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7" r:id="rId4"/>
  </p:sldMasterIdLst>
  <p:sldIdLst>
    <p:sldId id="256" r:id="rId5"/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1E4881-2C99-4AE4-AC24-4C8A22FE71F1}" v="2" dt="2026-06-05T09:40:42.1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60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27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5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8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09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31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8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5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43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81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8085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4236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27209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352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030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2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695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8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0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1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2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4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5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9" name="Freeform 11">
            <a:extLst>
              <a:ext uri="{FF2B5EF4-FFF2-40B4-BE49-F238E27FC236}">
                <a16:creationId xmlns:a16="http://schemas.microsoft.com/office/drawing/2014/main" id="{A57352BE-A213-4040-BE8E-D4A925AD9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9D2DD7-1EE8-56A6-7251-BEE4C6D376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488" r="21371" b="2"/>
          <a:stretch>
            <a:fillRect/>
          </a:stretch>
        </p:blipFill>
        <p:spPr>
          <a:xfrm>
            <a:off x="9347200" y="9233"/>
            <a:ext cx="5335625" cy="6857990"/>
          </a:xfrm>
          <a:prstGeom prst="rect">
            <a:avLst/>
          </a:prstGeom>
        </p:spPr>
      </p:pic>
      <p:sp useBgFill="1">
        <p:nvSpPr>
          <p:cNvPr id="42" name="Freeform: Shape 40">
            <a:extLst>
              <a:ext uri="{FF2B5EF4-FFF2-40B4-BE49-F238E27FC236}">
                <a16:creationId xmlns:a16="http://schemas.microsoft.com/office/drawing/2014/main" id="{23C7736A-5A08-4021-9AB6-390DFF506A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8170246" cy="6858000"/>
          </a:xfrm>
          <a:custGeom>
            <a:avLst/>
            <a:gdLst>
              <a:gd name="connsiteX0" fmla="*/ 4738960 w 8170246"/>
              <a:gd name="connsiteY0" fmla="*/ 0 h 6858000"/>
              <a:gd name="connsiteX1" fmla="*/ 4862151 w 8170246"/>
              <a:gd name="connsiteY1" fmla="*/ 0 h 6858000"/>
              <a:gd name="connsiteX2" fmla="*/ 8088169 w 8170246"/>
              <a:gd name="connsiteY2" fmla="*/ 3226735 h 6858000"/>
              <a:gd name="connsiteX3" fmla="*/ 8088169 w 8170246"/>
              <a:gd name="connsiteY3" fmla="*/ 3626507 h 6858000"/>
              <a:gd name="connsiteX4" fmla="*/ 4857393 w 8170246"/>
              <a:gd name="connsiteY4" fmla="*/ 6858000 h 6858000"/>
              <a:gd name="connsiteX5" fmla="*/ 4783581 w 8170246"/>
              <a:gd name="connsiteY5" fmla="*/ 6858000 h 6858000"/>
              <a:gd name="connsiteX6" fmla="*/ 4734202 w 8170246"/>
              <a:gd name="connsiteY6" fmla="*/ 6858000 h 6858000"/>
              <a:gd name="connsiteX7" fmla="*/ 7964978 w 8170246"/>
              <a:gd name="connsiteY7" fmla="*/ 3626507 h 6858000"/>
              <a:gd name="connsiteX8" fmla="*/ 7964978 w 8170246"/>
              <a:gd name="connsiteY8" fmla="*/ 3226735 h 6858000"/>
              <a:gd name="connsiteX9" fmla="*/ 4738960 w 8170246"/>
              <a:gd name="connsiteY9" fmla="*/ 0 h 6858000"/>
              <a:gd name="connsiteX10" fmla="*/ 0 w 8170246"/>
              <a:gd name="connsiteY10" fmla="*/ 0 h 6858000"/>
              <a:gd name="connsiteX11" fmla="*/ 98791 w 8170246"/>
              <a:gd name="connsiteY11" fmla="*/ 0 h 6858000"/>
              <a:gd name="connsiteX12" fmla="*/ 4456718 w 8170246"/>
              <a:gd name="connsiteY12" fmla="*/ 0 h 6858000"/>
              <a:gd name="connsiteX13" fmla="*/ 4603489 w 8170246"/>
              <a:gd name="connsiteY13" fmla="*/ 0 h 6858000"/>
              <a:gd name="connsiteX14" fmla="*/ 7829507 w 8170246"/>
              <a:gd name="connsiteY14" fmla="*/ 3226735 h 6858000"/>
              <a:gd name="connsiteX15" fmla="*/ 7829507 w 8170246"/>
              <a:gd name="connsiteY15" fmla="*/ 3626507 h 6858000"/>
              <a:gd name="connsiteX16" fmla="*/ 4598731 w 8170246"/>
              <a:gd name="connsiteY16" fmla="*/ 6858000 h 6858000"/>
              <a:gd name="connsiteX17" fmla="*/ 4540663 w 8170246"/>
              <a:gd name="connsiteY17" fmla="*/ 6858000 h 6858000"/>
              <a:gd name="connsiteX18" fmla="*/ 133398 w 8170246"/>
              <a:gd name="connsiteY18" fmla="*/ 6858000 h 6858000"/>
              <a:gd name="connsiteX19" fmla="*/ 0 w 8170246"/>
              <a:gd name="connsiteY1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8170246" h="6858000">
                <a:moveTo>
                  <a:pt x="4738960" y="0"/>
                </a:moveTo>
                <a:lnTo>
                  <a:pt x="4862151" y="0"/>
                </a:lnTo>
                <a:cubicBezTo>
                  <a:pt x="4862151" y="0"/>
                  <a:pt x="4862151" y="0"/>
                  <a:pt x="8088169" y="3226735"/>
                </a:cubicBezTo>
                <a:cubicBezTo>
                  <a:pt x="8197606" y="3336196"/>
                  <a:pt x="8197606" y="3517045"/>
                  <a:pt x="8088169" y="3626507"/>
                </a:cubicBezTo>
                <a:cubicBezTo>
                  <a:pt x="8088169" y="3626507"/>
                  <a:pt x="8088169" y="3626507"/>
                  <a:pt x="4857393" y="6858000"/>
                </a:cubicBezTo>
                <a:cubicBezTo>
                  <a:pt x="4857393" y="6858000"/>
                  <a:pt x="4857393" y="6858000"/>
                  <a:pt x="4783581" y="6858000"/>
                </a:cubicBezTo>
                <a:lnTo>
                  <a:pt x="4734202" y="6858000"/>
                </a:lnTo>
                <a:cubicBezTo>
                  <a:pt x="7964978" y="3626507"/>
                  <a:pt x="7964978" y="3626507"/>
                  <a:pt x="7964978" y="3626507"/>
                </a:cubicBezTo>
                <a:cubicBezTo>
                  <a:pt x="8074415" y="3517045"/>
                  <a:pt x="8074415" y="3336196"/>
                  <a:pt x="7964978" y="3226735"/>
                </a:cubicBezTo>
                <a:cubicBezTo>
                  <a:pt x="4738960" y="0"/>
                  <a:pt x="4738960" y="0"/>
                  <a:pt x="4738960" y="0"/>
                </a:cubicBezTo>
                <a:close/>
                <a:moveTo>
                  <a:pt x="0" y="0"/>
                </a:moveTo>
                <a:lnTo>
                  <a:pt x="98791" y="0"/>
                </a:lnTo>
                <a:cubicBezTo>
                  <a:pt x="1075904" y="0"/>
                  <a:pt x="2469401" y="0"/>
                  <a:pt x="4456718" y="0"/>
                </a:cubicBezTo>
                <a:lnTo>
                  <a:pt x="4603489" y="0"/>
                </a:lnTo>
                <a:cubicBezTo>
                  <a:pt x="4603489" y="0"/>
                  <a:pt x="4603489" y="0"/>
                  <a:pt x="7829507" y="3226735"/>
                </a:cubicBezTo>
                <a:cubicBezTo>
                  <a:pt x="7938944" y="3336196"/>
                  <a:pt x="7938944" y="3517045"/>
                  <a:pt x="7829507" y="3626507"/>
                </a:cubicBezTo>
                <a:cubicBezTo>
                  <a:pt x="7829507" y="3626507"/>
                  <a:pt x="7829507" y="3626507"/>
                  <a:pt x="4598731" y="6858000"/>
                </a:cubicBezTo>
                <a:lnTo>
                  <a:pt x="4540663" y="6858000"/>
                </a:lnTo>
                <a:cubicBezTo>
                  <a:pt x="4077749" y="6858000"/>
                  <a:pt x="2938270" y="6858000"/>
                  <a:pt x="133398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7F41DF6-E89C-1A1F-F24C-2C482DC7F7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5525" y="624110"/>
            <a:ext cx="4623955" cy="128089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spc="-60" dirty="0" err="1"/>
              <a:t>Selvittelyt</a:t>
            </a:r>
            <a:r>
              <a:rPr lang="en-US" sz="3600" spc="-60" dirty="0"/>
              <a:t> 2.asteella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33DF4D3-8A35-461A-ABE0-F56B78A13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BC35D76-3FE2-6457-F16A-2889E1C8F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1811" y="2082355"/>
            <a:ext cx="7899541" cy="4073622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Ammattilainen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kuraattori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opettaja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..)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selvittää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opiskelijan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tarvetta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järjestää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tarvittaessa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eo-kontaktin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ja/tai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monialaisen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asiantuntijaryhmän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Missä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asioissa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opiskelijaa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voidaan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jo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lähteä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tukemaan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>
              <a:lnSpc>
                <a:spcPct val="90000"/>
              </a:lnSpc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Käydään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läpi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annetaan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ohjausta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keskittymiseen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tarkkaavuuteen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liittyvissä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asioissa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	</a:t>
            </a:r>
          </a:p>
          <a:p>
            <a:pPr marL="342900"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</a:t>
            </a:r>
          </a:p>
          <a:p>
            <a:pPr marL="342900"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Syöminen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ja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liikkuminen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Ruutu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Mieliala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182880">
              <a:lnSpc>
                <a:spcPct val="90000"/>
              </a:lnSpc>
              <a:buFont typeface="Wingdings 3" charset="2"/>
              <a:buChar char=""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Päihteet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182880">
              <a:lnSpc>
                <a:spcPct val="90000"/>
              </a:lnSpc>
              <a:buFont typeface="Wingdings 3" charset="2"/>
              <a:buChar char=""/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670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F4D130-F712-A7F1-114C-3AB77EE8F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6" y="1641230"/>
            <a:ext cx="8915400" cy="3777622"/>
          </a:xfrm>
        </p:spPr>
        <p:txBody>
          <a:bodyPr>
            <a:normAutofit fontScale="92500" lnSpcReduction="20000"/>
          </a:bodyPr>
          <a:lstStyle/>
          <a:p>
            <a:r>
              <a:rPr lang="fi-FI" dirty="0"/>
              <a:t>Ohjaus ryhmiin tai Ohjatun omahoidon yksilökäynneille.</a:t>
            </a:r>
          </a:p>
          <a:p>
            <a:r>
              <a:rPr lang="fi-FI" dirty="0"/>
              <a:t>Mikäli tukitoimet eivät ole riittäviä, edetään tarkempaan selvittelyyn         (terveydenhoitaja, </a:t>
            </a:r>
            <a:r>
              <a:rPr lang="fi-FI" dirty="0" err="1"/>
              <a:t>psyykkari</a:t>
            </a:r>
            <a:r>
              <a:rPr lang="fi-FI" dirty="0"/>
              <a:t>, psykologi):</a:t>
            </a:r>
          </a:p>
          <a:p>
            <a:pPr lvl="1"/>
            <a:r>
              <a:rPr lang="fi-FI" sz="1800" dirty="0"/>
              <a:t>Oirekuvan laajempi kartoitus </a:t>
            </a:r>
          </a:p>
          <a:p>
            <a:pPr lvl="2"/>
            <a:r>
              <a:rPr lang="fi-FI" sz="1800" dirty="0"/>
              <a:t>Lapsuusajan kehityksen kulku ja sen poikkeavuudet </a:t>
            </a:r>
          </a:p>
          <a:p>
            <a:pPr lvl="2"/>
            <a:r>
              <a:rPr lang="fi-FI" sz="1800" dirty="0"/>
              <a:t>Mahdolliset muut sairaudet ja lääkehoidot -&gt; hoito</a:t>
            </a:r>
          </a:p>
          <a:p>
            <a:pPr lvl="2"/>
            <a:r>
              <a:rPr lang="fi-FI" sz="1800" dirty="0"/>
              <a:t>Mahdolliset taustalla olevat traumat </a:t>
            </a:r>
          </a:p>
          <a:p>
            <a:pPr lvl="2"/>
            <a:r>
              <a:rPr lang="fi-FI" sz="1800" dirty="0"/>
              <a:t>Ajankohtaiset stressitekijät ja mielialan haasteet (päällekkäisyys)</a:t>
            </a:r>
          </a:p>
          <a:p>
            <a:pPr lvl="2"/>
            <a:r>
              <a:rPr lang="fi-FI" sz="1800" dirty="0"/>
              <a:t>Päihteet</a:t>
            </a:r>
          </a:p>
          <a:p>
            <a:pPr lvl="2"/>
            <a:r>
              <a:rPr lang="fi-FI" sz="1800" dirty="0"/>
              <a:t>Aiemmat tutkimukset</a:t>
            </a:r>
          </a:p>
          <a:p>
            <a:r>
              <a:rPr lang="fi-FI" dirty="0"/>
              <a:t>Kodin ja koulun yhteistyö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5810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2E1C344-BE37-6A43-B685-8F5FA9F99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2941" y="1655298"/>
            <a:ext cx="8915400" cy="3777622"/>
          </a:xfrm>
        </p:spPr>
        <p:txBody>
          <a:bodyPr/>
          <a:lstStyle/>
          <a:p>
            <a:r>
              <a:rPr lang="fi-FI" dirty="0"/>
              <a:t>Kootaan yhteen tehdyt selvittelyt, havainnot ja testaustulokset sekä annetun tuen toimiminen. </a:t>
            </a:r>
          </a:p>
          <a:p>
            <a:r>
              <a:rPr lang="fi-FI" dirty="0"/>
              <a:t>Lääkärin/psykologin konsultaatio tai ajan varaus. </a:t>
            </a:r>
          </a:p>
          <a:p>
            <a:endParaRPr lang="fi-FI" dirty="0"/>
          </a:p>
          <a:p>
            <a:r>
              <a:rPr lang="fi-FI" dirty="0"/>
              <a:t>Diagnoosin jälkeen </a:t>
            </a:r>
          </a:p>
          <a:p>
            <a:pPr lvl="1"/>
            <a:r>
              <a:rPr lang="fi-FI" dirty="0"/>
              <a:t>Tuen jatkuminen opinnoissa</a:t>
            </a:r>
          </a:p>
          <a:p>
            <a:pPr lvl="1"/>
            <a:r>
              <a:rPr lang="fi-FI" dirty="0"/>
              <a:t>Lääkekontrollit terveydenhoitajan ja lääkärin yhteistyönä</a:t>
            </a:r>
          </a:p>
          <a:p>
            <a:pPr lvl="1"/>
            <a:r>
              <a:rPr lang="fi-FI" dirty="0"/>
              <a:t>Moniammatillinen yhteistyö</a:t>
            </a:r>
          </a:p>
          <a:p>
            <a:pPr lvl="1"/>
            <a:r>
              <a:rPr lang="fi-FI" dirty="0"/>
              <a:t>Vanhempien ryhmät. Omahoito-ohjelmat.</a:t>
            </a:r>
          </a:p>
          <a:p>
            <a:pPr lvl="1"/>
            <a:r>
              <a:rPr lang="fi-FI" dirty="0"/>
              <a:t>Kuntoutusvaihtoehdot, esim. Oma väylä -kuntoutus</a:t>
            </a:r>
          </a:p>
          <a:p>
            <a:pPr lvl="1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979075456"/>
      </p:ext>
    </p:extLst>
  </p:cSld>
  <p:clrMapOvr>
    <a:masterClrMapping/>
  </p:clrMapOvr>
</p:sld>
</file>

<file path=ppt/theme/theme1.xml><?xml version="1.0" encoding="utf-8"?>
<a:theme xmlns:a="http://schemas.openxmlformats.org/drawingml/2006/main" name="Kuiskaus">
  <a:themeElements>
    <a:clrScheme name="Kuiskaus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Kuiskaus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uiskaus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728FF1B68A9B943A5D5F0559BB8839F" ma:contentTypeVersion="3" ma:contentTypeDescription="Luo uusi asiakirja." ma:contentTypeScope="" ma:versionID="829df010f28b68c7ed3a43213c9f7b24">
  <xsd:schema xmlns:xsd="http://www.w3.org/2001/XMLSchema" xmlns:xs="http://www.w3.org/2001/XMLSchema" xmlns:p="http://schemas.microsoft.com/office/2006/metadata/properties" xmlns:ns3="0fa614dd-9b2b-4420-8718-8058239fc525" targetNamespace="http://schemas.microsoft.com/office/2006/metadata/properties" ma:root="true" ma:fieldsID="1de29e42b01ea329107a3d1d71415fad" ns3:_="">
    <xsd:import namespace="0fa614dd-9b2b-4420-8718-8058239fc52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a614dd-9b2b-4420-8718-8058239fc5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C6FFF88-BB1D-4C9E-B15B-CAC5AA1058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a614dd-9b2b-4420-8718-8058239fc5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C858A46-09BD-4F0B-8C5D-DAC4B121F07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0705EB-8C35-432F-B38B-92188A67D42C}">
  <ds:schemaRefs>
    <ds:schemaRef ds:uri="http://schemas.microsoft.com/office/infopath/2007/PartnerControls"/>
    <ds:schemaRef ds:uri="http://purl.org/dc/elements/1.1/"/>
    <ds:schemaRef ds:uri="http://www.w3.org/XML/1998/namespace"/>
    <ds:schemaRef ds:uri="http://purl.org/dc/terms/"/>
    <ds:schemaRef ds:uri="http://purl.org/dc/dcmitype/"/>
    <ds:schemaRef ds:uri="0fa614dd-9b2b-4420-8718-8058239fc525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212</TotalTime>
  <Words>157</Words>
  <Application>Microsoft Office PowerPoint</Application>
  <PresentationFormat>Laajakuva</PresentationFormat>
  <Paragraphs>29</Paragraphs>
  <Slides>3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3</vt:i4>
      </vt:variant>
    </vt:vector>
  </HeadingPairs>
  <TitlesOfParts>
    <vt:vector size="7" baseType="lpstr">
      <vt:lpstr>Arial</vt:lpstr>
      <vt:lpstr>Century Gothic</vt:lpstr>
      <vt:lpstr>Wingdings 3</vt:lpstr>
      <vt:lpstr>Kuiskaus</vt:lpstr>
      <vt:lpstr>Selvittelyt 2.asteella</vt:lpstr>
      <vt:lpstr>PowerPoint-esitys</vt:lpstr>
      <vt:lpstr>PowerPoint-esitys</vt:lpstr>
    </vt:vector>
  </TitlesOfParts>
  <Company>Soite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Mervi Hautamäki</dc:creator>
  <cp:lastModifiedBy>Anne Eteläaho</cp:lastModifiedBy>
  <cp:revision>2</cp:revision>
  <dcterms:created xsi:type="dcterms:W3CDTF">2026-06-04T09:35:12Z</dcterms:created>
  <dcterms:modified xsi:type="dcterms:W3CDTF">2026-09-14T04:33:18Z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0x0101003728FF1B68A9B943A5D5F0559BB8839F</vt:lpwstr>
  </property>
</Properties>
</file>