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70" r:id="rId7"/>
    <p:sldId id="257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59" r:id="rId18"/>
    <p:sldId id="262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17T11:26:49.6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1244 62 24575,'-40'3'0,"0"1"0,0 2 0,0 2 0,-55 18 0,14-3 0,-110 19 0,-319 30 0,506-71 0,-1-1 0,1 1 0,0 0 0,0 0 0,0 0 0,-1 0 0,1 1 0,0 0 0,1 0 0,-1 0 0,0 0 0,1 1 0,-1-1 0,1 1 0,-1 0 0,1 0 0,0 0 0,0 0 0,1 1 0,-1-1 0,1 1 0,-4 5 0,0 6 0,1 0 0,0 0 0,1 0 0,-5 30 0,-4 17 0,-6-3 0,-29 114 0,43-149 0,2 0 0,0 0 0,2 0 0,0 0 0,4 35 0,-2-53 0,0 0 0,0 0 0,0 0 0,1 0 0,0 0 0,0 0 0,1 0 0,-1-1 0,1 1 0,1-1 0,-1 0 0,1 0 0,-1 0 0,1-1 0,1 1 0,-1-1 0,1 0 0,-1 0 0,1 0 0,1-1 0,-1 0 0,0 0 0,1 0 0,-1-1 0,1 1 0,0-1 0,0-1 0,9 3 0,16 0 0,-1 0 0,1-2 0,-1-2 0,52-5 0,-17 2 0,629-1 0,-404 5 0,-223 3 0,112 20 0,-177-24 0,112 28 0,-81-18 0,1-2 0,49 6 0,181 18 0,-169-7 0,-69-16 0,0-2 0,31 5 0,-40-10 0,0 0 0,1-1 0,20-2 0,-31 0 0,0 0 0,0 0 0,0-1 0,0 0 0,0-1 0,-1 1 0,1-1 0,-1 0 0,1-1 0,10-7 0,16-14 0,-10 10 0,-1-1 0,-1-1 0,-1-1 0,0-1 0,-1-1 0,26-35 0,-17 11 0,-1 0 0,28-67 0,-49 97 0,-1 0 0,0 0 0,-1-1 0,0 0 0,-2 0 0,0 0 0,0 0 0,-1 0 0,-1 0 0,-1 0 0,0 0 0,-6-28 0,5 36 0,0 0 0,-1 1 0,1-1 0,-1 1 0,-1 0 0,1 0 0,-1 0 0,0 0 0,-1 0 0,1 1 0,-1 0 0,0 0 0,0 0 0,-12-7 0,-1 1 0,-1 1 0,0 0 0,-32-10 0,-19-9 0,-135-52 0,155 64 0,-59-14 0,69 21 0,-49-19 0,24-3 0,47 21 0,-1 2 0,-31-12 0,8 8 0,0-1 0,0 1 0,-1 3 0,-62-8 0,59 12 54,-76-19 0,80 15-545,0 2 0,-59-5 0,67 12-6335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5E6380-6A67-6152-29B8-8473C317F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A32F028-E108-625A-D842-CA575D8DF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E1FC2D-683F-3394-3D23-A441531AC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C1CBE08-E67B-E46D-78C4-7A1DB891D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FC91BF0-D93B-649A-BD11-8AA18DCD8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443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7570DF-B73F-084D-F6BC-F055603AE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7A752B-8A90-546E-593D-31FB19F8B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A790C0E-9BA0-8DD1-E0C7-28175E73B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28C1B45-59EC-CDB4-95D2-75DC9BAC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B2145EF-3E77-04A0-8F43-91F72B790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3828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5F32D2-4284-6785-5FB2-5A2AF8E2E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94CD1FA-1C9A-B0F4-CF70-CF61FD28F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977614-8DDD-8692-BACA-70E6660F5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69FC471-1701-E8AE-0E96-7B5F5F716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A36618D-2C51-4844-A196-385174762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3170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4ADAB0-C94E-B45D-22C4-3928F86C2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8A44AF-9933-3003-3EB1-346C155A6E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D8FCFEF-1616-7D07-0260-E004753AC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57D28E1-49E7-E876-797F-60561D0C2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239B4F-94C8-DEA9-10CC-DA5709548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48A701B-AD2F-8F60-7B25-1E0EDFA50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9077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EBA46A-1DFE-DFE1-093A-8251E81F0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E958105-50A1-F243-DE5A-EFFD62E3A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232CC99-7C35-1F06-A826-723F858BB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FFD6727-4992-B9E3-5165-49A28BE531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3B2349B-5F14-CE08-531B-571BE9650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256149E-392A-8388-3230-B6183ECF4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E630328-D869-2F05-26C9-293CE4D2A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3EC50F2-4307-2F68-9CB9-D0B4B5A2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044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B822A1-E280-9946-EF81-CFE4F7E15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96E7BCB-1A06-7BF0-BD4F-83BB9CCF3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FFA285D-6B24-31EF-5443-A1969DA5C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802B119-457B-5DF1-43E1-27F8CC0E8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434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EEB9313-6398-CFDC-A02E-356E98FAA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1E11B0-BA13-0BC4-F1B9-01F976FC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377C1E8-AC52-3248-224C-F2FD33F9D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9284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A2316E-0B55-4E75-7930-DA51D8631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901A52-430A-FC54-3FD5-8910787F4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51B65C-8226-93CA-3276-C96879636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357F2AF-8084-EB2E-1718-E1476956B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E6457A6-AE7E-B3D7-5075-8067E528B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EF09B5A-3EF1-2876-F095-7BF3111B3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253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306C6C-93D4-8E0D-AAB7-195D23057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774A122-3690-148A-C565-2C3C48C9F0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00E7931-DA6D-ABAC-180F-6149FC5C6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D23D5BD-FE2B-254C-4AFF-BB1E0183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95CE198-67AC-5F1B-3877-0025CDCF0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5A70BA7-C0CD-74E6-B206-96EE51073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7546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817C6A-BA76-AE4A-C273-5483557E4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38492E9-9BBB-CA7D-40DC-656A34974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13674EC-5F02-4316-22F4-3A880DAB0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22A31B-6585-64D4-E1C4-41D6329CA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950BA7-D23C-049B-7075-BB4DAE6ED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13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83EB56A-9188-BC3D-054E-38D88C0809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1B09AFD-73A6-0E46-C38A-B319260F3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C6C6E0B-006C-2B3A-D333-090522E01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4C3ED29-A634-17DA-0089-62C3B0012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49E5E7-6F56-6B4F-CB5A-E9F8E0706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5357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31073F4-6E9B-8419-2966-EAA40491F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A5F2DE8-480E-91A1-2AF5-C7CB3DC15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385EE7C-AA1C-2230-1505-C3BF0F7C6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FA17BA-1747-4E50-B59E-EDFBF2443798}" type="datetimeFigureOut">
              <a:rPr lang="fi-FI" smtClean="0"/>
              <a:t>24.8.2026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6AC1A75-6C43-5AF5-BC9C-DBA49B218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1576AE4-3EE1-1EE0-70FA-83198E013D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ECDBFE-BA26-43BC-92FC-FC95883C92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646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1F36A0-0F2D-030A-CED4-CB050533A1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Titaaniraaka-aineet ja titaanidioksidipigmentin valmistus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7B9B40D-6C2A-FF78-3ACA-58BC9A260B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DI Teemu Mäkinen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4DF9CD86-54DB-9A08-764F-8A313F53C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4429919"/>
            <a:ext cx="8981799" cy="97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74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148040-6479-656B-C3A2-ED751F4D8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Titaaniraaka-aineet Suomessa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407BB4-AD8E-F7C4-DA3F-C054AF326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Vuoteen 1985 saakka ilmeniittiä saatiin Otanmäen kaivoksesta</a:t>
            </a:r>
          </a:p>
          <a:p>
            <a:r>
              <a:rPr lang="fi-FI" dirty="0"/>
              <a:t>Tämän jälkeen on käytetty pelkästään ulkomaisia raaka-ainelähteitä</a:t>
            </a:r>
          </a:p>
          <a:p>
            <a:r>
              <a:rPr lang="fi-FI" dirty="0"/>
              <a:t>Jatkojalostus tapahtui eri yhtiönimillä vuosina 1957-2022 Porissa lähinnä titaanidioksidipigmentiksi ja sen jatkojalosteiksi</a:t>
            </a:r>
          </a:p>
          <a:p>
            <a:r>
              <a:rPr lang="fi-FI" dirty="0"/>
              <a:t>Tulevaisuudessa raaka-ainetta saatetaan saada taas Otanmäestä sekä Kälviän ilmeniittiesiintymästä (ilmeniitti = FeTiO</a:t>
            </a:r>
            <a:r>
              <a:rPr lang="fi-FI" baseline="-25000" dirty="0"/>
              <a:t>3</a:t>
            </a:r>
            <a:r>
              <a:rPr lang="fi-FI" dirty="0"/>
              <a:t>)</a:t>
            </a:r>
          </a:p>
          <a:p>
            <a:pPr lvl="1"/>
            <a:r>
              <a:rPr lang="fi-FI" dirty="0"/>
              <a:t>Kälviän esiintymää kehittää tällä hetkellä </a:t>
            </a:r>
            <a:r>
              <a:rPr lang="fi-FI" dirty="0" err="1"/>
              <a:t>Titanor</a:t>
            </a:r>
            <a:r>
              <a:rPr lang="fi-FI" dirty="0"/>
              <a:t> Oy</a:t>
            </a:r>
          </a:p>
          <a:p>
            <a:pPr lvl="1"/>
            <a:r>
              <a:rPr lang="fi-FI" dirty="0"/>
              <a:t>Otanmäessä Otanmäki </a:t>
            </a:r>
            <a:r>
              <a:rPr lang="fi-FI" dirty="0" err="1"/>
              <a:t>Mine</a:t>
            </a:r>
            <a:r>
              <a:rPr lang="fi-FI" dirty="0"/>
              <a:t> Oy</a:t>
            </a:r>
          </a:p>
        </p:txBody>
      </p:sp>
    </p:spTree>
    <p:extLst>
      <p:ext uri="{BB962C8B-B14F-4D97-AF65-F5344CB8AC3E}">
        <p14:creationId xmlns:p14="http://schemas.microsoft.com/office/powerpoint/2010/main" val="855096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694A40-5485-062C-00CA-668063719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Kälviän ilmeniittiesiintymä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199A5F9C-9C61-8C5B-3459-00776ACAD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524" y="1793728"/>
            <a:ext cx="5256227" cy="4351338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Käsinkirjoitus 5">
                <a:extLst>
                  <a:ext uri="{FF2B5EF4-FFF2-40B4-BE49-F238E27FC236}">
                    <a16:creationId xmlns:a16="http://schemas.microsoft.com/office/drawing/2014/main" id="{A281C653-C8C1-4783-3D2D-81E8B75CCC79}"/>
                  </a:ext>
                </a:extLst>
              </p14:cNvPr>
              <p14:cNvContentPartPr/>
              <p14:nvPr/>
            </p14:nvContentPartPr>
            <p14:xfrm>
              <a:off x="551595" y="2508153"/>
              <a:ext cx="1035000" cy="426600"/>
            </p14:xfrm>
          </p:contentPart>
        </mc:Choice>
        <mc:Fallback xmlns="">
          <p:pic>
            <p:nvPicPr>
              <p:cNvPr id="6" name="Käsinkirjoitus 5">
                <a:extLst>
                  <a:ext uri="{FF2B5EF4-FFF2-40B4-BE49-F238E27FC236}">
                    <a16:creationId xmlns:a16="http://schemas.microsoft.com/office/drawing/2014/main" id="{A281C653-C8C1-4783-3D2D-81E8B75CCC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2595" y="2499153"/>
                <a:ext cx="1052640" cy="44424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Kuva 12">
            <a:extLst>
              <a:ext uri="{FF2B5EF4-FFF2-40B4-BE49-F238E27FC236}">
                <a16:creationId xmlns:a16="http://schemas.microsoft.com/office/drawing/2014/main" id="{3F3A0FC2-3189-B44A-70DB-64AFBD1E10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751" y="2167390"/>
            <a:ext cx="5853314" cy="418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90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83BD89-E685-A99A-DBB9-8F5E43940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Kälviän ilmeniittirikastamo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393D17FC-2F54-9805-82FB-15C85D62D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4970" y="1690688"/>
            <a:ext cx="7002060" cy="4351338"/>
          </a:xfrm>
        </p:spPr>
      </p:pic>
    </p:spTree>
    <p:extLst>
      <p:ext uri="{BB962C8B-B14F-4D97-AF65-F5344CB8AC3E}">
        <p14:creationId xmlns:p14="http://schemas.microsoft.com/office/powerpoint/2010/main" val="331896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C140DF-20B4-749A-C452-6E668AF05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Sulfaattiprosessi (titaaniraaka-aineiden jalostus)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68ECF60-4415-8F68-302D-5B7CE7919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Sulfaattiprosessi on saanut nimensä siitä, että siinä titaaniraaka-aine liuotetaan rikkihappoon</a:t>
            </a:r>
          </a:p>
          <a:p>
            <a:r>
              <a:rPr lang="fi-FI" dirty="0"/>
              <a:t>Titaani saostetaan tästä liuoksesta titaanioksihydraattina, pestään puhtaaksi, kalsinoidaan ja </a:t>
            </a:r>
            <a:r>
              <a:rPr lang="fi-FI" dirty="0" err="1"/>
              <a:t>jälkikäsitellään</a:t>
            </a:r>
            <a:endParaRPr lang="fi-FI" dirty="0"/>
          </a:p>
          <a:p>
            <a:r>
              <a:rPr lang="fi-FI" dirty="0"/>
              <a:t>Raaka-aineiksi soveltuvat rikkihappoon liukenevat ilmeniitit sekä titaanidioksidin suhteen rikastetut kuonat</a:t>
            </a:r>
          </a:p>
        </p:txBody>
      </p:sp>
    </p:spTree>
    <p:extLst>
      <p:ext uri="{BB962C8B-B14F-4D97-AF65-F5344CB8AC3E}">
        <p14:creationId xmlns:p14="http://schemas.microsoft.com/office/powerpoint/2010/main" val="1029461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DE8DAB-D085-8C57-C64C-565B23B84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Porin lopetetun tehtaan tuotantoprosessi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C07F1B-1669-5677-AEE6-0F51BB7F6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Tehtaalle saapuva ilmeniitti tai titaanikuona kuivataan tarpeen mukaan ja jauhetaan</a:t>
            </a:r>
          </a:p>
          <a:p>
            <a:r>
              <a:rPr lang="fi-FI" dirty="0"/>
              <a:t>Tämän jälkeen se sekoitetaan väkevään rikkihappoon tiilivuoratuissa reaktoreissa</a:t>
            </a:r>
          </a:p>
          <a:p>
            <a:r>
              <a:rPr lang="fi-FI" dirty="0"/>
              <a:t>Seosta kuumennetaan, kunnes titaaniraaka-aineen ja rikkihapon kesken käynnistyy lämpöä kehittävä reaktio</a:t>
            </a:r>
          </a:p>
          <a:p>
            <a:r>
              <a:rPr lang="fi-FI" dirty="0"/>
              <a:t>Reaktio etenee itsestään ja muodostuu kiinteä reaktiomassa, joka koostuu lähinnä titaani- ja rautasulfaateista</a:t>
            </a:r>
          </a:p>
        </p:txBody>
      </p:sp>
    </p:spTree>
    <p:extLst>
      <p:ext uri="{BB962C8B-B14F-4D97-AF65-F5344CB8AC3E}">
        <p14:creationId xmlns:p14="http://schemas.microsoft.com/office/powerpoint/2010/main" val="1334290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7047B3-AA0D-F020-1DC1-1DA5DABBF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Porin lopetetun tehtaan tuotantoprosessi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146E423-9AA7-D244-CFF5-898E5C523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Reaktiomassa liuotetaan veden ja prosessista palautettujen happoliuosten seokseen</a:t>
            </a:r>
          </a:p>
          <a:p>
            <a:r>
              <a:rPr lang="fi-FI" dirty="0"/>
              <a:t>Ilmeniitin ollessa raaka-aineena liuos sisältää valenssiltaan kolmenarvoista </a:t>
            </a:r>
            <a:r>
              <a:rPr lang="fi-FI" dirty="0" err="1"/>
              <a:t>ferrirautaa</a:t>
            </a:r>
            <a:endParaRPr lang="fi-FI" dirty="0"/>
          </a:p>
          <a:p>
            <a:r>
              <a:rPr lang="fi-FI" dirty="0"/>
              <a:t>Tämä pelkistetään kahdenarvoiseen ferromuotoon erillisissä pelkistyskoreissa romuraudan avulla</a:t>
            </a:r>
          </a:p>
          <a:p>
            <a:r>
              <a:rPr lang="fi-FI" dirty="0"/>
              <a:t>Titaanikuonaa käytettäessä pelkistystä ei tarvita, koska siinä oleva pieni rautamäärä on jo valmiiksi pelkistyneenä</a:t>
            </a:r>
          </a:p>
        </p:txBody>
      </p:sp>
    </p:spTree>
    <p:extLst>
      <p:ext uri="{BB962C8B-B14F-4D97-AF65-F5344CB8AC3E}">
        <p14:creationId xmlns:p14="http://schemas.microsoft.com/office/powerpoint/2010/main" val="3439132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689A8D-79BB-3720-28C2-0097565A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Porin lopetetun tehtaan tuotantoprosessi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1F622D-7BC5-0F78-928D-779249867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Pelkistetty liuos selkeytetään ja suodatetaan reagoimatta jääneiden kiintoaineiden poistamiseksi</a:t>
            </a:r>
          </a:p>
          <a:p>
            <a:r>
              <a:rPr lang="fi-FI" dirty="0"/>
              <a:t>Kun liuos on valmistettu ilmeniitistä, alennetaan liuoksen rautapitoisuutta jäähdytyskiteytyksellä, jossa huomattava osa liuoksessa olevasta raudasta erottuu turkoosinvärisinä rautasulfaattikiteinä FeSO</a:t>
            </a:r>
            <a:r>
              <a:rPr lang="fi-FI" baseline="-25000" dirty="0"/>
              <a:t>4</a:t>
            </a:r>
            <a:r>
              <a:rPr lang="fi-FI" dirty="0"/>
              <a:t>·7H</a:t>
            </a:r>
            <a:r>
              <a:rPr lang="fi-FI" baseline="-25000" dirty="0"/>
              <a:t>2</a:t>
            </a:r>
            <a:r>
              <a:rPr lang="fi-FI" dirty="0"/>
              <a:t>O pois liuoksesta</a:t>
            </a:r>
          </a:p>
          <a:p>
            <a:r>
              <a:rPr lang="fi-FI" dirty="0"/>
              <a:t>Kiteiden erotuksen jälkeen liuos väkevöidään tyhjöhaihdutuksella optimaaliseen väkevyyteen seuraavaa saostusvaihetta varten</a:t>
            </a:r>
          </a:p>
        </p:txBody>
      </p:sp>
    </p:spTree>
    <p:extLst>
      <p:ext uri="{BB962C8B-B14F-4D97-AF65-F5344CB8AC3E}">
        <p14:creationId xmlns:p14="http://schemas.microsoft.com/office/powerpoint/2010/main" val="307350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F3418A-1164-B240-7D47-F542D1EFA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Porin lopetetun tehtaan tuotantoprosessi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669027-D841-09DA-50D3-3F013A04A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Saostuksessa tumma titaaniliuos muuttuu valkoiseksi titaanioksihydraattilietteeksi</a:t>
            </a:r>
          </a:p>
          <a:p>
            <a:r>
              <a:rPr lang="fi-FI" dirty="0"/>
              <a:t>Saostuma erotetaan suodattamalla emäliuoksesta, johon jäävät titaanin sitomiseen tarvittu rikkihappo sekä liuoksessa olleet sulfaatit</a:t>
            </a:r>
          </a:p>
          <a:p>
            <a:r>
              <a:rPr lang="fi-FI" dirty="0"/>
              <a:t>Suodatetusta sakasta poistetaan pigmentille väriä antavat epäpuhtaudet monivaiheisella pesulla</a:t>
            </a:r>
          </a:p>
        </p:txBody>
      </p:sp>
    </p:spTree>
    <p:extLst>
      <p:ext uri="{BB962C8B-B14F-4D97-AF65-F5344CB8AC3E}">
        <p14:creationId xmlns:p14="http://schemas.microsoft.com/office/powerpoint/2010/main" val="1136764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4471E6-EE56-D629-0FCD-72F07920B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Porin lopetetun tehtaan tuotantoprosessi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0E2F6F-9C11-92D4-D63B-E97E2FFB7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Vaikka saostuma onkin tässä vaiheessa jo puhtaan valkoista, ei sillä vielä ole pigmentiltä vaadittavia ominaisuuksia</a:t>
            </a:r>
          </a:p>
          <a:p>
            <a:r>
              <a:rPr lang="fi-FI" dirty="0"/>
              <a:t>Se on liian hienojakoista ja lähes amorfista</a:t>
            </a:r>
          </a:p>
          <a:p>
            <a:r>
              <a:rPr lang="fi-FI" dirty="0"/>
              <a:t>Kalsinointi suuressa pyörivässä kalsinointi-/rumpu-uunissa lähes 1000 asteen lämpötilassa kasvattaa kiteet lopulliseen kokoonsa ja muotoonsa</a:t>
            </a:r>
          </a:p>
          <a:p>
            <a:r>
              <a:rPr lang="fi-FI" dirty="0"/>
              <a:t>Kalsinoinnin pitää onnistua useiden muuttujien suhteen</a:t>
            </a:r>
          </a:p>
          <a:p>
            <a:r>
              <a:rPr lang="fi-FI" dirty="0"/>
              <a:t>Kalsinoinnissa määräytyy mm. tuotteen kiderakenne eli se, onko tuote </a:t>
            </a:r>
            <a:r>
              <a:rPr lang="fi-FI" dirty="0" err="1"/>
              <a:t>rutiilia</a:t>
            </a:r>
            <a:r>
              <a:rPr lang="fi-FI" dirty="0"/>
              <a:t> vai </a:t>
            </a:r>
            <a:r>
              <a:rPr lang="fi-FI" dirty="0" err="1"/>
              <a:t>anataasia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20047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B9BC41-1A9A-A28E-9240-4365F7BD3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Porin lopetetun tehtaan tuotantoprosessi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CE0935-E0D1-CC33-E101-400672C9F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Kalsinoinnista tulevat titaanioksidirakeet jäähdytetään ja </a:t>
            </a:r>
            <a:r>
              <a:rPr lang="fi-FI" dirty="0" err="1"/>
              <a:t>kuivajauhetaan</a:t>
            </a:r>
            <a:r>
              <a:rPr lang="fi-FI" dirty="0"/>
              <a:t> kuhunkin tarkoitukseen parhaiten soveltuvalla myllytyypillä</a:t>
            </a:r>
          </a:p>
          <a:p>
            <a:r>
              <a:rPr lang="fi-FI" dirty="0" err="1"/>
              <a:t>Anataasipigmentit</a:t>
            </a:r>
            <a:r>
              <a:rPr lang="fi-FI" dirty="0"/>
              <a:t> pakataan kuivajauhatusvaiheiden jälkeen</a:t>
            </a:r>
          </a:p>
          <a:p>
            <a:r>
              <a:rPr lang="fi-FI" dirty="0"/>
              <a:t>Laboratorio tekee laadunvarmistustestit, minkä jälkeen pigmentit ovat valmiita toimitettaviksi asiakkaille</a:t>
            </a:r>
          </a:p>
        </p:txBody>
      </p:sp>
    </p:spTree>
    <p:extLst>
      <p:ext uri="{BB962C8B-B14F-4D97-AF65-F5344CB8AC3E}">
        <p14:creationId xmlns:p14="http://schemas.microsoft.com/office/powerpoint/2010/main" val="272316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C4660B-30B9-39A8-6356-74E96E8D2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Porin lopetetun tehtaan tuotantoprosessi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2B9625-2476-A22D-AED7-A2FB636B1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 err="1"/>
              <a:t>Rutiilipigmentit</a:t>
            </a:r>
            <a:r>
              <a:rPr lang="fi-FI" dirty="0"/>
              <a:t> </a:t>
            </a:r>
            <a:r>
              <a:rPr lang="fi-FI" dirty="0" err="1"/>
              <a:t>jälkikäsitellään</a:t>
            </a:r>
            <a:endParaRPr lang="fi-FI" dirty="0"/>
          </a:p>
          <a:p>
            <a:r>
              <a:rPr lang="fi-FI" dirty="0"/>
              <a:t>Kuivajauhettu tuote </a:t>
            </a:r>
            <a:r>
              <a:rPr lang="fi-FI" dirty="0" err="1"/>
              <a:t>dispergoidaan</a:t>
            </a:r>
            <a:r>
              <a:rPr lang="fi-FI" dirty="0"/>
              <a:t> ensin veteen käyttäen apuna tarkoitukseen sopivia </a:t>
            </a:r>
            <a:r>
              <a:rPr lang="fi-FI" dirty="0" err="1"/>
              <a:t>dispergointiaineita</a:t>
            </a:r>
            <a:endParaRPr lang="fi-FI" dirty="0"/>
          </a:p>
          <a:p>
            <a:r>
              <a:rPr lang="fi-FI" dirty="0"/>
              <a:t>Lietteenä olevaa pigmenttiä hienonnetaan märkäjauhatuksella niin pitkälle, että päästään lähes yksittäisten titaanidioksidikiteiden tasolle</a:t>
            </a:r>
          </a:p>
          <a:p>
            <a:r>
              <a:rPr lang="fi-FI" dirty="0"/>
              <a:t>Jauhettu liete siirretään käsittelysäiliöihin, missä kiteiden pinnalle saostetaan haluttuja alumiini-, pii- ym. Yhdisteitä</a:t>
            </a:r>
          </a:p>
          <a:p>
            <a:r>
              <a:rPr lang="fi-FI" dirty="0"/>
              <a:t>Liete suodatetaan ja käsittelyreaktioissa syntyneet vesiliukoiset suolat pestään pois pigmentistä</a:t>
            </a:r>
          </a:p>
          <a:p>
            <a:r>
              <a:rPr lang="fi-FI" dirty="0"/>
              <a:t>Pigmenttihiukkasten pinnalle voidaan lisätä myös orgaanisia pigmentin </a:t>
            </a:r>
            <a:r>
              <a:rPr lang="fi-FI" dirty="0" err="1"/>
              <a:t>dispergoituvuutta</a:t>
            </a:r>
            <a:r>
              <a:rPr lang="fi-FI" dirty="0"/>
              <a:t> parantavia yhdisteitä</a:t>
            </a:r>
          </a:p>
        </p:txBody>
      </p:sp>
    </p:spTree>
    <p:extLst>
      <p:ext uri="{BB962C8B-B14F-4D97-AF65-F5344CB8AC3E}">
        <p14:creationId xmlns:p14="http://schemas.microsoft.com/office/powerpoint/2010/main" val="652972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45E5D9-B343-03AE-C369-0708426B7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Porin lopetetun tehtaan tuotantoprosessi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A66BCF2-6949-352B-E5CD-A45F641C1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Liukoisista suoloista puhtaaksi pesty suodinkakku kuivataan</a:t>
            </a:r>
          </a:p>
          <a:p>
            <a:r>
              <a:rPr lang="fi-FI" dirty="0"/>
              <a:t>Pinnoitetut pigmenttikiteet muodostavat kuivausvaiheessa löyhiä </a:t>
            </a:r>
            <a:r>
              <a:rPr lang="fi-FI" dirty="0" err="1"/>
              <a:t>agglomeraatteja</a:t>
            </a:r>
            <a:endParaRPr lang="fi-FI" dirty="0"/>
          </a:p>
          <a:p>
            <a:r>
              <a:rPr lang="fi-FI" dirty="0"/>
              <a:t>Nämä hienonnetaan </a:t>
            </a:r>
            <a:r>
              <a:rPr lang="fi-FI" dirty="0" err="1"/>
              <a:t>autogeenisella</a:t>
            </a:r>
            <a:r>
              <a:rPr lang="fi-FI" dirty="0"/>
              <a:t> suihkujauhatuksella</a:t>
            </a:r>
          </a:p>
          <a:p>
            <a:r>
              <a:rPr lang="fi-FI" dirty="0"/>
              <a:t>Tämän jälkeen tuote joutuu pakkaussiiloihin, mistä se pakataan tarpeen mukaan paperisäkkeihin, suursäkkeihin tai lähetetään sellaisenaan </a:t>
            </a:r>
            <a:r>
              <a:rPr lang="fi-FI" dirty="0" err="1"/>
              <a:t>bulk</a:t>
            </a:r>
            <a:r>
              <a:rPr lang="fi-FI" dirty="0"/>
              <a:t>-toimituksena pigmenttiä käyttävälle tehtaalle</a:t>
            </a:r>
          </a:p>
          <a:p>
            <a:r>
              <a:rPr lang="fi-FI" dirty="0"/>
              <a:t>Laadunvarmistustestit tehdään aina ennen tuotteen lähettämistä asiakkaille</a:t>
            </a:r>
          </a:p>
        </p:txBody>
      </p:sp>
    </p:spTree>
    <p:extLst>
      <p:ext uri="{BB962C8B-B14F-4D97-AF65-F5344CB8AC3E}">
        <p14:creationId xmlns:p14="http://schemas.microsoft.com/office/powerpoint/2010/main" val="772927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teksti, taide, seinä, sisä-&#10;&#10;Tekoälyn generoima sisältö voi olla virheellistä.">
            <a:extLst>
              <a:ext uri="{FF2B5EF4-FFF2-40B4-BE49-F238E27FC236}">
                <a16:creationId xmlns:a16="http://schemas.microsoft.com/office/drawing/2014/main" id="{2FA37559-F633-35E0-E5DD-E0FEFE398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45" y="0"/>
            <a:ext cx="11798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77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C4AAE4FE-3E96-8FCA-9C9D-6F863D578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732" y="0"/>
            <a:ext cx="8170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57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FEB47736049CC4EBD14DDD4B513D810" ma:contentTypeVersion="6" ma:contentTypeDescription="Luo uusi asiakirja." ma:contentTypeScope="" ma:versionID="2f549b9df5fec30b97bb74d48bfc23cd">
  <xsd:schema xmlns:xsd="http://www.w3.org/2001/XMLSchema" xmlns:xs="http://www.w3.org/2001/XMLSchema" xmlns:p="http://schemas.microsoft.com/office/2006/metadata/properties" xmlns:ns2="a166cb1b-5fa1-4883-aefc-235cb3c1113d" targetNamespace="http://schemas.microsoft.com/office/2006/metadata/properties" ma:root="true" ma:fieldsID="a7d0c80eeb796d19356627fb26a8ecc5" ns2:_="">
    <xsd:import namespace="a166cb1b-5fa1-4883-aefc-235cb3c1113d"/>
    <xsd:element name="properties">
      <xsd:complexType>
        <xsd:sequence>
          <xsd:element name="documentManagement">
            <xsd:complexType>
              <xsd:all>
                <xsd:element ref="ns2:Projektin_asiakirjalaji" minOccurs="0"/>
                <xsd:element ref="ns2:Kustannuspaikk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66cb1b-5fa1-4883-aefc-235cb3c1113d" elementFormDefault="qualified">
    <xsd:import namespace="http://schemas.microsoft.com/office/2006/documentManagement/types"/>
    <xsd:import namespace="http://schemas.microsoft.com/office/infopath/2007/PartnerControls"/>
    <xsd:element name="Projektin_asiakirjalaji" ma:index="8" nillable="true" ma:displayName="Projektin_asiakirjalaji" ma:default="Hakemus" ma:format="Dropdown" ma:internalName="Projektin_asiakirjalaji">
      <xsd:simpleType>
        <xsd:restriction base="dms:Choice">
          <xsd:enumeration value="Hakemus"/>
          <xsd:enumeration value="Päätös"/>
          <xsd:enumeration value="Raportti"/>
          <xsd:enumeration value="Pöytäkirja"/>
          <xsd:enumeration value="Sopimus"/>
          <xsd:enumeration value="Muu asiakirja"/>
        </xsd:restriction>
      </xsd:simpleType>
    </xsd:element>
    <xsd:element name="Kustannuspaikka" ma:index="9" nillable="true" ma:displayName="Kustannuspaikka" ma:default="6063" ma:format="Dropdown" ma:internalName="Kustannuspaikka">
      <xsd:simpleType>
        <xsd:restriction base="dms:Choice">
          <xsd:enumeration value="6063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ustannuspaikka xmlns="a166cb1b-5fa1-4883-aefc-235cb3c1113d">6063</Kustannuspaikka>
    <Projektin_asiakirjalaji xmlns="a166cb1b-5fa1-4883-aefc-235cb3c1113d">Muu asiakirja</Projektin_asiakirjalaji>
  </documentManagement>
</p:properties>
</file>

<file path=customXml/itemProps1.xml><?xml version="1.0" encoding="utf-8"?>
<ds:datastoreItem xmlns:ds="http://schemas.openxmlformats.org/officeDocument/2006/customXml" ds:itemID="{9FA2E60F-B05C-46B7-97BD-759AF02F38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66cb1b-5fa1-4883-aefc-235cb3c111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E11B93-9265-4637-A9DB-B3A8FFEC15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CA4D90-29EA-4DE9-A466-FBBEC82CE443}">
  <ds:schemaRefs>
    <ds:schemaRef ds:uri="http://schemas.microsoft.com/office/2006/metadata/properties"/>
    <ds:schemaRef ds:uri="http://schemas.microsoft.com/office/infopath/2007/PartnerControls"/>
    <ds:schemaRef ds:uri="a166cb1b-5fa1-4883-aefc-235cb3c1113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1537</TotalTime>
  <Words>565</Words>
  <Application>Microsoft Office PowerPoint</Application>
  <PresentationFormat>Widescreen</PresentationFormat>
  <Paragraphs>62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Office-teema</vt:lpstr>
      <vt:lpstr>Titaaniraaka-aineet ja titaanidioksidipigmentin valmistus</vt:lpstr>
      <vt:lpstr>Titaaniraaka-aineet Suomessa</vt:lpstr>
      <vt:lpstr>Kälviän ilmeniittiesiintymä</vt:lpstr>
      <vt:lpstr>Kälviän ilmeniittirikastamo</vt:lpstr>
      <vt:lpstr>Sulfaattiprosessi (titaaniraaka-aineiden jalostus)</vt:lpstr>
      <vt:lpstr>Porin lopetetun tehtaan tuotantoprosessi</vt:lpstr>
      <vt:lpstr>Porin lopetetun tehtaan tuotantoprosessi</vt:lpstr>
      <vt:lpstr>Porin lopetetun tehtaan tuotantoprosessi</vt:lpstr>
      <vt:lpstr>Porin lopetetun tehtaan tuotantoprosessi</vt:lpstr>
      <vt:lpstr>Porin lopetetun tehtaan tuotantoprosessi</vt:lpstr>
      <vt:lpstr>Porin lopetetun tehtaan tuotantoprosessi</vt:lpstr>
      <vt:lpstr>Porin lopetetun tehtaan tuotantoprosessi</vt:lpstr>
      <vt:lpstr>Porin lopetetun tehtaan tuotantoprosessi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Teemu Mäkinen</dc:creator>
  <cp:lastModifiedBy>Teemu Mäkinen</cp:lastModifiedBy>
  <cp:revision>10</cp:revision>
  <dcterms:created xsi:type="dcterms:W3CDTF">2025-02-04T08:54:16Z</dcterms:created>
  <dcterms:modified xsi:type="dcterms:W3CDTF">2026-08-24T07:11:52Z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0x0101001FEB47736049CC4EBD14DDD4B513D810</vt:lpwstr>
  </property>
</Properties>
</file>