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6"/>
  </p:notes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704225-72ED-7913-0C93-F63BB1D347F5}" v="2" dt="2026-06-01T08:14:58.173"/>
    <p1510:client id="{7070F295-31D4-7E32-8A05-D4B76CD1BAC1}" v="158" dt="2026-06-01T06:21:04.149"/>
    <p1510:client id="{9A5B7BD8-EDB9-4A22-8887-3D90B9A8979A}" v="17" dt="2026-06-01T06:24:13.241"/>
    <p1510:client id="{C7C3BDC6-499F-E557-EA0C-D14E6BAD9879}" v="57" dt="2026-06-01T08:09:25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a Pitkäkangas" userId="S::nea.pitkakangas@kpedu.fi::b433c27c-88f5-44a0-8e32-aaba8b868bcc" providerId="AD" clId="Web-{68704225-72ED-7913-0C93-F63BB1D347F5}"/>
    <pc:docChg chg="modSld">
      <pc:chgData name="Nea Pitkäkangas" userId="S::nea.pitkakangas@kpedu.fi::b433c27c-88f5-44a0-8e32-aaba8b868bcc" providerId="AD" clId="Web-{68704225-72ED-7913-0C93-F63BB1D347F5}" dt="2026-06-01T08:14:58.173" v="1" actId="1076"/>
      <pc:docMkLst>
        <pc:docMk/>
      </pc:docMkLst>
      <pc:sldChg chg="modSp">
        <pc:chgData name="Nea Pitkäkangas" userId="S::nea.pitkakangas@kpedu.fi::b433c27c-88f5-44a0-8e32-aaba8b868bcc" providerId="AD" clId="Web-{68704225-72ED-7913-0C93-F63BB1D347F5}" dt="2026-06-01T08:14:58.173" v="1" actId="1076"/>
        <pc:sldMkLst>
          <pc:docMk/>
          <pc:sldMk cId="443969259" sldId="256"/>
        </pc:sldMkLst>
        <pc:picChg chg="mod">
          <ac:chgData name="Nea Pitkäkangas" userId="S::nea.pitkakangas@kpedu.fi::b433c27c-88f5-44a0-8e32-aaba8b868bcc" providerId="AD" clId="Web-{68704225-72ED-7913-0C93-F63BB1D347F5}" dt="2026-06-01T08:14:58.173" v="1" actId="1076"/>
          <ac:picMkLst>
            <pc:docMk/>
            <pc:sldMk cId="443969259" sldId="256"/>
            <ac:picMk id="4" creationId="{05A3E666-3535-DE6C-DCCC-52FE5D12ECEE}"/>
          </ac:picMkLst>
        </pc:picChg>
      </pc:sldChg>
    </pc:docChg>
  </pc:docChgLst>
  <pc:docChgLst>
    <pc:chgData clId="Web-{C7C3BDC6-499F-E557-EA0C-D14E6BAD9879}"/>
    <pc:docChg chg="modSld">
      <pc:chgData name="" userId="" providerId="" clId="Web-{C7C3BDC6-499F-E557-EA0C-D14E6BAD9879}" dt="2026-06-01T08:06:46.857" v="3" actId="20577"/>
      <pc:docMkLst>
        <pc:docMk/>
      </pc:docMkLst>
      <pc:sldChg chg="modSp">
        <pc:chgData name="" userId="" providerId="" clId="Web-{C7C3BDC6-499F-E557-EA0C-D14E6BAD9879}" dt="2026-06-01T08:06:46.857" v="3" actId="20577"/>
        <pc:sldMkLst>
          <pc:docMk/>
          <pc:sldMk cId="443969259" sldId="256"/>
        </pc:sldMkLst>
        <pc:spChg chg="mod">
          <ac:chgData name="" userId="" providerId="" clId="Web-{C7C3BDC6-499F-E557-EA0C-D14E6BAD9879}" dt="2026-06-01T08:06:46.857" v="3" actId="20577"/>
          <ac:spMkLst>
            <pc:docMk/>
            <pc:sldMk cId="443969259" sldId="256"/>
            <ac:spMk id="2" creationId="{32C73187-1A5E-57D4-57F5-B2941B0EF38A}"/>
          </ac:spMkLst>
        </pc:spChg>
      </pc:sldChg>
    </pc:docChg>
  </pc:docChgLst>
  <pc:docChgLst>
    <pc:chgData name="Nea Pitkäkangas" userId="S::nea.pitkakangas@kpedu.fi::b433c27c-88f5-44a0-8e32-aaba8b868bcc" providerId="AD" clId="Web-{C7C3BDC6-499F-E557-EA0C-D14E6BAD9879}"/>
    <pc:docChg chg="delSld modSld">
      <pc:chgData name="Nea Pitkäkangas" userId="S::nea.pitkakangas@kpedu.fi::b433c27c-88f5-44a0-8e32-aaba8b868bcc" providerId="AD" clId="Web-{C7C3BDC6-499F-E557-EA0C-D14E6BAD9879}" dt="2026-06-01T08:09:25.652" v="52"/>
      <pc:docMkLst>
        <pc:docMk/>
      </pc:docMkLst>
      <pc:sldChg chg="modSp">
        <pc:chgData name="Nea Pitkäkangas" userId="S::nea.pitkakangas@kpedu.fi::b433c27c-88f5-44a0-8e32-aaba8b868bcc" providerId="AD" clId="Web-{C7C3BDC6-499F-E557-EA0C-D14E6BAD9879}" dt="2026-06-01T08:06:48.872" v="3" actId="20577"/>
        <pc:sldMkLst>
          <pc:docMk/>
          <pc:sldMk cId="443969259" sldId="256"/>
        </pc:sldMkLst>
        <pc:spChg chg="mod">
          <ac:chgData name="Nea Pitkäkangas" userId="S::nea.pitkakangas@kpedu.fi::b433c27c-88f5-44a0-8e32-aaba8b868bcc" providerId="AD" clId="Web-{C7C3BDC6-499F-E557-EA0C-D14E6BAD9879}" dt="2026-06-01T08:06:48.872" v="3" actId="20577"/>
          <ac:spMkLst>
            <pc:docMk/>
            <pc:sldMk cId="443969259" sldId="256"/>
            <ac:spMk id="2" creationId="{32C73187-1A5E-57D4-57F5-B2941B0EF38A}"/>
          </ac:spMkLst>
        </pc:spChg>
      </pc:sldChg>
      <pc:sldChg chg="modSp">
        <pc:chgData name="Nea Pitkäkangas" userId="S::nea.pitkakangas@kpedu.fi::b433c27c-88f5-44a0-8e32-aaba8b868bcc" providerId="AD" clId="Web-{C7C3BDC6-499F-E557-EA0C-D14E6BAD9879}" dt="2026-06-01T08:07:29.669" v="37" actId="20577"/>
        <pc:sldMkLst>
          <pc:docMk/>
          <pc:sldMk cId="3470374774" sldId="266"/>
        </pc:sldMkLst>
        <pc:spChg chg="mod">
          <ac:chgData name="Nea Pitkäkangas" userId="S::nea.pitkakangas@kpedu.fi::b433c27c-88f5-44a0-8e32-aaba8b868bcc" providerId="AD" clId="Web-{C7C3BDC6-499F-E557-EA0C-D14E6BAD9879}" dt="2026-06-01T08:07:19.356" v="21" actId="20577"/>
          <ac:spMkLst>
            <pc:docMk/>
            <pc:sldMk cId="3470374774" sldId="266"/>
            <ac:spMk id="2" creationId="{79B8B2B7-ECB4-D596-ADDF-9F481C395279}"/>
          </ac:spMkLst>
        </pc:spChg>
        <pc:spChg chg="mod">
          <ac:chgData name="Nea Pitkäkangas" userId="S::nea.pitkakangas@kpedu.fi::b433c27c-88f5-44a0-8e32-aaba8b868bcc" providerId="AD" clId="Web-{C7C3BDC6-499F-E557-EA0C-D14E6BAD9879}" dt="2026-06-01T08:07:29.669" v="37" actId="20577"/>
          <ac:spMkLst>
            <pc:docMk/>
            <pc:sldMk cId="3470374774" sldId="266"/>
            <ac:spMk id="3" creationId="{179E9AA8-2C55-9F5C-23AF-BD9BD17E52B8}"/>
          </ac:spMkLst>
        </pc:spChg>
      </pc:sldChg>
      <pc:sldChg chg="modSp">
        <pc:chgData name="Nea Pitkäkangas" userId="S::nea.pitkakangas@kpedu.fi::b433c27c-88f5-44a0-8e32-aaba8b868bcc" providerId="AD" clId="Web-{C7C3BDC6-499F-E557-EA0C-D14E6BAD9879}" dt="2026-06-01T08:07:43.825" v="49" actId="20577"/>
        <pc:sldMkLst>
          <pc:docMk/>
          <pc:sldMk cId="11848441" sldId="270"/>
        </pc:sldMkLst>
        <pc:spChg chg="mod">
          <ac:chgData name="Nea Pitkäkangas" userId="S::nea.pitkakangas@kpedu.fi::b433c27c-88f5-44a0-8e32-aaba8b868bcc" providerId="AD" clId="Web-{C7C3BDC6-499F-E557-EA0C-D14E6BAD9879}" dt="2026-06-01T08:07:43.825" v="49" actId="20577"/>
          <ac:spMkLst>
            <pc:docMk/>
            <pc:sldMk cId="11848441" sldId="270"/>
            <ac:spMk id="2" creationId="{A4FC90FD-CE48-84C0-797D-D0EA042C703B}"/>
          </ac:spMkLst>
        </pc:spChg>
      </pc:sldChg>
      <pc:sldChg chg="modSp">
        <pc:chgData name="Nea Pitkäkangas" userId="S::nea.pitkakangas@kpedu.fi::b433c27c-88f5-44a0-8e32-aaba8b868bcc" providerId="AD" clId="Web-{C7C3BDC6-499F-E557-EA0C-D14E6BAD9879}" dt="2026-06-01T08:07:59.496" v="50" actId="20577"/>
        <pc:sldMkLst>
          <pc:docMk/>
          <pc:sldMk cId="2086461143" sldId="271"/>
        </pc:sldMkLst>
        <pc:spChg chg="mod">
          <ac:chgData name="Nea Pitkäkangas" userId="S::nea.pitkakangas@kpedu.fi::b433c27c-88f5-44a0-8e32-aaba8b868bcc" providerId="AD" clId="Web-{C7C3BDC6-499F-E557-EA0C-D14E6BAD9879}" dt="2026-06-01T08:07:59.496" v="50" actId="20577"/>
          <ac:spMkLst>
            <pc:docMk/>
            <pc:sldMk cId="2086461143" sldId="271"/>
            <ac:spMk id="2" creationId="{18433E28-B96B-2B13-60C4-CC0706462DA7}"/>
          </ac:spMkLst>
        </pc:spChg>
      </pc:sldChg>
      <pc:sldChg chg="modSp">
        <pc:chgData name="Nea Pitkäkangas" userId="S::nea.pitkakangas@kpedu.fi::b433c27c-88f5-44a0-8e32-aaba8b868bcc" providerId="AD" clId="Web-{C7C3BDC6-499F-E557-EA0C-D14E6BAD9879}" dt="2026-06-01T08:08:01.981" v="51" actId="20577"/>
        <pc:sldMkLst>
          <pc:docMk/>
          <pc:sldMk cId="4082709628" sldId="272"/>
        </pc:sldMkLst>
        <pc:spChg chg="mod">
          <ac:chgData name="Nea Pitkäkangas" userId="S::nea.pitkakangas@kpedu.fi::b433c27c-88f5-44a0-8e32-aaba8b868bcc" providerId="AD" clId="Web-{C7C3BDC6-499F-E557-EA0C-D14E6BAD9879}" dt="2026-06-01T08:08:01.981" v="51" actId="20577"/>
          <ac:spMkLst>
            <pc:docMk/>
            <pc:sldMk cId="4082709628" sldId="272"/>
            <ac:spMk id="2" creationId="{6F892E63-0437-AB91-0813-F6D9C672FCE9}"/>
          </ac:spMkLst>
        </pc:spChg>
      </pc:sldChg>
      <pc:sldChg chg="del">
        <pc:chgData name="Nea Pitkäkangas" userId="S::nea.pitkakangas@kpedu.fi::b433c27c-88f5-44a0-8e32-aaba8b868bcc" providerId="AD" clId="Web-{C7C3BDC6-499F-E557-EA0C-D14E6BAD9879}" dt="2026-06-01T08:09:25.652" v="52"/>
        <pc:sldMkLst>
          <pc:docMk/>
          <pc:sldMk cId="490289902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8B327-26E7-4E50-BE0C-E67491704F5D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9FBDF-E6D6-4150-AEEE-2ECE6FFD783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76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4175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255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9285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995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0591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3377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8956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894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638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9FBDF-E6D6-4150-AEEE-2ECE6FFD7832}" type="slidenum">
              <a:rPr lang="fi-FI" smtClean="0"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2575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267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73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3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062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362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681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066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020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00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584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7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CD445A-3330-415D-B840-579F54748BC2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6E06172-067A-4A6B-AD2D-187FB14BA492}" type="slidenum">
              <a:rPr lang="fi-FI" smtClean="0"/>
              <a:t>‹#›</a:t>
            </a:fld>
            <a:endParaRPr lang="fi-FI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5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C73187-1A5E-57D4-57F5-B2941B0EF3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Mineral processing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8EE60EA-0930-CB94-0007-8F0D1F2FC2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err="1"/>
              <a:t>Development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Extractive</a:t>
            </a:r>
            <a:r>
              <a:rPr lang="fi-FI"/>
              <a:t> Industry in Central </a:t>
            </a:r>
            <a:r>
              <a:rPr lang="fi-FI" err="1"/>
              <a:t>Ostrobothnia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A3E666-3535-DE6C-DCCC-52FE5D12E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4532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6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C8E87D7A-58C4-9AAF-5BDD-466B9E43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510" y="10544"/>
            <a:ext cx="4837815" cy="683691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D964BD0-EA76-4CD7-CB2D-8643894829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224"/>
          <a:stretch/>
        </p:blipFill>
        <p:spPr>
          <a:xfrm>
            <a:off x="766525" y="0"/>
            <a:ext cx="4837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0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69DBD5-F59A-35BE-6550-B9BD08C3F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A </a:t>
            </a:r>
            <a:r>
              <a:rPr lang="fi-FI" err="1"/>
              <a:t>sample</a:t>
            </a:r>
            <a:r>
              <a:rPr lang="fi-FI"/>
              <a:t> of operating </a:t>
            </a:r>
            <a:r>
              <a:rPr lang="fi-FI" err="1"/>
              <a:t>mines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CA7169-D016-FF77-3468-B6B5C3190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329" y="2286000"/>
            <a:ext cx="5376671" cy="2636285"/>
          </a:xfrm>
        </p:spPr>
        <p:txBody>
          <a:bodyPr>
            <a:normAutofit fontScale="92500" lnSpcReduction="20000"/>
          </a:bodyPr>
          <a:lstStyle/>
          <a:p>
            <a:r>
              <a:rPr lang="fi-FI" sz="2400"/>
              <a:t>Kittilä, Suurikuusikko: </a:t>
            </a:r>
            <a:r>
              <a:rPr lang="fi-FI" sz="2400" err="1"/>
              <a:t>Europe’s</a:t>
            </a:r>
            <a:r>
              <a:rPr lang="fi-FI" sz="2400"/>
              <a:t> </a:t>
            </a:r>
            <a:r>
              <a:rPr lang="fi-FI" sz="2400" err="1"/>
              <a:t>largest</a:t>
            </a:r>
            <a:r>
              <a:rPr lang="fi-FI" sz="2400"/>
              <a:t> gold </a:t>
            </a:r>
            <a:r>
              <a:rPr lang="fi-FI" sz="2400" err="1"/>
              <a:t>mine</a:t>
            </a:r>
            <a:r>
              <a:rPr lang="fi-FI" sz="2400"/>
              <a:t>, </a:t>
            </a:r>
            <a:r>
              <a:rPr lang="fi-FI" sz="2400" err="1"/>
              <a:t>cyanide</a:t>
            </a:r>
            <a:r>
              <a:rPr lang="fi-FI" sz="2400"/>
              <a:t> </a:t>
            </a:r>
            <a:r>
              <a:rPr lang="fi-FI" sz="2400" err="1"/>
              <a:t>leaching</a:t>
            </a:r>
            <a:endParaRPr lang="fi-FI" sz="2400"/>
          </a:p>
          <a:p>
            <a:r>
              <a:rPr lang="fi-FI" sz="2400"/>
              <a:t>Sodankylä, </a:t>
            </a:r>
            <a:r>
              <a:rPr lang="fi-FI" sz="2400" err="1"/>
              <a:t>Kevitsa</a:t>
            </a:r>
            <a:r>
              <a:rPr lang="fi-FI" sz="2400"/>
              <a:t>:  </a:t>
            </a:r>
            <a:r>
              <a:rPr lang="fi-FI" sz="2400" err="1"/>
              <a:t>Large</a:t>
            </a:r>
            <a:r>
              <a:rPr lang="fi-FI" sz="2400"/>
              <a:t> multi-</a:t>
            </a:r>
            <a:r>
              <a:rPr lang="fi-FI" sz="2400" err="1"/>
              <a:t>metal</a:t>
            </a:r>
            <a:r>
              <a:rPr lang="fi-FI" sz="2400"/>
              <a:t> </a:t>
            </a:r>
            <a:r>
              <a:rPr lang="fi-FI" sz="2400" err="1"/>
              <a:t>mine</a:t>
            </a:r>
            <a:r>
              <a:rPr lang="fi-FI" sz="2400"/>
              <a:t> (Cu, Ni, </a:t>
            </a:r>
            <a:r>
              <a:rPr lang="fi-FI" sz="2400" err="1"/>
              <a:t>precious</a:t>
            </a:r>
            <a:r>
              <a:rPr lang="fi-FI" sz="2400"/>
              <a:t> </a:t>
            </a:r>
            <a:r>
              <a:rPr lang="fi-FI" sz="2400" err="1"/>
              <a:t>metals</a:t>
            </a:r>
            <a:r>
              <a:rPr lang="fi-FI" sz="2400"/>
              <a:t>), </a:t>
            </a:r>
            <a:r>
              <a:rPr lang="fi-FI" sz="2400" err="1"/>
              <a:t>flotation</a:t>
            </a:r>
            <a:endParaRPr lang="fi-FI" sz="2400"/>
          </a:p>
          <a:p>
            <a:r>
              <a:rPr lang="fi-FI" sz="2400"/>
              <a:t>Kemi: </a:t>
            </a:r>
            <a:r>
              <a:rPr lang="fi-FI" sz="2400" err="1"/>
              <a:t>Chromite</a:t>
            </a:r>
            <a:r>
              <a:rPr lang="fi-FI" sz="2400"/>
              <a:t> </a:t>
            </a:r>
            <a:r>
              <a:rPr lang="fi-FI" sz="2400" err="1"/>
              <a:t>mine</a:t>
            </a:r>
            <a:r>
              <a:rPr lang="fi-FI" sz="2400"/>
              <a:t>, </a:t>
            </a:r>
            <a:r>
              <a:rPr lang="fi-FI" sz="2400" err="1"/>
              <a:t>gravity</a:t>
            </a:r>
            <a:r>
              <a:rPr lang="fi-FI" sz="2400"/>
              <a:t> </a:t>
            </a:r>
            <a:r>
              <a:rPr lang="fi-FI" sz="2400" err="1"/>
              <a:t>separation</a:t>
            </a:r>
            <a:endParaRPr lang="fi-FI" sz="2400"/>
          </a:p>
          <a:p>
            <a:r>
              <a:rPr lang="fi-FI" sz="2400" err="1"/>
              <a:t>Terrafame</a:t>
            </a:r>
            <a:r>
              <a:rPr lang="fi-FI" sz="2400"/>
              <a:t>: multi-</a:t>
            </a:r>
            <a:r>
              <a:rPr lang="fi-FI" sz="2400" err="1"/>
              <a:t>metal</a:t>
            </a:r>
            <a:r>
              <a:rPr lang="fi-FI" sz="2400"/>
              <a:t> (Cu, </a:t>
            </a:r>
            <a:r>
              <a:rPr lang="fi-FI" sz="2400" err="1"/>
              <a:t>Zn</a:t>
            </a:r>
            <a:r>
              <a:rPr lang="fi-FI" sz="2400"/>
              <a:t>, Ni, </a:t>
            </a:r>
            <a:r>
              <a:rPr lang="fi-FI" sz="2400" err="1"/>
              <a:t>Co</a:t>
            </a:r>
            <a:r>
              <a:rPr lang="fi-FI" sz="2400"/>
              <a:t>, U), </a:t>
            </a:r>
            <a:r>
              <a:rPr lang="fi-FI" sz="2400" err="1"/>
              <a:t>bioleaching</a:t>
            </a:r>
            <a:r>
              <a:rPr lang="fi-FI" sz="2400"/>
              <a:t> and </a:t>
            </a:r>
            <a:r>
              <a:rPr lang="fi-FI" sz="2400" err="1"/>
              <a:t>precipitation</a:t>
            </a:r>
            <a:endParaRPr lang="fi-FI" sz="2400"/>
          </a:p>
          <a:p>
            <a:pPr marL="0" indent="0">
              <a:buNone/>
            </a:pPr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AA207D9-28AD-DCC0-D2C0-584E1AF7F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308098"/>
            <a:ext cx="5074924" cy="2385587"/>
          </a:xfrm>
        </p:spPr>
        <p:txBody>
          <a:bodyPr>
            <a:normAutofit fontScale="92500" lnSpcReduction="20000"/>
          </a:bodyPr>
          <a:lstStyle/>
          <a:p>
            <a:r>
              <a:rPr lang="fi-FI" sz="2400"/>
              <a:t>Sotkamo Silver: Ag, Pb, </a:t>
            </a:r>
            <a:r>
              <a:rPr lang="fi-FI" sz="2400" err="1"/>
              <a:t>Zn</a:t>
            </a:r>
            <a:r>
              <a:rPr lang="fi-FI" sz="2400"/>
              <a:t>, </a:t>
            </a:r>
            <a:r>
              <a:rPr lang="fi-FI" sz="2400" err="1"/>
              <a:t>flotation</a:t>
            </a:r>
            <a:endParaRPr lang="fi-FI" sz="2400"/>
          </a:p>
          <a:p>
            <a:r>
              <a:rPr lang="fi-FI" sz="2400" err="1"/>
              <a:t>Dragon</a:t>
            </a:r>
            <a:r>
              <a:rPr lang="fi-FI" sz="2400"/>
              <a:t> Mining: Jokisivu/Huittinen &amp; Sastamala, Au, </a:t>
            </a:r>
            <a:r>
              <a:rPr lang="fi-FI" sz="2400" err="1"/>
              <a:t>flotation</a:t>
            </a:r>
            <a:r>
              <a:rPr lang="fi-FI" sz="2400"/>
              <a:t> and </a:t>
            </a:r>
            <a:r>
              <a:rPr lang="fi-FI" sz="2400" err="1"/>
              <a:t>gravity</a:t>
            </a:r>
            <a:r>
              <a:rPr lang="fi-FI" sz="2400"/>
              <a:t> </a:t>
            </a:r>
            <a:r>
              <a:rPr lang="fi-FI" sz="2400" err="1"/>
              <a:t>separation</a:t>
            </a:r>
            <a:endParaRPr lang="fi-FI" sz="2400"/>
          </a:p>
          <a:p>
            <a:r>
              <a:rPr lang="fi-FI" sz="2400" err="1"/>
              <a:t>Pampalo</a:t>
            </a:r>
            <a:r>
              <a:rPr lang="fi-FI" sz="2400"/>
              <a:t>, gold, </a:t>
            </a:r>
            <a:r>
              <a:rPr lang="fi-FI" sz="2400" err="1"/>
              <a:t>gravity</a:t>
            </a:r>
            <a:r>
              <a:rPr lang="fi-FI" sz="2400"/>
              <a:t> </a:t>
            </a:r>
            <a:r>
              <a:rPr lang="fi-FI" sz="2400" err="1"/>
              <a:t>separation</a:t>
            </a:r>
            <a:r>
              <a:rPr lang="fi-FI" sz="2400"/>
              <a:t> and </a:t>
            </a:r>
            <a:r>
              <a:rPr lang="fi-FI" sz="2400" err="1"/>
              <a:t>flotation</a:t>
            </a:r>
            <a:endParaRPr lang="fi-FI" sz="2400"/>
          </a:p>
          <a:p>
            <a:r>
              <a:rPr lang="fi-FI" sz="2400" err="1"/>
              <a:t>Keliber</a:t>
            </a:r>
            <a:r>
              <a:rPr lang="fi-FI" sz="2400"/>
              <a:t>, Kaustinen (2026 →): Li, </a:t>
            </a:r>
            <a:r>
              <a:rPr lang="fi-FI" sz="2400" err="1"/>
              <a:t>flotation</a:t>
            </a:r>
            <a:endParaRPr lang="fi-FI" sz="2400"/>
          </a:p>
          <a:p>
            <a:pPr marL="0" indent="0">
              <a:buNone/>
            </a:pP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06ACF0-4D80-0161-93BC-08C818355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1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960743-438C-E6AB-DDB1-8C31FCCBE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i-FI"/>
              <a:t>Industrial </a:t>
            </a:r>
            <a:r>
              <a:rPr lang="fi-FI" err="1"/>
              <a:t>mineral</a:t>
            </a:r>
            <a:r>
              <a:rPr lang="fi-FI"/>
              <a:t> </a:t>
            </a:r>
            <a:r>
              <a:rPr lang="fi-FI" err="1"/>
              <a:t>mines</a:t>
            </a:r>
            <a:r>
              <a:rPr lang="fi-FI"/>
              <a:t> (</a:t>
            </a:r>
            <a:r>
              <a:rPr lang="fi-FI" err="1"/>
              <a:t>either</a:t>
            </a:r>
            <a:r>
              <a:rPr lang="fi-FI"/>
              <a:t> </a:t>
            </a:r>
            <a:r>
              <a:rPr lang="fi-FI" err="1"/>
              <a:t>flotation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no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r>
              <a:rPr lang="fi-FI"/>
              <a:t> at </a:t>
            </a:r>
            <a:r>
              <a:rPr lang="fi-FI" err="1"/>
              <a:t>all</a:t>
            </a:r>
            <a:r>
              <a:rPr lang="fi-FI"/>
              <a:t>):</a:t>
            </a:r>
            <a:br>
              <a:rPr lang="fi-FI"/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FFA8A0-8CFD-B5E7-39BE-4CF8F47D1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5504" y="2121645"/>
            <a:ext cx="5181600" cy="4351338"/>
          </a:xfrm>
        </p:spPr>
        <p:txBody>
          <a:bodyPr>
            <a:normAutofit/>
          </a:bodyPr>
          <a:lstStyle/>
          <a:p>
            <a:r>
              <a:rPr lang="fi-FI" err="1"/>
              <a:t>Nordkalk</a:t>
            </a:r>
            <a:r>
              <a:rPr lang="fi-FI"/>
              <a:t>: Lappeenranta, Parainen, Lohja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largest</a:t>
            </a:r>
            <a:r>
              <a:rPr lang="fi-FI"/>
              <a:t> (lime)</a:t>
            </a:r>
          </a:p>
          <a:p>
            <a:r>
              <a:rPr lang="fi-FI" err="1"/>
              <a:t>Elementis</a:t>
            </a:r>
            <a:r>
              <a:rPr lang="fi-FI"/>
              <a:t>: Outokumpu ja Sotkamo (</a:t>
            </a:r>
            <a:r>
              <a:rPr lang="fi-FI" err="1"/>
              <a:t>talc</a:t>
            </a:r>
            <a:r>
              <a:rPr lang="fi-FI"/>
              <a:t>, Ni as a </a:t>
            </a:r>
            <a:r>
              <a:rPr lang="fi-FI" err="1"/>
              <a:t>by-product</a:t>
            </a:r>
            <a:r>
              <a:rPr lang="fi-FI"/>
              <a:t>)</a:t>
            </a:r>
          </a:p>
          <a:p>
            <a:r>
              <a:rPr lang="fi-FI"/>
              <a:t>Yara Siilinjärvi: </a:t>
            </a:r>
            <a:r>
              <a:rPr lang="fi-FI" err="1"/>
              <a:t>Apatite</a:t>
            </a:r>
            <a:r>
              <a:rPr lang="fi-FI"/>
              <a:t> (P)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0F1140-1A74-4A94-6C8D-E71B02E33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BBD83E8-DAF7-6306-3EE0-6EF2B254B0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4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03980A-AFA5-0C48-EE72-405E0FED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Mining </a:t>
            </a:r>
            <a:r>
              <a:rPr lang="fi-FI" err="1"/>
              <a:t>projects</a:t>
            </a:r>
            <a:r>
              <a:rPr lang="fi-FI"/>
              <a:t> in Finland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4BF0AB-7702-EABC-EFEE-1DF63F259B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1903359"/>
            <a:ext cx="4663441" cy="3255264"/>
          </a:xfrm>
        </p:spPr>
        <p:txBody>
          <a:bodyPr>
            <a:normAutofit fontScale="92500" lnSpcReduction="10000"/>
          </a:bodyPr>
          <a:lstStyle/>
          <a:p>
            <a:r>
              <a:rPr lang="fi-FI" err="1"/>
              <a:t>Keliber</a:t>
            </a:r>
            <a:r>
              <a:rPr lang="fi-FI"/>
              <a:t> Oy, Kaustinen &amp; Kokkola</a:t>
            </a:r>
          </a:p>
          <a:p>
            <a:r>
              <a:rPr lang="fi-FI" err="1"/>
              <a:t>Ilmenite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 in Keski-Pohjanmaalla</a:t>
            </a:r>
          </a:p>
          <a:p>
            <a:r>
              <a:rPr lang="fi-FI" err="1"/>
              <a:t>Suhanko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 at Ranua, </a:t>
            </a:r>
            <a:r>
              <a:rPr lang="fi-FI" err="1"/>
              <a:t>Suhanko</a:t>
            </a:r>
            <a:r>
              <a:rPr lang="fi-FI"/>
              <a:t> </a:t>
            </a:r>
            <a:r>
              <a:rPr lang="fi-FI" err="1"/>
              <a:t>Arctic</a:t>
            </a:r>
            <a:r>
              <a:rPr lang="fi-FI"/>
              <a:t> Platinum Oy</a:t>
            </a:r>
          </a:p>
          <a:p>
            <a:r>
              <a:rPr lang="fi-FI"/>
              <a:t>Kuusamo </a:t>
            </a:r>
            <a:r>
              <a:rPr lang="fi-FI" err="1"/>
              <a:t>cobalt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</a:t>
            </a:r>
            <a:r>
              <a:rPr lang="fi-FI" err="1"/>
              <a:t>Latitude</a:t>
            </a:r>
            <a:r>
              <a:rPr lang="fi-FI"/>
              <a:t> 66 </a:t>
            </a:r>
            <a:r>
              <a:rPr lang="fi-FI" err="1"/>
              <a:t>Cobalt</a:t>
            </a:r>
            <a:r>
              <a:rPr lang="fi-FI"/>
              <a:t> Oy</a:t>
            </a:r>
          </a:p>
          <a:p>
            <a:r>
              <a:rPr lang="fi-FI" err="1"/>
              <a:t>Rompas&amp;Rajapalot</a:t>
            </a:r>
            <a:r>
              <a:rPr lang="fi-FI"/>
              <a:t>, Ylitornio, </a:t>
            </a:r>
            <a:r>
              <a:rPr lang="fi-FI" err="1"/>
              <a:t>Mawson</a:t>
            </a:r>
            <a:r>
              <a:rPr lang="fi-FI"/>
              <a:t> Resources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215F4F-3797-6335-0D21-018ED82A4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320" y="1935715"/>
            <a:ext cx="4754880" cy="4023360"/>
          </a:xfrm>
        </p:spPr>
        <p:txBody>
          <a:bodyPr>
            <a:normAutofit fontScale="92500" lnSpcReduction="10000"/>
          </a:bodyPr>
          <a:lstStyle/>
          <a:p>
            <a:r>
              <a:rPr lang="fi-FI"/>
              <a:t>Hautalampi </a:t>
            </a:r>
            <a:r>
              <a:rPr lang="fi-FI" err="1"/>
              <a:t>cobalt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Outokumpu, </a:t>
            </a:r>
            <a:r>
              <a:rPr lang="fi-FI" err="1"/>
              <a:t>FinnCobalt</a:t>
            </a:r>
            <a:r>
              <a:rPr lang="fi-FI"/>
              <a:t> Oy</a:t>
            </a:r>
          </a:p>
          <a:p>
            <a:r>
              <a:rPr lang="fi-FI"/>
              <a:t>Suomussalmi </a:t>
            </a:r>
            <a:r>
              <a:rPr lang="fi-FI" err="1"/>
              <a:t>talc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Tulikivi</a:t>
            </a:r>
          </a:p>
          <a:p>
            <a:r>
              <a:rPr lang="fi-FI"/>
              <a:t>Critical </a:t>
            </a:r>
            <a:r>
              <a:rPr lang="fi-FI" err="1"/>
              <a:t>Metals</a:t>
            </a:r>
            <a:r>
              <a:rPr lang="fi-FI"/>
              <a:t> (</a:t>
            </a:r>
            <a:r>
              <a:rPr lang="en-US"/>
              <a:t>not an actual mining project, but a further processing project</a:t>
            </a:r>
            <a:r>
              <a:rPr lang="fi-FI"/>
              <a:t>)</a:t>
            </a:r>
          </a:p>
          <a:p>
            <a:r>
              <a:rPr lang="fi-FI" err="1"/>
              <a:t>Ikkari</a:t>
            </a:r>
            <a:r>
              <a:rPr lang="fi-FI"/>
              <a:t> ja Hirsikangas, </a:t>
            </a:r>
            <a:r>
              <a:rPr lang="fi-FI" err="1"/>
              <a:t>Rupert</a:t>
            </a:r>
            <a:r>
              <a:rPr lang="fi-FI"/>
              <a:t> Finland Oy</a:t>
            </a:r>
          </a:p>
          <a:p>
            <a:r>
              <a:rPr lang="fi-FI"/>
              <a:t>Otanmäki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Otanmäki </a:t>
            </a:r>
            <a:r>
              <a:rPr lang="fi-FI" err="1"/>
              <a:t>Mine</a:t>
            </a:r>
            <a:r>
              <a:rPr lang="fi-FI"/>
              <a:t> Oy</a:t>
            </a:r>
          </a:p>
          <a:p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8307B-4C0F-85EB-B4C1-36F3C9EF1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3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E63A04-CF96-387F-559B-4C62EFB2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Mining </a:t>
            </a:r>
            <a:r>
              <a:rPr lang="fi-FI" err="1"/>
              <a:t>projects</a:t>
            </a:r>
            <a:r>
              <a:rPr lang="fi-FI"/>
              <a:t> in Finland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B6B36B-99E0-7311-74C6-261F87BAC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50554"/>
            <a:ext cx="5361432" cy="3158491"/>
          </a:xfrm>
        </p:spPr>
        <p:txBody>
          <a:bodyPr>
            <a:normAutofit lnSpcReduction="10000"/>
          </a:bodyPr>
          <a:lstStyle/>
          <a:p>
            <a:r>
              <a:rPr lang="fi-FI" err="1"/>
              <a:t>Sokli’s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 at Savukoski, Suomen Malmijalostus Oy</a:t>
            </a:r>
          </a:p>
          <a:p>
            <a:r>
              <a:rPr lang="fi-FI"/>
              <a:t>Siikalatva, </a:t>
            </a:r>
            <a:r>
              <a:rPr lang="fi-FI" err="1"/>
              <a:t>Kupukan</a:t>
            </a:r>
            <a:r>
              <a:rPr lang="fi-FI"/>
              <a:t> Grafiitti Oy, </a:t>
            </a:r>
            <a:r>
              <a:rPr lang="fi-FI" err="1"/>
              <a:t>graphite</a:t>
            </a:r>
            <a:endParaRPr lang="fi-FI"/>
          </a:p>
          <a:p>
            <a:pPr marL="0" indent="0">
              <a:buNone/>
            </a:pPr>
            <a:r>
              <a:rPr lang="fi-FI"/>
              <a:t> Heinävesi </a:t>
            </a:r>
            <a:r>
              <a:rPr lang="fi-FI" err="1"/>
              <a:t>graphite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</a:t>
            </a:r>
            <a:r>
              <a:rPr lang="fi-FI" err="1"/>
              <a:t>Beowulf</a:t>
            </a:r>
            <a:r>
              <a:rPr lang="fi-FI"/>
              <a:t> Mining</a:t>
            </a:r>
          </a:p>
          <a:p>
            <a:r>
              <a:rPr lang="fi-FI" err="1"/>
              <a:t>Sakatti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Sodankylä, AA </a:t>
            </a:r>
            <a:r>
              <a:rPr lang="fi-FI" err="1"/>
              <a:t>Sakatti</a:t>
            </a:r>
            <a:r>
              <a:rPr lang="fi-FI"/>
              <a:t> Mining Oy</a:t>
            </a:r>
          </a:p>
          <a:p>
            <a:r>
              <a:rPr lang="fi-FI"/>
              <a:t>Kolari, </a:t>
            </a:r>
            <a:r>
              <a:rPr lang="fi-FI" err="1"/>
              <a:t>iron</a:t>
            </a:r>
            <a:r>
              <a:rPr lang="fi-FI"/>
              <a:t>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project</a:t>
            </a:r>
            <a:r>
              <a:rPr lang="fi-FI"/>
              <a:t>, Hannukainen Mining Oy</a:t>
            </a:r>
          </a:p>
          <a:p>
            <a:endParaRPr lang="fi-FI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12317DD-94D5-A48D-5DCA-2AD991D614C2}"/>
              </a:ext>
            </a:extLst>
          </p:cNvPr>
          <p:cNvSpPr txBox="1">
            <a:spLocks/>
          </p:cNvSpPr>
          <p:nvPr/>
        </p:nvSpPr>
        <p:spPr>
          <a:xfrm>
            <a:off x="6096000" y="2065592"/>
            <a:ext cx="5257800" cy="466725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err="1"/>
              <a:t>Several</a:t>
            </a:r>
            <a:r>
              <a:rPr lang="fi-FI"/>
              <a:t> </a:t>
            </a:r>
            <a:r>
              <a:rPr lang="fi-FI" err="1"/>
              <a:t>mines</a:t>
            </a:r>
            <a:r>
              <a:rPr lang="fi-FI"/>
              <a:t> </a:t>
            </a:r>
            <a:r>
              <a:rPr lang="fi-FI" err="1"/>
              <a:t>especially</a:t>
            </a:r>
            <a:r>
              <a:rPr lang="fi-FI"/>
              <a:t> in </a:t>
            </a:r>
            <a:r>
              <a:rPr lang="fi-FI" err="1"/>
              <a:t>the</a:t>
            </a:r>
            <a:r>
              <a:rPr lang="fi-FI"/>
              <a:t> north, </a:t>
            </a:r>
            <a:r>
              <a:rPr lang="fi-FI" err="1"/>
              <a:t>have</a:t>
            </a:r>
            <a:r>
              <a:rPr lang="fi-FI"/>
              <a:t> </a:t>
            </a:r>
            <a:r>
              <a:rPr lang="fi-FI" err="1"/>
              <a:t>recently</a:t>
            </a:r>
            <a:r>
              <a:rPr lang="fi-FI"/>
              <a:t> </a:t>
            </a:r>
            <a:r>
              <a:rPr lang="fi-FI" err="1"/>
              <a:t>increased</a:t>
            </a:r>
            <a:r>
              <a:rPr lang="fi-FI"/>
              <a:t> </a:t>
            </a:r>
            <a:r>
              <a:rPr lang="fi-FI" err="1"/>
              <a:t>their</a:t>
            </a:r>
            <a:r>
              <a:rPr lang="fi-FI"/>
              <a:t> </a:t>
            </a:r>
            <a:r>
              <a:rPr lang="fi-FI" err="1"/>
              <a:t>production</a:t>
            </a:r>
            <a:endParaRPr lang="fi-FI"/>
          </a:p>
          <a:p>
            <a:r>
              <a:rPr lang="fi-FI" err="1"/>
              <a:t>Diamond</a:t>
            </a:r>
            <a:r>
              <a:rPr lang="fi-FI"/>
              <a:t> </a:t>
            </a:r>
            <a:r>
              <a:rPr lang="fi-FI" err="1"/>
              <a:t>mines</a:t>
            </a:r>
            <a:r>
              <a:rPr lang="fi-FI"/>
              <a:t> (Kuhmo, Kaavi)?</a:t>
            </a:r>
          </a:p>
          <a:p>
            <a:r>
              <a:rPr lang="fi-FI" err="1"/>
              <a:t>Rare</a:t>
            </a:r>
            <a:r>
              <a:rPr lang="fi-FI"/>
              <a:t> </a:t>
            </a:r>
            <a:r>
              <a:rPr lang="fi-FI" err="1"/>
              <a:t>earth</a:t>
            </a:r>
            <a:r>
              <a:rPr lang="fi-FI"/>
              <a:t> </a:t>
            </a:r>
            <a:r>
              <a:rPr lang="fi-FI" err="1"/>
              <a:t>elements</a:t>
            </a:r>
            <a:r>
              <a:rPr lang="fi-FI"/>
              <a:t> (REE) </a:t>
            </a:r>
            <a:r>
              <a:rPr lang="fi-FI" err="1"/>
              <a:t>deposits</a:t>
            </a:r>
            <a:r>
              <a:rPr lang="fi-FI"/>
              <a:t>?</a:t>
            </a:r>
          </a:p>
          <a:p>
            <a:r>
              <a:rPr lang="fi-FI"/>
              <a:t>Mining </a:t>
            </a:r>
            <a:r>
              <a:rPr lang="fi-FI" err="1"/>
              <a:t>projects</a:t>
            </a:r>
            <a:r>
              <a:rPr lang="fi-FI"/>
              <a:t> in </a:t>
            </a:r>
            <a:r>
              <a:rPr lang="fi-FI" err="1"/>
              <a:t>Northern</a:t>
            </a:r>
            <a:r>
              <a:rPr lang="fi-FI"/>
              <a:t> </a:t>
            </a:r>
            <a:r>
              <a:rPr lang="fi-FI" err="1"/>
              <a:t>Sweden</a:t>
            </a:r>
            <a:endParaRPr lang="fi-FI"/>
          </a:p>
          <a:p>
            <a:r>
              <a:rPr lang="fi-FI" err="1"/>
              <a:t>Several</a:t>
            </a:r>
            <a:r>
              <a:rPr lang="fi-FI"/>
              <a:t> </a:t>
            </a:r>
            <a:r>
              <a:rPr lang="fi-FI" err="1"/>
              <a:t>further</a:t>
            </a:r>
            <a:r>
              <a:rPr lang="fi-FI"/>
              <a:t> </a:t>
            </a:r>
            <a:r>
              <a:rPr lang="fi-FI" err="1"/>
              <a:t>processing</a:t>
            </a:r>
            <a:r>
              <a:rPr lang="fi-FI"/>
              <a:t> </a:t>
            </a:r>
            <a:r>
              <a:rPr lang="fi-FI" err="1"/>
              <a:t>projects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being</a:t>
            </a:r>
            <a:r>
              <a:rPr lang="fi-FI"/>
              <a:t> </a:t>
            </a:r>
            <a:r>
              <a:rPr lang="fi-FI" err="1"/>
              <a:t>planned</a:t>
            </a:r>
            <a:r>
              <a:rPr lang="fi-FI"/>
              <a:t> and </a:t>
            </a:r>
            <a:r>
              <a:rPr lang="fi-FI" err="1"/>
              <a:t>constructed</a:t>
            </a:r>
            <a:r>
              <a:rPr lang="fi-FI"/>
              <a:t> </a:t>
            </a:r>
            <a:r>
              <a:rPr lang="fi-FI" err="1"/>
              <a:t>around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battery</a:t>
            </a:r>
            <a:r>
              <a:rPr lang="fi-FI"/>
              <a:t> </a:t>
            </a:r>
            <a:r>
              <a:rPr lang="fi-FI" err="1"/>
              <a:t>cluster</a:t>
            </a:r>
            <a:r>
              <a:rPr lang="fi-FI"/>
              <a:t>, Suomen Malmijalostus Oy ja BAS</a:t>
            </a:r>
          </a:p>
          <a:p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ABBE5-0896-7219-9D63-39FC1C973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3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8BA9BB-FA05-DF44-B0BA-076FBB38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err="1"/>
              <a:t>Big</a:t>
            </a:r>
            <a:r>
              <a:rPr lang="fi-FI"/>
              <a:t> </a:t>
            </a:r>
            <a:r>
              <a:rPr lang="fi-FI" err="1"/>
              <a:t>picture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operation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A08A7A-A062-1B65-0763-12CA2C0B2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167128"/>
            <a:ext cx="9720073" cy="4023360"/>
          </a:xfrm>
        </p:spPr>
        <p:txBody>
          <a:bodyPr>
            <a:normAutofit/>
          </a:bodyPr>
          <a:lstStyle/>
          <a:p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 </a:t>
            </a:r>
            <a:r>
              <a:rPr lang="fi-FI" err="1"/>
              <a:t>industry</a:t>
            </a:r>
            <a:r>
              <a:rPr lang="fi-FI"/>
              <a:t> </a:t>
            </a:r>
            <a:r>
              <a:rPr lang="fi-FI" err="1"/>
              <a:t>has</a:t>
            </a:r>
            <a:r>
              <a:rPr lang="fi-FI"/>
              <a:t> </a:t>
            </a:r>
            <a:r>
              <a:rPr lang="fi-FI" err="1"/>
              <a:t>two</a:t>
            </a:r>
            <a:r>
              <a:rPr lang="fi-FI"/>
              <a:t> </a:t>
            </a:r>
            <a:r>
              <a:rPr lang="fi-FI" err="1"/>
              <a:t>sectors</a:t>
            </a:r>
            <a:r>
              <a:rPr lang="fi-FI"/>
              <a:t>:</a:t>
            </a:r>
          </a:p>
          <a:p>
            <a:pPr lvl="1"/>
            <a:r>
              <a:rPr lang="fi-FI" err="1"/>
              <a:t>Metal</a:t>
            </a:r>
            <a:r>
              <a:rPr lang="fi-FI"/>
              <a:t>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mines</a:t>
            </a:r>
            <a:endParaRPr lang="fi-FI"/>
          </a:p>
          <a:p>
            <a:pPr lvl="1"/>
            <a:r>
              <a:rPr lang="fi-FI"/>
              <a:t>Industrial </a:t>
            </a:r>
            <a:r>
              <a:rPr lang="fi-FI" err="1"/>
              <a:t>mineral</a:t>
            </a:r>
            <a:r>
              <a:rPr lang="fi-FI"/>
              <a:t> </a:t>
            </a:r>
            <a:r>
              <a:rPr lang="fi-FI" err="1"/>
              <a:t>mines</a:t>
            </a:r>
            <a:endParaRPr lang="fi-FI"/>
          </a:p>
          <a:p>
            <a:r>
              <a:rPr lang="fi-FI" err="1"/>
              <a:t>Almost</a:t>
            </a:r>
            <a:r>
              <a:rPr lang="fi-FI"/>
              <a:t> </a:t>
            </a:r>
            <a:r>
              <a:rPr lang="fi-FI" err="1"/>
              <a:t>every</a:t>
            </a:r>
            <a:r>
              <a:rPr lang="fi-FI"/>
              <a:t> </a:t>
            </a:r>
            <a:r>
              <a:rPr lang="fi-FI" err="1"/>
              <a:t>process</a:t>
            </a:r>
            <a:r>
              <a:rPr lang="fi-FI"/>
              <a:t>, </a:t>
            </a:r>
            <a:r>
              <a:rPr lang="fi-FI" err="1"/>
              <a:t>especially</a:t>
            </a:r>
            <a:r>
              <a:rPr lang="fi-FI"/>
              <a:t> in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metal</a:t>
            </a:r>
            <a:r>
              <a:rPr lang="fi-FI"/>
              <a:t>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sector</a:t>
            </a:r>
            <a:r>
              <a:rPr lang="fi-FI"/>
              <a:t> </a:t>
            </a:r>
            <a:r>
              <a:rPr lang="fi-FI" err="1"/>
              <a:t>has</a:t>
            </a:r>
            <a:r>
              <a:rPr lang="fi-FI"/>
              <a:t> </a:t>
            </a:r>
            <a:r>
              <a:rPr lang="fi-FI" err="1"/>
              <a:t>three</a:t>
            </a:r>
            <a:r>
              <a:rPr lang="fi-FI"/>
              <a:t> </a:t>
            </a:r>
            <a:r>
              <a:rPr lang="fi-FI" err="1"/>
              <a:t>basic</a:t>
            </a:r>
            <a:r>
              <a:rPr lang="fi-FI"/>
              <a:t> </a:t>
            </a:r>
            <a:r>
              <a:rPr lang="fi-FI" err="1"/>
              <a:t>stages</a:t>
            </a:r>
            <a:r>
              <a:rPr lang="fi-FI"/>
              <a:t>: </a:t>
            </a:r>
            <a:r>
              <a:rPr lang="fi-FI" err="1"/>
              <a:t>mine</a:t>
            </a:r>
            <a:r>
              <a:rPr lang="fi-FI"/>
              <a:t>, </a:t>
            </a:r>
            <a:r>
              <a:rPr lang="fi-FI" err="1"/>
              <a:t>concentrator</a:t>
            </a:r>
            <a:r>
              <a:rPr lang="fi-FI"/>
              <a:t> and </a:t>
            </a:r>
            <a:r>
              <a:rPr lang="fi-FI" err="1"/>
              <a:t>refinery</a:t>
            </a:r>
            <a:endParaRPr lang="fi-FI"/>
          </a:p>
          <a:p>
            <a:r>
              <a:rPr lang="fi-FI"/>
              <a:t>Of </a:t>
            </a:r>
            <a:r>
              <a:rPr lang="fi-FI" err="1"/>
              <a:t>course</a:t>
            </a:r>
            <a:r>
              <a:rPr lang="fi-FI"/>
              <a:t>, for </a:t>
            </a:r>
            <a:r>
              <a:rPr lang="fi-FI" err="1"/>
              <a:t>example</a:t>
            </a:r>
            <a:r>
              <a:rPr lang="fi-FI"/>
              <a:t>, in </a:t>
            </a:r>
            <a:r>
              <a:rPr lang="fi-FI" err="1"/>
              <a:t>the</a:t>
            </a:r>
            <a:r>
              <a:rPr lang="fi-FI"/>
              <a:t> case of </a:t>
            </a:r>
            <a:r>
              <a:rPr lang="fi-FI" err="1"/>
              <a:t>battery</a:t>
            </a:r>
            <a:r>
              <a:rPr lang="fi-FI"/>
              <a:t> </a:t>
            </a:r>
            <a:r>
              <a:rPr lang="fi-FI" err="1"/>
              <a:t>cluster</a:t>
            </a:r>
            <a:r>
              <a:rPr lang="fi-FI"/>
              <a:t>, </a:t>
            </a:r>
            <a:r>
              <a:rPr lang="fi-FI" err="1"/>
              <a:t>there</a:t>
            </a:r>
            <a:r>
              <a:rPr lang="fi-FI"/>
              <a:t> </a:t>
            </a:r>
            <a:r>
              <a:rPr lang="fi-FI" err="1"/>
              <a:t>may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significantly</a:t>
            </a:r>
            <a:r>
              <a:rPr lang="fi-FI"/>
              <a:t> </a:t>
            </a:r>
            <a:r>
              <a:rPr lang="fi-FI" err="1"/>
              <a:t>more</a:t>
            </a:r>
            <a:r>
              <a:rPr lang="fi-FI"/>
              <a:t> </a:t>
            </a:r>
            <a:r>
              <a:rPr lang="fi-FI" err="1"/>
              <a:t>stages</a:t>
            </a:r>
            <a:r>
              <a:rPr lang="fi-FI"/>
              <a:t> </a:t>
            </a:r>
            <a:r>
              <a:rPr lang="fi-FI" err="1"/>
              <a:t>after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mine</a:t>
            </a:r>
            <a:r>
              <a:rPr lang="fi-FI"/>
              <a:t> and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concentrator</a:t>
            </a:r>
            <a:r>
              <a:rPr lang="fi-FI"/>
              <a:t> </a:t>
            </a:r>
            <a:r>
              <a:rPr lang="fi-FI" err="1"/>
              <a:t>before</a:t>
            </a:r>
            <a:r>
              <a:rPr lang="fi-FI"/>
              <a:t> </a:t>
            </a:r>
            <a:r>
              <a:rPr lang="fi-FI" err="1"/>
              <a:t>we</a:t>
            </a:r>
            <a:r>
              <a:rPr lang="fi-FI"/>
              <a:t> </a:t>
            </a:r>
            <a:r>
              <a:rPr lang="fi-FI" err="1"/>
              <a:t>reach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point</a:t>
            </a:r>
            <a:r>
              <a:rPr lang="fi-FI"/>
              <a:t> </a:t>
            </a:r>
            <a:r>
              <a:rPr lang="fi-FI" err="1"/>
              <a:t>where</a:t>
            </a:r>
            <a:r>
              <a:rPr lang="fi-FI"/>
              <a:t> </a:t>
            </a:r>
            <a:r>
              <a:rPr lang="fi-FI" err="1"/>
              <a:t>we</a:t>
            </a:r>
            <a:r>
              <a:rPr lang="fi-FI"/>
              <a:t> </a:t>
            </a:r>
            <a:r>
              <a:rPr lang="fi-FI" err="1"/>
              <a:t>have</a:t>
            </a:r>
            <a:r>
              <a:rPr lang="fi-FI"/>
              <a:t> a </a:t>
            </a:r>
            <a:r>
              <a:rPr lang="fi-FI" err="1"/>
              <a:t>finished</a:t>
            </a:r>
            <a:r>
              <a:rPr lang="fi-FI"/>
              <a:t> </a:t>
            </a:r>
            <a:r>
              <a:rPr lang="fi-FI" err="1"/>
              <a:t>battery</a:t>
            </a:r>
            <a:r>
              <a:rPr lang="fi-FI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D74D17-CC39-CBB5-75E6-EBB2731C5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86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13C835-E769-4CC7-CCEF-0DF5AB8F7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526" y="658432"/>
            <a:ext cx="6822948" cy="1316863"/>
          </a:xfrm>
        </p:spPr>
        <p:txBody>
          <a:bodyPr>
            <a:normAutofit fontScale="90000"/>
          </a:bodyPr>
          <a:lstStyle/>
          <a:p>
            <a:pPr algn="ctr"/>
            <a:r>
              <a:rPr lang="fi-FI" err="1"/>
              <a:t>Big</a:t>
            </a:r>
            <a:r>
              <a:rPr lang="fi-FI"/>
              <a:t> </a:t>
            </a:r>
            <a:r>
              <a:rPr lang="fi-FI" err="1"/>
              <a:t>picture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operation</a:t>
            </a:r>
            <a:r>
              <a:rPr lang="fi-FI"/>
              <a:t> in </a:t>
            </a:r>
            <a:r>
              <a:rPr lang="fi-FI" err="1"/>
              <a:t>the</a:t>
            </a:r>
            <a:r>
              <a:rPr lang="fi-FI"/>
              <a:t> case of </a:t>
            </a:r>
            <a:r>
              <a:rPr lang="fi-FI" err="1"/>
              <a:t>battery</a:t>
            </a:r>
            <a:r>
              <a:rPr lang="fi-FI"/>
              <a:t> </a:t>
            </a:r>
            <a:r>
              <a:rPr lang="fi-FI" err="1"/>
              <a:t>minerals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63514C-0410-C1CE-BBC6-2E855D42A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67" y="2257153"/>
            <a:ext cx="10972461" cy="328398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GB" noProof="0"/>
              <a:t>Mine (e.g. Ni, Co, Li, Mn, Al and graphite minerals)</a:t>
            </a:r>
          </a:p>
          <a:p>
            <a:pPr marL="514350" indent="-514350">
              <a:buAutoNum type="arabicPeriod"/>
            </a:pPr>
            <a:r>
              <a:rPr lang="en-GB" noProof="0"/>
              <a:t>Concentrating plant (the above-mentioned minerals, the concentration of which has increased significantly, or e.g. metal sulphides)</a:t>
            </a:r>
          </a:p>
          <a:p>
            <a:pPr marL="514350" indent="-514350">
              <a:buAutoNum type="arabicPeriod"/>
            </a:pPr>
            <a:r>
              <a:rPr lang="en-GB" noProof="0"/>
              <a:t>Manufacturing of battery minerals (e.g. nickel and cobalt sulphate, lithium carbonate or hydroxide)</a:t>
            </a:r>
          </a:p>
          <a:p>
            <a:pPr marL="514350" indent="-514350">
              <a:buAutoNum type="arabicPeriod"/>
            </a:pPr>
            <a:r>
              <a:rPr lang="en-GB" noProof="0"/>
              <a:t>Precursor manufacturing (cathode material precursor, e.g. NMC811)</a:t>
            </a:r>
          </a:p>
          <a:p>
            <a:pPr marL="514350" indent="-514350">
              <a:buAutoNum type="arabicPeriod"/>
            </a:pPr>
            <a:r>
              <a:rPr lang="en-GB" noProof="0"/>
              <a:t>Component manufacturing (anode, cathode, electrolyte)</a:t>
            </a:r>
          </a:p>
          <a:p>
            <a:pPr marL="514350" indent="-514350">
              <a:buAutoNum type="arabicPeriod"/>
            </a:pPr>
            <a:r>
              <a:rPr lang="en-GB" noProof="0"/>
              <a:t>Manufacturing and assembly of cells</a:t>
            </a:r>
          </a:p>
          <a:p>
            <a:pPr marL="514350" indent="-514350">
              <a:buAutoNum type="arabicPeriod"/>
            </a:pPr>
            <a:r>
              <a:rPr lang="en-GB" noProof="0"/>
              <a:t>Recycling (generally mechanical processing + hydrometallurgical process) → battery chemicals are obtained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BD8C9-DAD8-67BD-5801-BAC24F28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5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EB121-05AE-A020-5267-8ABCD8FC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Mining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959B39-9D24-47E3-B7CF-D48D166BC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265" y="1786449"/>
            <a:ext cx="10515600" cy="4799764"/>
          </a:xfrm>
        </p:spPr>
        <p:txBody>
          <a:bodyPr>
            <a:normAutofit/>
          </a:bodyPr>
          <a:lstStyle/>
          <a:p>
            <a:r>
              <a:rPr lang="fi-FI" err="1"/>
              <a:t>There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basically</a:t>
            </a:r>
            <a:r>
              <a:rPr lang="fi-FI"/>
              <a:t> </a:t>
            </a:r>
            <a:r>
              <a:rPr lang="fi-FI" err="1"/>
              <a:t>two</a:t>
            </a:r>
            <a:r>
              <a:rPr lang="fi-FI"/>
              <a:t> </a:t>
            </a:r>
            <a:r>
              <a:rPr lang="fi-FI" err="1"/>
              <a:t>types</a:t>
            </a:r>
            <a:r>
              <a:rPr lang="fi-FI"/>
              <a:t> of </a:t>
            </a:r>
            <a:r>
              <a:rPr lang="fi-FI" err="1"/>
              <a:t>mines</a:t>
            </a:r>
            <a:r>
              <a:rPr lang="fi-FI"/>
              <a:t>:</a:t>
            </a:r>
          </a:p>
          <a:p>
            <a:pPr lvl="1"/>
            <a:r>
              <a:rPr lang="fi-FI"/>
              <a:t>Underground </a:t>
            </a:r>
            <a:r>
              <a:rPr lang="fi-FI" err="1"/>
              <a:t>mines</a:t>
            </a:r>
            <a:endParaRPr lang="fi-FI"/>
          </a:p>
          <a:p>
            <a:pPr lvl="1"/>
            <a:r>
              <a:rPr lang="fi-FI"/>
              <a:t>Open </a:t>
            </a:r>
            <a:r>
              <a:rPr lang="fi-FI" err="1"/>
              <a:t>pit</a:t>
            </a:r>
            <a:r>
              <a:rPr lang="fi-FI"/>
              <a:t> </a:t>
            </a:r>
            <a:r>
              <a:rPr lang="fi-FI" err="1"/>
              <a:t>mines</a:t>
            </a:r>
            <a:endParaRPr lang="fi-FI"/>
          </a:p>
          <a:p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costs</a:t>
            </a:r>
            <a:r>
              <a:rPr lang="fi-FI"/>
              <a:t> per </a:t>
            </a:r>
            <a:r>
              <a:rPr lang="fi-FI" err="1"/>
              <a:t>tonne</a:t>
            </a:r>
            <a:r>
              <a:rPr lang="fi-FI"/>
              <a:t> of </a:t>
            </a:r>
            <a:r>
              <a:rPr lang="fi-FI" err="1"/>
              <a:t>ore</a:t>
            </a:r>
            <a:r>
              <a:rPr lang="fi-FI"/>
              <a:t> in an underground </a:t>
            </a:r>
            <a:r>
              <a:rPr lang="fi-FI" err="1"/>
              <a:t>mine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much</a:t>
            </a:r>
            <a:r>
              <a:rPr lang="fi-FI"/>
              <a:t> </a:t>
            </a:r>
            <a:r>
              <a:rPr lang="fi-FI" err="1"/>
              <a:t>higher</a:t>
            </a:r>
            <a:r>
              <a:rPr lang="fi-FI"/>
              <a:t> (</a:t>
            </a:r>
            <a:r>
              <a:rPr lang="fi-FI" err="1"/>
              <a:t>roughly</a:t>
            </a:r>
            <a:r>
              <a:rPr lang="fi-FI"/>
              <a:t> 5 </a:t>
            </a:r>
            <a:r>
              <a:rPr lang="fi-FI" err="1"/>
              <a:t>times</a:t>
            </a:r>
            <a:r>
              <a:rPr lang="fi-FI"/>
              <a:t> </a:t>
            </a:r>
            <a:r>
              <a:rPr lang="fi-FI" err="1"/>
              <a:t>higher</a:t>
            </a:r>
            <a:r>
              <a:rPr lang="fi-FI"/>
              <a:t>) </a:t>
            </a:r>
            <a:r>
              <a:rPr lang="fi-FI" err="1"/>
              <a:t>due</a:t>
            </a:r>
            <a:r>
              <a:rPr lang="fi-FI"/>
              <a:t> to </a:t>
            </a:r>
            <a:r>
              <a:rPr lang="fi-FI" err="1"/>
              <a:t>reinforcement</a:t>
            </a:r>
            <a:r>
              <a:rPr lang="fi-FI"/>
              <a:t> </a:t>
            </a:r>
            <a:r>
              <a:rPr lang="fi-FI" err="1"/>
              <a:t>among</a:t>
            </a:r>
            <a:r>
              <a:rPr lang="fi-FI"/>
              <a:t> </a:t>
            </a:r>
            <a:r>
              <a:rPr lang="fi-FI" err="1"/>
              <a:t>other</a:t>
            </a:r>
            <a:r>
              <a:rPr lang="fi-FI"/>
              <a:t> </a:t>
            </a:r>
            <a:r>
              <a:rPr lang="fi-FI" err="1"/>
              <a:t>things</a:t>
            </a:r>
            <a:r>
              <a:rPr lang="fi-FI"/>
              <a:t>, </a:t>
            </a:r>
            <a:r>
              <a:rPr lang="fi-FI" err="1"/>
              <a:t>but</a:t>
            </a:r>
            <a:r>
              <a:rPr lang="fi-FI"/>
              <a:t> </a:t>
            </a:r>
            <a:r>
              <a:rPr lang="fi-FI" err="1"/>
              <a:t>this</a:t>
            </a:r>
            <a:r>
              <a:rPr lang="fi-FI"/>
              <a:t> is </a:t>
            </a:r>
            <a:r>
              <a:rPr lang="fi-FI" err="1"/>
              <a:t>partly</a:t>
            </a:r>
            <a:r>
              <a:rPr lang="fi-FI"/>
              <a:t> a </a:t>
            </a:r>
            <a:r>
              <a:rPr lang="fi-FI" err="1"/>
              <a:t>misconception</a:t>
            </a:r>
            <a:r>
              <a:rPr lang="fi-FI"/>
              <a:t>: </a:t>
            </a:r>
            <a:r>
              <a:rPr lang="fi-FI" err="1"/>
              <a:t>there</a:t>
            </a:r>
            <a:r>
              <a:rPr lang="fi-FI"/>
              <a:t> is </a:t>
            </a:r>
            <a:r>
              <a:rPr lang="fi-FI" err="1"/>
              <a:t>little</a:t>
            </a:r>
            <a:r>
              <a:rPr lang="fi-FI"/>
              <a:t> </a:t>
            </a:r>
            <a:r>
              <a:rPr lang="fi-FI" err="1"/>
              <a:t>need</a:t>
            </a:r>
            <a:r>
              <a:rPr lang="fi-FI"/>
              <a:t> to </a:t>
            </a:r>
            <a:r>
              <a:rPr lang="fi-FI" err="1"/>
              <a:t>extract</a:t>
            </a:r>
            <a:r>
              <a:rPr lang="fi-FI"/>
              <a:t> </a:t>
            </a:r>
            <a:r>
              <a:rPr lang="fi-FI" err="1"/>
              <a:t>waste</a:t>
            </a:r>
            <a:r>
              <a:rPr lang="fi-FI"/>
              <a:t> rock underground, </a:t>
            </a:r>
            <a:r>
              <a:rPr lang="fi-FI" err="1"/>
              <a:t>which</a:t>
            </a:r>
            <a:r>
              <a:rPr lang="fi-FI"/>
              <a:t> is </a:t>
            </a:r>
            <a:r>
              <a:rPr lang="fi-FI" err="1"/>
              <a:t>practically</a:t>
            </a:r>
            <a:r>
              <a:rPr lang="fi-FI"/>
              <a:t> </a:t>
            </a:r>
            <a:r>
              <a:rPr lang="fi-FI" err="1"/>
              <a:t>always</a:t>
            </a:r>
            <a:r>
              <a:rPr lang="fi-FI"/>
              <a:t> </a:t>
            </a:r>
            <a:r>
              <a:rPr lang="fi-FI" err="1"/>
              <a:t>necessary</a:t>
            </a:r>
            <a:r>
              <a:rPr lang="fi-FI"/>
              <a:t> in open </a:t>
            </a:r>
            <a:r>
              <a:rPr lang="fi-FI" err="1"/>
              <a:t>pit</a:t>
            </a:r>
            <a:r>
              <a:rPr lang="fi-FI"/>
              <a:t> </a:t>
            </a:r>
            <a:r>
              <a:rPr lang="fi-FI" err="1"/>
              <a:t>mining</a:t>
            </a:r>
            <a:r>
              <a:rPr lang="fi-FI"/>
              <a:t>. </a:t>
            </a:r>
          </a:p>
          <a:p>
            <a:r>
              <a:rPr lang="fi-FI"/>
              <a:t>Mining is </a:t>
            </a:r>
            <a:r>
              <a:rPr lang="fi-FI" err="1"/>
              <a:t>becoming</a:t>
            </a:r>
            <a:r>
              <a:rPr lang="fi-FI"/>
              <a:t> </a:t>
            </a:r>
            <a:r>
              <a:rPr lang="fi-FI" err="1"/>
              <a:t>electrified</a:t>
            </a:r>
            <a:r>
              <a:rPr lang="fi-FI"/>
              <a:t>, and </a:t>
            </a:r>
            <a:r>
              <a:rPr lang="fi-FI" err="1"/>
              <a:t>much</a:t>
            </a:r>
            <a:r>
              <a:rPr lang="fi-FI"/>
              <a:t> of it </a:t>
            </a:r>
            <a:r>
              <a:rPr lang="fi-FI" err="1"/>
              <a:t>has</a:t>
            </a:r>
            <a:r>
              <a:rPr lang="fi-FI"/>
              <a:t> </a:t>
            </a:r>
            <a:r>
              <a:rPr lang="fi-FI" err="1"/>
              <a:t>already</a:t>
            </a:r>
            <a:r>
              <a:rPr lang="fi-FI"/>
              <a:t> </a:t>
            </a:r>
            <a:r>
              <a:rPr lang="fi-FI" err="1"/>
              <a:t>been</a:t>
            </a:r>
            <a:r>
              <a:rPr lang="fi-FI"/>
              <a:t> </a:t>
            </a:r>
            <a:r>
              <a:rPr lang="fi-FI" err="1"/>
              <a:t>electrified</a:t>
            </a:r>
            <a:r>
              <a:rPr lang="fi-FI"/>
              <a:t> </a:t>
            </a:r>
            <a:r>
              <a:rPr lang="fi-FI" err="1"/>
              <a:t>quite</a:t>
            </a:r>
            <a:r>
              <a:rPr lang="fi-FI"/>
              <a:t> </a:t>
            </a:r>
            <a:r>
              <a:rPr lang="fi-FI" err="1"/>
              <a:t>rapidly</a:t>
            </a:r>
            <a:r>
              <a:rPr lang="fi-FI"/>
              <a:t>. In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largest</a:t>
            </a:r>
            <a:r>
              <a:rPr lang="fi-FI"/>
              <a:t> </a:t>
            </a:r>
            <a:r>
              <a:rPr lang="fi-FI" err="1"/>
              <a:t>Boliden</a:t>
            </a:r>
            <a:r>
              <a:rPr lang="fi-FI"/>
              <a:t> </a:t>
            </a:r>
            <a:r>
              <a:rPr lang="fi-FI" err="1"/>
              <a:t>mines</a:t>
            </a:r>
            <a:r>
              <a:rPr lang="fi-FI"/>
              <a:t>, </a:t>
            </a:r>
            <a:r>
              <a:rPr lang="fi-FI" err="1"/>
              <a:t>quarry</a:t>
            </a:r>
            <a:r>
              <a:rPr lang="fi-FI"/>
              <a:t> </a:t>
            </a:r>
            <a:r>
              <a:rPr lang="fi-FI" err="1"/>
              <a:t>trucks</a:t>
            </a:r>
            <a:r>
              <a:rPr lang="fi-FI"/>
              <a:t> </a:t>
            </a:r>
            <a:r>
              <a:rPr lang="fi-FI" err="1"/>
              <a:t>already</a:t>
            </a:r>
            <a:r>
              <a:rPr lang="fi-FI"/>
              <a:t> </a:t>
            </a:r>
            <a:r>
              <a:rPr lang="fi-FI" err="1"/>
              <a:t>draw</a:t>
            </a:r>
            <a:r>
              <a:rPr lang="fi-FI"/>
              <a:t> </a:t>
            </a:r>
            <a:r>
              <a:rPr lang="fi-FI" err="1"/>
              <a:t>their</a:t>
            </a:r>
            <a:r>
              <a:rPr lang="fi-FI"/>
              <a:t> </a:t>
            </a:r>
            <a:r>
              <a:rPr lang="fi-FI" err="1"/>
              <a:t>energy</a:t>
            </a:r>
            <a:r>
              <a:rPr lang="fi-FI"/>
              <a:t> </a:t>
            </a:r>
            <a:r>
              <a:rPr lang="fi-FI" err="1"/>
              <a:t>from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overhead</a:t>
            </a:r>
            <a:r>
              <a:rPr lang="fi-FI"/>
              <a:t> </a:t>
            </a:r>
            <a:r>
              <a:rPr lang="fi-FI" err="1"/>
              <a:t>wires</a:t>
            </a:r>
            <a:r>
              <a:rPr lang="fi-FI"/>
              <a:t> in </a:t>
            </a:r>
            <a:r>
              <a:rPr lang="fi-FI" err="1"/>
              <a:t>much</a:t>
            </a:r>
            <a:r>
              <a:rPr lang="fi-FI"/>
              <a:t>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way</a:t>
            </a:r>
            <a:r>
              <a:rPr lang="fi-FI"/>
              <a:t> as </a:t>
            </a:r>
            <a:r>
              <a:rPr lang="fi-FI" err="1"/>
              <a:t>trams</a:t>
            </a:r>
            <a:r>
              <a:rPr lang="fi-FI"/>
              <a:t>. </a:t>
            </a:r>
            <a:r>
              <a:rPr lang="fi-FI" err="1"/>
              <a:t>Much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underground </a:t>
            </a:r>
            <a:r>
              <a:rPr lang="fi-FI" err="1"/>
              <a:t>equipment</a:t>
            </a:r>
            <a:r>
              <a:rPr lang="fi-FI"/>
              <a:t> </a:t>
            </a:r>
            <a:r>
              <a:rPr lang="fi-FI" err="1"/>
              <a:t>has</a:t>
            </a:r>
            <a:r>
              <a:rPr lang="fi-FI"/>
              <a:t> </a:t>
            </a:r>
            <a:r>
              <a:rPr lang="fi-FI" err="1"/>
              <a:t>already</a:t>
            </a:r>
            <a:r>
              <a:rPr lang="fi-FI"/>
              <a:t> </a:t>
            </a:r>
            <a:r>
              <a:rPr lang="fi-FI" err="1"/>
              <a:t>been</a:t>
            </a:r>
            <a:r>
              <a:rPr lang="fi-FI"/>
              <a:t> </a:t>
            </a:r>
            <a:r>
              <a:rPr lang="fi-FI" err="1"/>
              <a:t>electric</a:t>
            </a:r>
            <a:r>
              <a:rPr lang="fi-FI"/>
              <a:t>. 	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C7F5C9-F2DB-324F-C0AE-4FAA947BA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35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B8B2B7-ECB4-D596-ADDF-9F481C39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Purpose of beneficiation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9E9AA8-2C55-9F5C-23AF-BD9BD17E5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53928"/>
            <a:ext cx="10846869" cy="3404456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fi-FI"/>
              <a:t>Why are ores beneficiated?</a:t>
            </a:r>
          </a:p>
          <a:p>
            <a:r>
              <a:rPr lang="fi-FI"/>
              <a:t>The ore dressing process achieves the following benefits, among others:</a:t>
            </a:r>
          </a:p>
          <a:p>
            <a:pPr marL="264795" lvl="1"/>
            <a:r>
              <a:rPr lang="fi-FI"/>
              <a:t>Further processing costs are reduced as the amount of material to be processed decreases</a:t>
            </a:r>
          </a:p>
          <a:p>
            <a:pPr marL="264795" lvl="1"/>
            <a:r>
              <a:rPr lang="fi-FI"/>
              <a:t>Transportation costs are reduced</a:t>
            </a:r>
          </a:p>
          <a:p>
            <a:pPr marL="264795" lvl="1"/>
            <a:r>
              <a:rPr lang="fi-FI"/>
              <a:t>Separating valuable substances as minerals into concentrates facilitates metallurgical or chemical processing</a:t>
            </a:r>
          </a:p>
          <a:p>
            <a:r>
              <a:rPr lang="fi-FI"/>
              <a:t>Ore dressing technology aims to find methods to answer mainly three questions:</a:t>
            </a:r>
          </a:p>
          <a:p>
            <a:pPr marL="264795" lvl="1"/>
            <a:r>
              <a:rPr lang="fi-FI"/>
              <a:t>How to separate minerals in bedrock (comminution)</a:t>
            </a:r>
          </a:p>
          <a:p>
            <a:pPr marL="264795" lvl="1"/>
            <a:r>
              <a:rPr lang="fi-FI"/>
              <a:t>How to separate crushed minerals into own products</a:t>
            </a:r>
          </a:p>
          <a:p>
            <a:pPr marL="264795" lvl="1"/>
            <a:r>
              <a:rPr lang="fi-FI"/>
              <a:t>How to process the separated minerals into the form required for further processing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1246F6-5B17-185E-4EAE-D2EE3C04A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374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87F3A2-1B01-FA6D-A0A6-77F8006E8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739220"/>
            <a:ext cx="9720072" cy="1499616"/>
          </a:xfrm>
        </p:spPr>
        <p:txBody>
          <a:bodyPr/>
          <a:lstStyle/>
          <a:p>
            <a:pPr algn="ctr"/>
            <a:r>
              <a:rPr lang="fi-FI" err="1"/>
              <a:t>Mineralogical</a:t>
            </a:r>
            <a:r>
              <a:rPr lang="fi-FI"/>
              <a:t> </a:t>
            </a:r>
            <a:r>
              <a:rPr lang="fi-FI" err="1"/>
              <a:t>conditions</a:t>
            </a:r>
            <a:r>
              <a:rPr lang="fi-FI"/>
              <a:t> for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D88CC2-DD8C-45A4-EE1A-022770487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38836"/>
            <a:ext cx="10882323" cy="4224528"/>
          </a:xfrm>
        </p:spPr>
        <p:txBody>
          <a:bodyPr>
            <a:normAutofit/>
          </a:bodyPr>
          <a:lstStyle/>
          <a:p>
            <a:r>
              <a:rPr lang="fi-FI" sz="2400"/>
              <a:t>Ore composition and </a:t>
            </a:r>
            <a:r>
              <a:rPr lang="fi-FI" sz="2400" err="1"/>
              <a:t>structure</a:t>
            </a:r>
            <a:endParaRPr lang="fi-FI" sz="2400"/>
          </a:p>
          <a:p>
            <a:pPr lvl="1"/>
            <a:r>
              <a:rPr lang="fi-FI" sz="2000"/>
              <a:t>Ore composition </a:t>
            </a:r>
            <a:r>
              <a:rPr lang="fi-FI" sz="2000" err="1"/>
              <a:t>structure</a:t>
            </a:r>
            <a:r>
              <a:rPr lang="fi-FI" sz="2000"/>
              <a:t> and </a:t>
            </a:r>
            <a:r>
              <a:rPr lang="fi-FI" sz="2000" err="1"/>
              <a:t>surrounding</a:t>
            </a:r>
            <a:r>
              <a:rPr lang="fi-FI" sz="2000"/>
              <a:t> rock </a:t>
            </a:r>
            <a:r>
              <a:rPr lang="fi-FI" sz="2000" err="1"/>
              <a:t>quality</a:t>
            </a:r>
            <a:endParaRPr lang="fi-FI" sz="2000"/>
          </a:p>
          <a:p>
            <a:pPr lvl="1"/>
            <a:r>
              <a:rPr lang="fi-FI" sz="2000" err="1"/>
              <a:t>The</a:t>
            </a:r>
            <a:r>
              <a:rPr lang="fi-FI" sz="2000"/>
              <a:t> </a:t>
            </a:r>
            <a:r>
              <a:rPr lang="fi-FI" sz="2000" err="1"/>
              <a:t>microstructure</a:t>
            </a:r>
            <a:r>
              <a:rPr lang="fi-FI" sz="2000"/>
              <a:t> </a:t>
            </a:r>
            <a:r>
              <a:rPr lang="fi-FI" sz="2000" err="1"/>
              <a:t>the</a:t>
            </a:r>
            <a:r>
              <a:rPr lang="fi-FI" sz="2000"/>
              <a:t> </a:t>
            </a:r>
            <a:r>
              <a:rPr lang="fi-FI" sz="2000" err="1"/>
              <a:t>ore</a:t>
            </a:r>
            <a:r>
              <a:rPr lang="fi-FI" sz="2000"/>
              <a:t> is </a:t>
            </a:r>
            <a:r>
              <a:rPr lang="fi-FI" sz="2000" err="1"/>
              <a:t>particular</a:t>
            </a:r>
            <a:r>
              <a:rPr lang="fi-FI" sz="2000"/>
              <a:t> </a:t>
            </a:r>
            <a:r>
              <a:rPr lang="fi-FI" sz="2000" err="1"/>
              <a:t>important</a:t>
            </a:r>
            <a:endParaRPr lang="fi-FI" sz="2000"/>
          </a:p>
          <a:p>
            <a:pPr lvl="1"/>
            <a:r>
              <a:rPr lang="fi-FI" sz="2000" err="1"/>
              <a:t>Similarity</a:t>
            </a:r>
            <a:r>
              <a:rPr lang="fi-FI" sz="2000"/>
              <a:t> of </a:t>
            </a:r>
            <a:r>
              <a:rPr lang="fi-FI" sz="2000" err="1"/>
              <a:t>properties</a:t>
            </a:r>
            <a:r>
              <a:rPr lang="fi-FI" sz="2000"/>
              <a:t> of </a:t>
            </a:r>
            <a:r>
              <a:rPr lang="fi-FI" sz="2000" err="1"/>
              <a:t>ore</a:t>
            </a:r>
            <a:r>
              <a:rPr lang="fi-FI" sz="2000"/>
              <a:t> </a:t>
            </a:r>
            <a:r>
              <a:rPr lang="fi-FI" sz="2000" err="1"/>
              <a:t>minerals</a:t>
            </a:r>
            <a:endParaRPr lang="fi-FI" sz="2000"/>
          </a:p>
          <a:p>
            <a:pPr lvl="1"/>
            <a:r>
              <a:rPr lang="fi-FI" sz="2000" err="1"/>
              <a:t>Relantionships</a:t>
            </a:r>
            <a:r>
              <a:rPr lang="fi-FI" sz="2000"/>
              <a:t> </a:t>
            </a:r>
            <a:r>
              <a:rPr lang="fi-FI" sz="2000" err="1"/>
              <a:t>between</a:t>
            </a:r>
            <a:r>
              <a:rPr lang="fi-FI" sz="2000"/>
              <a:t> </a:t>
            </a:r>
            <a:r>
              <a:rPr lang="fi-FI" sz="2000" err="1"/>
              <a:t>mineral</a:t>
            </a:r>
            <a:r>
              <a:rPr lang="fi-FI" sz="2000"/>
              <a:t> </a:t>
            </a:r>
            <a:r>
              <a:rPr lang="fi-FI" sz="2000" err="1"/>
              <a:t>structures</a:t>
            </a:r>
            <a:r>
              <a:rPr lang="fi-FI" sz="2000"/>
              <a:t> (</a:t>
            </a:r>
            <a:r>
              <a:rPr lang="fi-FI" sz="2000" err="1"/>
              <a:t>inclusions</a:t>
            </a:r>
            <a:r>
              <a:rPr lang="fi-FI" sz="2000"/>
              <a:t>)</a:t>
            </a:r>
          </a:p>
          <a:p>
            <a:pPr lvl="2"/>
            <a:r>
              <a:rPr lang="fi-FI" sz="1600"/>
              <a:t>For </a:t>
            </a:r>
            <a:r>
              <a:rPr lang="fi-FI" sz="1600" err="1"/>
              <a:t>example</a:t>
            </a:r>
            <a:r>
              <a:rPr lang="fi-FI" sz="1600"/>
              <a:t> </a:t>
            </a:r>
            <a:r>
              <a:rPr lang="fi-FI" sz="1600" err="1"/>
              <a:t>if</a:t>
            </a:r>
            <a:r>
              <a:rPr lang="fi-FI" sz="1600"/>
              <a:t> </a:t>
            </a:r>
            <a:r>
              <a:rPr lang="fi-FI" sz="1600" err="1"/>
              <a:t>chromite</a:t>
            </a:r>
            <a:r>
              <a:rPr lang="fi-FI" sz="1600"/>
              <a:t> </a:t>
            </a:r>
            <a:r>
              <a:rPr lang="fi-FI" sz="1600" err="1"/>
              <a:t>has</a:t>
            </a:r>
            <a:r>
              <a:rPr lang="fi-FI" sz="1600"/>
              <a:t> </a:t>
            </a:r>
            <a:r>
              <a:rPr lang="fi-FI" sz="1600" err="1"/>
              <a:t>olivine</a:t>
            </a:r>
            <a:r>
              <a:rPr lang="fi-FI" sz="1600"/>
              <a:t> </a:t>
            </a:r>
            <a:r>
              <a:rPr lang="fi-FI" sz="1600" err="1"/>
              <a:t>inclusions</a:t>
            </a:r>
            <a:r>
              <a:rPr lang="fi-FI" sz="1600"/>
              <a:t> (</a:t>
            </a:r>
            <a:r>
              <a:rPr lang="fi-FI" sz="1600" err="1"/>
              <a:t>chromite</a:t>
            </a:r>
            <a:r>
              <a:rPr lang="fi-FI" sz="1600"/>
              <a:t> </a:t>
            </a:r>
            <a:r>
              <a:rPr lang="fi-FI" sz="1600" err="1"/>
              <a:t>ore</a:t>
            </a:r>
            <a:r>
              <a:rPr lang="fi-FI" sz="1600"/>
              <a:t> </a:t>
            </a:r>
            <a:r>
              <a:rPr lang="fi-FI" sz="1600" err="1"/>
              <a:t>dressing</a:t>
            </a:r>
            <a:r>
              <a:rPr lang="fi-FI" sz="1600"/>
              <a:t>). If </a:t>
            </a:r>
            <a:r>
              <a:rPr lang="fi-FI" sz="1600" err="1"/>
              <a:t>olivine</a:t>
            </a:r>
            <a:r>
              <a:rPr lang="fi-FI" sz="1600"/>
              <a:t> </a:t>
            </a:r>
            <a:r>
              <a:rPr lang="fi-FI" sz="1600" err="1"/>
              <a:t>grains</a:t>
            </a:r>
            <a:r>
              <a:rPr lang="fi-FI" sz="1600"/>
              <a:t> </a:t>
            </a:r>
            <a:r>
              <a:rPr lang="fi-FI" sz="1600" err="1"/>
              <a:t>enter</a:t>
            </a:r>
            <a:r>
              <a:rPr lang="fi-FI" sz="1600"/>
              <a:t> a </a:t>
            </a:r>
            <a:r>
              <a:rPr lang="fi-FI" sz="1600" err="1"/>
              <a:t>chromite</a:t>
            </a:r>
            <a:r>
              <a:rPr lang="fi-FI" sz="1600"/>
              <a:t> </a:t>
            </a:r>
            <a:r>
              <a:rPr lang="fi-FI" sz="1600" err="1"/>
              <a:t>concentrate</a:t>
            </a:r>
            <a:r>
              <a:rPr lang="fi-FI" sz="1600"/>
              <a:t>, it </a:t>
            </a:r>
            <a:r>
              <a:rPr lang="fi-FI" sz="1600" err="1"/>
              <a:t>degrades</a:t>
            </a:r>
            <a:r>
              <a:rPr lang="fi-FI" sz="1600"/>
              <a:t> </a:t>
            </a:r>
            <a:r>
              <a:rPr lang="fi-FI" sz="1600" err="1"/>
              <a:t>the</a:t>
            </a:r>
            <a:r>
              <a:rPr lang="fi-FI" sz="1600"/>
              <a:t> </a:t>
            </a:r>
            <a:r>
              <a:rPr lang="fi-FI" sz="1600" err="1"/>
              <a:t>concentrate</a:t>
            </a:r>
            <a:r>
              <a:rPr lang="fi-FI" sz="1600"/>
              <a:t>.</a:t>
            </a:r>
          </a:p>
          <a:p>
            <a:pPr lvl="1"/>
            <a:r>
              <a:rPr lang="fi-FI" sz="2000" err="1"/>
              <a:t>Excessive</a:t>
            </a:r>
            <a:r>
              <a:rPr lang="fi-FI" sz="2000"/>
              <a:t> </a:t>
            </a:r>
            <a:r>
              <a:rPr lang="fi-FI" sz="2000" err="1"/>
              <a:t>concentration</a:t>
            </a:r>
            <a:r>
              <a:rPr lang="fi-FI" sz="2000"/>
              <a:t> of a </a:t>
            </a:r>
            <a:r>
              <a:rPr lang="fi-FI" sz="2000" err="1"/>
              <a:t>substance</a:t>
            </a:r>
            <a:r>
              <a:rPr lang="fi-FI" sz="2000"/>
              <a:t> in a </a:t>
            </a:r>
            <a:r>
              <a:rPr lang="fi-FI" sz="2000" err="1"/>
              <a:t>mineral</a:t>
            </a:r>
            <a:endParaRPr lang="fi-FI" sz="2000"/>
          </a:p>
          <a:p>
            <a:pPr lvl="2"/>
            <a:r>
              <a:rPr lang="fi-FI" sz="1600"/>
              <a:t>For </a:t>
            </a:r>
            <a:r>
              <a:rPr lang="fi-FI" sz="1600" err="1"/>
              <a:t>example</a:t>
            </a:r>
            <a:r>
              <a:rPr lang="fi-FI" sz="1600"/>
              <a:t> </a:t>
            </a:r>
            <a:r>
              <a:rPr lang="fi-FI" sz="1600" err="1"/>
              <a:t>excessive</a:t>
            </a:r>
            <a:r>
              <a:rPr lang="fi-FI" sz="1600"/>
              <a:t> </a:t>
            </a:r>
            <a:r>
              <a:rPr lang="fi-FI" sz="1600" err="1"/>
              <a:t>iron</a:t>
            </a:r>
            <a:r>
              <a:rPr lang="fi-FI" sz="1600"/>
              <a:t> </a:t>
            </a:r>
            <a:r>
              <a:rPr lang="fi-FI" sz="1600" err="1"/>
              <a:t>content</a:t>
            </a:r>
            <a:r>
              <a:rPr lang="fi-FI" sz="1600"/>
              <a:t> in </a:t>
            </a:r>
            <a:r>
              <a:rPr lang="fi-FI" sz="1600" err="1"/>
              <a:t>sphalerite</a:t>
            </a:r>
            <a:r>
              <a:rPr lang="fi-FI" sz="1600"/>
              <a:t> de </a:t>
            </a:r>
            <a:r>
              <a:rPr lang="fi-FI" sz="1600" err="1"/>
              <a:t>grades</a:t>
            </a:r>
            <a:r>
              <a:rPr lang="fi-FI" sz="1600"/>
              <a:t> </a:t>
            </a:r>
            <a:r>
              <a:rPr lang="fi-FI" sz="1600" err="1"/>
              <a:t>the</a:t>
            </a:r>
            <a:r>
              <a:rPr lang="fi-FI" sz="1600"/>
              <a:t> </a:t>
            </a:r>
            <a:r>
              <a:rPr lang="fi-FI" sz="1600" err="1"/>
              <a:t>quality</a:t>
            </a:r>
            <a:r>
              <a:rPr lang="fi-FI" sz="1600"/>
              <a:t> of </a:t>
            </a:r>
            <a:r>
              <a:rPr lang="fi-FI" sz="1600" err="1"/>
              <a:t>zinc</a:t>
            </a:r>
            <a:r>
              <a:rPr lang="fi-FI" sz="1600"/>
              <a:t> </a:t>
            </a:r>
            <a:r>
              <a:rPr lang="fi-FI" sz="1600" err="1"/>
              <a:t>concentrate</a:t>
            </a:r>
            <a:r>
              <a:rPr lang="fi-FI" sz="160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6D02E2-0898-382E-D51F-2489C83C5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50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1DDBE-3EEF-4590-8CE6-57622EB30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1C7455-7FBF-6448-FBCF-5A05B0E1C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729594"/>
            <a:ext cx="9720072" cy="1499616"/>
          </a:xfrm>
        </p:spPr>
        <p:txBody>
          <a:bodyPr/>
          <a:lstStyle/>
          <a:p>
            <a:pPr algn="ctr"/>
            <a:r>
              <a:rPr lang="fi-FI" err="1"/>
              <a:t>Mineralogical</a:t>
            </a:r>
            <a:r>
              <a:rPr lang="fi-FI"/>
              <a:t> </a:t>
            </a:r>
            <a:r>
              <a:rPr lang="fi-FI" err="1"/>
              <a:t>conditions</a:t>
            </a:r>
            <a:r>
              <a:rPr lang="fi-FI"/>
              <a:t> for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51CC7E-1175-9DC7-1A00-078A7E45E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391878"/>
            <a:ext cx="9720073" cy="4023360"/>
          </a:xfrm>
        </p:spPr>
        <p:txBody>
          <a:bodyPr/>
          <a:lstStyle/>
          <a:p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surronding</a:t>
            </a:r>
            <a:r>
              <a:rPr lang="fi-FI"/>
              <a:t> rock and </a:t>
            </a:r>
            <a:r>
              <a:rPr lang="fi-FI" err="1"/>
              <a:t>birth</a:t>
            </a:r>
            <a:r>
              <a:rPr lang="fi-FI"/>
              <a:t> </a:t>
            </a:r>
            <a:r>
              <a:rPr lang="fi-FI" err="1"/>
              <a:t>history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ore</a:t>
            </a:r>
            <a:endParaRPr lang="fi-FI"/>
          </a:p>
          <a:p>
            <a:pPr lvl="1"/>
            <a:r>
              <a:rPr lang="fi-FI"/>
              <a:t>If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sorrounding</a:t>
            </a:r>
            <a:r>
              <a:rPr lang="fi-FI"/>
              <a:t> rock is </a:t>
            </a:r>
            <a:r>
              <a:rPr lang="fi-FI" err="1"/>
              <a:t>hard</a:t>
            </a:r>
            <a:r>
              <a:rPr lang="fi-FI"/>
              <a:t> and </a:t>
            </a:r>
            <a:r>
              <a:rPr lang="fi-FI" err="1"/>
              <a:t>tenacious</a:t>
            </a:r>
            <a:r>
              <a:rPr lang="fi-FI"/>
              <a:t>,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grindability</a:t>
            </a:r>
            <a:r>
              <a:rPr lang="fi-FI"/>
              <a:t> </a:t>
            </a:r>
            <a:r>
              <a:rPr lang="fi-FI" err="1"/>
              <a:t>will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reduced</a:t>
            </a:r>
            <a:r>
              <a:rPr lang="fi-FI"/>
              <a:t> </a:t>
            </a:r>
          </a:p>
          <a:p>
            <a:pPr marL="457200" lvl="1" indent="0">
              <a:buNone/>
            </a:pPr>
            <a:r>
              <a:rPr lang="fi-FI"/>
              <a:t>	→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r>
              <a:rPr lang="fi-FI"/>
              <a:t> </a:t>
            </a:r>
            <a:r>
              <a:rPr lang="fi-FI" err="1"/>
              <a:t>results</a:t>
            </a:r>
            <a:r>
              <a:rPr lang="fi-FI"/>
              <a:t> </a:t>
            </a:r>
            <a:r>
              <a:rPr lang="fi-FI" err="1"/>
              <a:t>deteriorate</a:t>
            </a:r>
            <a:endParaRPr lang="fi-FI"/>
          </a:p>
          <a:p>
            <a:pPr lvl="1"/>
            <a:r>
              <a:rPr lang="fi-FI"/>
              <a:t>If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sorrounding</a:t>
            </a:r>
            <a:r>
              <a:rPr lang="fi-FI"/>
              <a:t> rock is soft, </a:t>
            </a:r>
            <a:r>
              <a:rPr lang="fi-FI" err="1"/>
              <a:t>such</a:t>
            </a:r>
            <a:r>
              <a:rPr lang="fi-FI"/>
              <a:t> as </a:t>
            </a:r>
            <a:r>
              <a:rPr lang="fi-FI" err="1"/>
              <a:t>rocks</a:t>
            </a:r>
            <a:r>
              <a:rPr lang="fi-FI"/>
              <a:t> </a:t>
            </a:r>
            <a:r>
              <a:rPr lang="fi-FI" err="1"/>
              <a:t>containing</a:t>
            </a:r>
            <a:r>
              <a:rPr lang="fi-FI"/>
              <a:t> </a:t>
            </a:r>
            <a:r>
              <a:rPr lang="fi-FI" err="1"/>
              <a:t>talc</a:t>
            </a:r>
            <a:r>
              <a:rPr lang="fi-FI"/>
              <a:t> and </a:t>
            </a:r>
            <a:r>
              <a:rPr lang="fi-FI" err="1"/>
              <a:t>chlorite</a:t>
            </a:r>
            <a:r>
              <a:rPr lang="fi-FI"/>
              <a:t>, </a:t>
            </a:r>
            <a:r>
              <a:rPr lang="fi-FI" err="1"/>
              <a:t>grinding</a:t>
            </a:r>
            <a:r>
              <a:rPr lang="fi-FI"/>
              <a:t> </a:t>
            </a:r>
            <a:r>
              <a:rPr lang="fi-FI" err="1"/>
              <a:t>will</a:t>
            </a:r>
            <a:r>
              <a:rPr lang="fi-FI"/>
              <a:t> </a:t>
            </a:r>
            <a:r>
              <a:rPr lang="fi-FI" err="1"/>
              <a:t>produce</a:t>
            </a:r>
            <a:r>
              <a:rPr lang="fi-FI"/>
              <a:t> </a:t>
            </a:r>
            <a:r>
              <a:rPr lang="fi-FI" err="1"/>
              <a:t>sludge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hinders</a:t>
            </a:r>
            <a:r>
              <a:rPr lang="fi-FI"/>
              <a:t>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r>
              <a:rPr lang="fi-FI"/>
              <a:t>.</a:t>
            </a:r>
          </a:p>
          <a:p>
            <a:pPr marL="457200" lvl="1" indent="0">
              <a:buNone/>
            </a:pPr>
            <a:r>
              <a:rPr lang="fi-FI"/>
              <a:t>	→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r>
              <a:rPr lang="fi-FI"/>
              <a:t> </a:t>
            </a:r>
            <a:r>
              <a:rPr lang="fi-FI" err="1"/>
              <a:t>results</a:t>
            </a:r>
            <a:r>
              <a:rPr lang="fi-FI"/>
              <a:t> </a:t>
            </a:r>
            <a:r>
              <a:rPr lang="fi-FI" err="1"/>
              <a:t>deteriorate</a:t>
            </a:r>
            <a:endParaRPr lang="fi-FI"/>
          </a:p>
          <a:p>
            <a:pPr lvl="1"/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conditions</a:t>
            </a:r>
            <a:r>
              <a:rPr lang="fi-FI"/>
              <a:t> </a:t>
            </a:r>
            <a:r>
              <a:rPr lang="fi-FI" err="1"/>
              <a:t>if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ore’s</a:t>
            </a:r>
            <a:r>
              <a:rPr lang="fi-FI"/>
              <a:t> </a:t>
            </a:r>
            <a:r>
              <a:rPr lang="fi-FI" err="1"/>
              <a:t>origin</a:t>
            </a:r>
            <a:r>
              <a:rPr lang="fi-FI"/>
              <a:t> and </a:t>
            </a:r>
            <a:r>
              <a:rPr lang="fi-FI" err="1"/>
              <a:t>later</a:t>
            </a:r>
            <a:r>
              <a:rPr lang="fi-FI"/>
              <a:t> ”</a:t>
            </a:r>
            <a:r>
              <a:rPr lang="fi-FI" err="1"/>
              <a:t>stages</a:t>
            </a:r>
            <a:r>
              <a:rPr lang="fi-FI"/>
              <a:t> of life”</a:t>
            </a:r>
          </a:p>
          <a:p>
            <a:pPr lvl="2"/>
            <a:r>
              <a:rPr lang="fi-FI" err="1"/>
              <a:t>Microscopic</a:t>
            </a:r>
            <a:r>
              <a:rPr lang="fi-FI"/>
              <a:t> </a:t>
            </a:r>
            <a:r>
              <a:rPr lang="fi-FI" err="1"/>
              <a:t>examinations</a:t>
            </a:r>
            <a:r>
              <a:rPr lang="fi-FI"/>
              <a:t> and </a:t>
            </a:r>
            <a:r>
              <a:rPr lang="fi-FI" err="1"/>
              <a:t>chemical</a:t>
            </a:r>
            <a:r>
              <a:rPr lang="fi-FI"/>
              <a:t> </a:t>
            </a:r>
            <a:r>
              <a:rPr lang="fi-FI" err="1"/>
              <a:t>analyses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FD70B-0FD6-891B-2012-B59B30A35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73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1E1DE4-9715-93F6-8837-5F2498542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Financial </a:t>
            </a:r>
            <a:r>
              <a:rPr lang="fi-FI" err="1"/>
              <a:t>conditions</a:t>
            </a:r>
            <a:r>
              <a:rPr lang="fi-FI"/>
              <a:t> for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dressing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8A6120-2611-90B1-FA39-66C87C6C5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023360"/>
          </a:xfrm>
        </p:spPr>
        <p:txBody>
          <a:bodyPr/>
          <a:lstStyle/>
          <a:p>
            <a:r>
              <a:rPr lang="fi-FI"/>
              <a:t>Ore </a:t>
            </a:r>
            <a:r>
              <a:rPr lang="fi-FI" err="1"/>
              <a:t>quality</a:t>
            </a:r>
            <a:endParaRPr lang="fi-FI"/>
          </a:p>
          <a:p>
            <a:pPr lvl="1"/>
            <a:r>
              <a:rPr lang="fi-FI"/>
              <a:t>It is </a:t>
            </a:r>
            <a:r>
              <a:rPr lang="fi-FI" err="1"/>
              <a:t>difficult</a:t>
            </a:r>
            <a:r>
              <a:rPr lang="fi-FI"/>
              <a:t> to </a:t>
            </a:r>
            <a:r>
              <a:rPr lang="fi-FI" err="1"/>
              <a:t>get</a:t>
            </a:r>
            <a:r>
              <a:rPr lang="fi-FI"/>
              <a:t> a </a:t>
            </a:r>
            <a:r>
              <a:rPr lang="fi-FI" err="1"/>
              <a:t>good</a:t>
            </a:r>
            <a:r>
              <a:rPr lang="fi-FI"/>
              <a:t> </a:t>
            </a:r>
            <a:r>
              <a:rPr lang="fi-FI" err="1"/>
              <a:t>economic</a:t>
            </a:r>
            <a:r>
              <a:rPr lang="fi-FI"/>
              <a:t> </a:t>
            </a:r>
            <a:r>
              <a:rPr lang="fi-FI" err="1"/>
              <a:t>return</a:t>
            </a:r>
            <a:r>
              <a:rPr lang="fi-FI"/>
              <a:t> </a:t>
            </a:r>
            <a:r>
              <a:rPr lang="fi-FI" err="1"/>
              <a:t>from</a:t>
            </a:r>
            <a:r>
              <a:rPr lang="fi-FI"/>
              <a:t> </a:t>
            </a:r>
            <a:r>
              <a:rPr lang="fi-FI" err="1"/>
              <a:t>poor</a:t>
            </a:r>
            <a:r>
              <a:rPr lang="fi-FI"/>
              <a:t>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but</a:t>
            </a:r>
            <a:r>
              <a:rPr lang="fi-FI"/>
              <a:t> in </a:t>
            </a:r>
            <a:r>
              <a:rPr lang="fi-FI" err="1"/>
              <a:t>favorable</a:t>
            </a:r>
            <a:r>
              <a:rPr lang="fi-FI"/>
              <a:t> </a:t>
            </a:r>
            <a:r>
              <a:rPr lang="fi-FI" err="1"/>
              <a:t>cases</a:t>
            </a:r>
            <a:r>
              <a:rPr lang="fi-FI"/>
              <a:t> </a:t>
            </a:r>
            <a:r>
              <a:rPr lang="fi-FI" err="1"/>
              <a:t>even</a:t>
            </a:r>
            <a:r>
              <a:rPr lang="fi-FI"/>
              <a:t> </a:t>
            </a:r>
            <a:r>
              <a:rPr lang="fi-FI" err="1"/>
              <a:t>such</a:t>
            </a:r>
            <a:r>
              <a:rPr lang="fi-FI"/>
              <a:t> </a:t>
            </a:r>
            <a:r>
              <a:rPr lang="fi-FI" err="1"/>
              <a:t>ore</a:t>
            </a:r>
            <a:r>
              <a:rPr lang="fi-FI"/>
              <a:t>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made </a:t>
            </a:r>
            <a:r>
              <a:rPr lang="fi-FI" err="1"/>
              <a:t>profitable</a:t>
            </a:r>
            <a:endParaRPr lang="fi-FI"/>
          </a:p>
          <a:p>
            <a:r>
              <a:rPr lang="fi-FI"/>
              <a:t>World market </a:t>
            </a:r>
            <a:r>
              <a:rPr lang="fi-FI" err="1"/>
              <a:t>price</a:t>
            </a:r>
            <a:r>
              <a:rPr lang="fi-FI"/>
              <a:t> </a:t>
            </a:r>
            <a:r>
              <a:rPr lang="fi-FI" err="1"/>
              <a:t>level</a:t>
            </a:r>
            <a:endParaRPr lang="fi-FI"/>
          </a:p>
          <a:p>
            <a:pPr lvl="1"/>
            <a:r>
              <a:rPr lang="fi-FI" err="1"/>
              <a:t>Currently</a:t>
            </a:r>
            <a:r>
              <a:rPr lang="fi-FI"/>
              <a:t> </a:t>
            </a:r>
            <a:r>
              <a:rPr lang="fi-FI" err="1"/>
              <a:t>quite</a:t>
            </a:r>
            <a:r>
              <a:rPr lang="fi-FI"/>
              <a:t> </a:t>
            </a:r>
            <a:r>
              <a:rPr lang="fi-FI" err="1"/>
              <a:t>favorable</a:t>
            </a:r>
            <a:r>
              <a:rPr lang="fi-FI"/>
              <a:t> for </a:t>
            </a:r>
            <a:r>
              <a:rPr lang="fi-FI" err="1"/>
              <a:t>metal</a:t>
            </a:r>
            <a:r>
              <a:rPr lang="fi-FI"/>
              <a:t> </a:t>
            </a:r>
            <a:r>
              <a:rPr lang="fi-FI" err="1"/>
              <a:t>ore</a:t>
            </a:r>
            <a:endParaRPr lang="fi-FI"/>
          </a:p>
          <a:p>
            <a:pPr lvl="1"/>
            <a:r>
              <a:rPr lang="fi-FI"/>
              <a:t>Iron and </a:t>
            </a:r>
            <a:r>
              <a:rPr lang="fi-FI" err="1"/>
              <a:t>nickel</a:t>
            </a:r>
            <a:r>
              <a:rPr lang="fi-FI"/>
              <a:t> </a:t>
            </a:r>
            <a:r>
              <a:rPr lang="fi-FI" err="1"/>
              <a:t>exceptions</a:t>
            </a:r>
            <a:endParaRPr lang="fi-FI"/>
          </a:p>
          <a:p>
            <a:r>
              <a:rPr lang="fi-FI"/>
              <a:t>How to </a:t>
            </a:r>
            <a:r>
              <a:rPr lang="fi-FI" err="1"/>
              <a:t>separate</a:t>
            </a:r>
            <a:r>
              <a:rPr lang="fi-FI"/>
              <a:t> </a:t>
            </a:r>
            <a:r>
              <a:rPr lang="fi-FI" err="1"/>
              <a:t>crushed</a:t>
            </a:r>
            <a:r>
              <a:rPr lang="fi-FI"/>
              <a:t> </a:t>
            </a:r>
            <a:r>
              <a:rPr lang="fi-FI" err="1"/>
              <a:t>minerals</a:t>
            </a:r>
            <a:r>
              <a:rPr lang="fi-FI"/>
              <a:t> into </a:t>
            </a:r>
            <a:r>
              <a:rPr lang="fi-FI" err="1"/>
              <a:t>own</a:t>
            </a:r>
            <a:r>
              <a:rPr lang="fi-FI"/>
              <a:t> products</a:t>
            </a:r>
          </a:p>
          <a:p>
            <a:pPr lvl="1"/>
            <a:r>
              <a:rPr lang="fi-FI"/>
              <a:t>How to </a:t>
            </a:r>
            <a:r>
              <a:rPr lang="fi-FI" err="1"/>
              <a:t>process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separated</a:t>
            </a:r>
            <a:r>
              <a:rPr lang="fi-FI"/>
              <a:t> </a:t>
            </a:r>
            <a:r>
              <a:rPr lang="fi-FI" err="1"/>
              <a:t>minerals</a:t>
            </a:r>
            <a:r>
              <a:rPr lang="fi-FI"/>
              <a:t> into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form</a:t>
            </a:r>
            <a:r>
              <a:rPr lang="fi-FI"/>
              <a:t> </a:t>
            </a:r>
            <a:r>
              <a:rPr lang="fi-FI" err="1"/>
              <a:t>required</a:t>
            </a:r>
            <a:r>
              <a:rPr lang="fi-FI"/>
              <a:t> for </a:t>
            </a:r>
            <a:r>
              <a:rPr lang="fi-FI" err="1"/>
              <a:t>further</a:t>
            </a:r>
            <a:r>
              <a:rPr lang="fi-FI"/>
              <a:t> </a:t>
            </a:r>
            <a:r>
              <a:rPr lang="fi-FI" err="1"/>
              <a:t>processing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F77E57-F7E5-D94E-C584-6C260656E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26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FC90FD-CE48-84C0-797D-D0EA042C7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40837"/>
            <a:ext cx="9720072" cy="1499616"/>
          </a:xfrm>
        </p:spPr>
        <p:txBody>
          <a:bodyPr/>
          <a:lstStyle/>
          <a:p>
            <a:pPr algn="ctr"/>
            <a:r>
              <a:rPr lang="fi-FI"/>
              <a:t>beneficiation processes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C44D4E-A41B-F985-740B-7381C451B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890" y="2102401"/>
            <a:ext cx="3759628" cy="3255983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Calibri" panose="020B0602020104020603" pitchFamily="34" charset="0"/>
              <a:buChar char="-"/>
            </a:pPr>
            <a:r>
              <a:rPr lang="fi-FI"/>
              <a:t>Crushing and screening</a:t>
            </a:r>
            <a:endParaRPr lang="en-US"/>
          </a:p>
          <a:p>
            <a:pPr>
              <a:buFont typeface="Calibri" panose="020B0602020104020603" pitchFamily="34" charset="0"/>
              <a:buChar char="-"/>
            </a:pPr>
            <a:r>
              <a:rPr lang="fi-FI" err="1"/>
              <a:t>Grinding</a:t>
            </a:r>
            <a:r>
              <a:rPr lang="fi-FI"/>
              <a:t> and </a:t>
            </a:r>
            <a:r>
              <a:rPr lang="fi-FI" err="1"/>
              <a:t>classification</a:t>
            </a:r>
            <a:endParaRPr lang="fi-FI"/>
          </a:p>
          <a:p>
            <a:pPr>
              <a:buFont typeface="Calibri" panose="020B0602020104020603" pitchFamily="34" charset="0"/>
              <a:buChar char="-"/>
            </a:pPr>
            <a:r>
              <a:rPr lang="fi-FI" err="1"/>
              <a:t>Beneficiation</a:t>
            </a:r>
            <a:endParaRPr lang="fi-FI"/>
          </a:p>
          <a:p>
            <a:pPr>
              <a:buFont typeface="Calibri" panose="020B0602020104020603" pitchFamily="34" charset="0"/>
              <a:buChar char="-"/>
            </a:pPr>
            <a:r>
              <a:rPr lang="fi-FI" err="1"/>
              <a:t>Thickening</a:t>
            </a:r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2C0BFBB0-B85E-ABE8-24B8-247C32F8D256}"/>
              </a:ext>
            </a:extLst>
          </p:cNvPr>
          <p:cNvSpPr txBox="1">
            <a:spLocks/>
          </p:cNvSpPr>
          <p:nvPr/>
        </p:nvSpPr>
        <p:spPr>
          <a:xfrm>
            <a:off x="6096000" y="2102401"/>
            <a:ext cx="3759628" cy="3255983"/>
          </a:xfrm>
          <a:prstGeom prst="rect">
            <a:avLst/>
          </a:prstGeom>
        </p:spPr>
        <p:txBody>
          <a:bodyPr vert="horz" lIns="45720" tIns="45720" rIns="4572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 panose="020B0602020104020603" pitchFamily="34" charset="0"/>
              <a:buChar char="-"/>
            </a:pPr>
            <a:r>
              <a:rPr lang="fi-FI"/>
              <a:t>Filtration</a:t>
            </a:r>
          </a:p>
          <a:p>
            <a:pPr>
              <a:buFont typeface="Calibri" panose="020B0602020104020603" pitchFamily="34" charset="0"/>
              <a:buChar char="-"/>
            </a:pPr>
            <a:r>
              <a:rPr lang="fi-FI"/>
              <a:t>Mineral processing automation</a:t>
            </a:r>
          </a:p>
          <a:p>
            <a:pPr>
              <a:buFont typeface="Calibri" panose="020B0602020104020603" pitchFamily="34" charset="0"/>
              <a:buChar char="-"/>
            </a:pPr>
            <a:r>
              <a:rPr lang="fi-FI"/>
              <a:t>Predictive and condition-based maintenance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25218-4C9C-19D7-A5B7-001EF9E8D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433E28-B96B-2B13-60C4-CC070646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beneficiation  processes</a:t>
            </a:r>
            <a:endParaRPr lang="fi-FI">
              <a:solidFill>
                <a:srgbClr val="000000"/>
              </a:solidFill>
            </a:endParaRPr>
          </a:p>
          <a:p>
            <a:pPr algn="ctr"/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7B73106-5F27-9606-5036-8C3BE60C83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50171" y="1423259"/>
            <a:ext cx="6487778" cy="4022725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C3EA24-A483-4EE9-4EC9-CC318F264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61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892E63-0437-AB91-0813-F6D9C672F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/>
              <a:t>beneficiation  methods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AD3B1C-B502-8C46-5743-9DF62722F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219" y="2286000"/>
            <a:ext cx="4455346" cy="40233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/>
              <a:t>Flotation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Gravity separation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Magnetic separation</a:t>
            </a:r>
          </a:p>
          <a:p>
            <a:pPr>
              <a:buFont typeface="Wingdings" panose="05000000000000000000" pitchFamily="2" charset="2"/>
              <a:buChar char="§"/>
            </a:pP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4DF9CF71-6E52-4EC6-60E8-D1BC8038E8CE}"/>
              </a:ext>
            </a:extLst>
          </p:cNvPr>
          <p:cNvSpPr txBox="1">
            <a:spLocks/>
          </p:cNvSpPr>
          <p:nvPr/>
        </p:nvSpPr>
        <p:spPr>
          <a:xfrm>
            <a:off x="5313100" y="2289958"/>
            <a:ext cx="4455346" cy="402336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fi-FI"/>
              <a:t>Picking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Electrostatic benefication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Hydrometallurgic benefication</a:t>
            </a:r>
          </a:p>
          <a:p>
            <a:pPr>
              <a:buFont typeface="Wingdings" panose="05000000000000000000" pitchFamily="2" charset="2"/>
              <a:buChar char="§"/>
            </a:pPr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B94456-8E9A-0275-92AA-CF5FF0559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09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2A6AE22-BBE0-43F6-99F4-FB9E9CF1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09F9E5-AB70-4831-B790-F83D7EA99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7794722" cy="3511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0554A5-6C32-457E-B146-814951FBF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150595"/>
            <a:ext cx="7794722" cy="22196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FDE51F-4251-0D5A-F344-067CC510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903" y="4391025"/>
            <a:ext cx="6685507" cy="1738808"/>
          </a:xfrm>
        </p:spPr>
        <p:txBody>
          <a:bodyPr>
            <a:normAutofit/>
          </a:bodyPr>
          <a:lstStyle/>
          <a:p>
            <a:r>
              <a:rPr lang="fi-FI" err="1"/>
              <a:t>Crushing</a:t>
            </a:r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9F7A01C-42A8-4B6E-DB37-C18A17B80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38" y="484632"/>
            <a:ext cx="2507309" cy="1858679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1991AE6-1FB1-9183-EBD5-D7007FABBF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39" r="-4865" b="19504"/>
          <a:stretch>
            <a:fillRect/>
          </a:stretch>
        </p:blipFill>
        <p:spPr>
          <a:xfrm>
            <a:off x="778760" y="2500296"/>
            <a:ext cx="2660265" cy="1862561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E48F9E-321F-45E5-4A26-764E708F0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802" y="1280011"/>
            <a:ext cx="7150608" cy="2871216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fi-FI" sz="2000" err="1">
                <a:solidFill>
                  <a:srgbClr val="FFFFFF"/>
                </a:solidFill>
              </a:rPr>
              <a:t>Equipments</a:t>
            </a:r>
            <a:endParaRPr lang="fi-FI" sz="2000">
              <a:solidFill>
                <a:srgbClr val="FFFFFF"/>
              </a:solidFill>
            </a:endParaRPr>
          </a:p>
          <a:p>
            <a:pPr marL="264795" lvl="1"/>
            <a:r>
              <a:rPr lang="fi-FI" sz="2000">
                <a:solidFill>
                  <a:srgbClr val="FFFFFF"/>
                </a:solidFill>
              </a:rPr>
              <a:t>- </a:t>
            </a:r>
            <a:r>
              <a:rPr lang="fi-FI" sz="2000" err="1">
                <a:solidFill>
                  <a:srgbClr val="FFFFFF"/>
                </a:solidFill>
              </a:rPr>
              <a:t>Jaw</a:t>
            </a:r>
            <a:r>
              <a:rPr lang="fi-FI" sz="2000">
                <a:solidFill>
                  <a:srgbClr val="FFFFFF"/>
                </a:solidFill>
              </a:rPr>
              <a:t> </a:t>
            </a:r>
            <a:r>
              <a:rPr lang="fi-FI" sz="2000" err="1">
                <a:solidFill>
                  <a:srgbClr val="FFFFFF"/>
                </a:solidFill>
              </a:rPr>
              <a:t>crushers</a:t>
            </a:r>
            <a:endParaRPr lang="fi-FI" sz="2000">
              <a:solidFill>
                <a:srgbClr val="FFFFFF"/>
              </a:solidFill>
            </a:endParaRPr>
          </a:p>
          <a:p>
            <a:pPr marL="264795" lvl="1"/>
            <a:r>
              <a:rPr lang="fi-FI" sz="2000">
                <a:solidFill>
                  <a:srgbClr val="FFFFFF"/>
                </a:solidFill>
              </a:rPr>
              <a:t>- </a:t>
            </a:r>
            <a:r>
              <a:rPr lang="fi-FI" sz="2000" err="1">
                <a:solidFill>
                  <a:srgbClr val="FFFFFF"/>
                </a:solidFill>
              </a:rPr>
              <a:t>Gyratory</a:t>
            </a:r>
            <a:r>
              <a:rPr lang="fi-FI" sz="2000">
                <a:solidFill>
                  <a:srgbClr val="FFFFFF"/>
                </a:solidFill>
              </a:rPr>
              <a:t> and </a:t>
            </a:r>
            <a:r>
              <a:rPr lang="fi-FI" sz="2000" err="1">
                <a:solidFill>
                  <a:srgbClr val="FFFFFF"/>
                </a:solidFill>
              </a:rPr>
              <a:t>cone</a:t>
            </a:r>
            <a:r>
              <a:rPr lang="fi-FI" sz="2000">
                <a:solidFill>
                  <a:srgbClr val="FFFFFF"/>
                </a:solidFill>
              </a:rPr>
              <a:t> </a:t>
            </a:r>
            <a:r>
              <a:rPr lang="fi-FI" sz="2000" err="1">
                <a:solidFill>
                  <a:srgbClr val="FFFFFF"/>
                </a:solidFill>
              </a:rPr>
              <a:t>crusher</a:t>
            </a:r>
            <a:r>
              <a:rPr lang="fi-FI" sz="2000">
                <a:solidFill>
                  <a:srgbClr val="FFFFFF"/>
                </a:solidFill>
              </a:rPr>
              <a:t> </a:t>
            </a:r>
          </a:p>
          <a:p>
            <a:pPr marL="264795" lvl="1"/>
            <a:r>
              <a:rPr lang="fi-FI" sz="2000">
                <a:solidFill>
                  <a:srgbClr val="FFFFFF"/>
                </a:solidFill>
              </a:rPr>
              <a:t>- </a:t>
            </a:r>
            <a:r>
              <a:rPr lang="fi-FI" sz="2000" err="1">
                <a:solidFill>
                  <a:srgbClr val="FFFFFF"/>
                </a:solidFill>
              </a:rPr>
              <a:t>Impact</a:t>
            </a:r>
            <a:r>
              <a:rPr lang="fi-FI" sz="2000">
                <a:solidFill>
                  <a:srgbClr val="FFFFFF"/>
                </a:solidFill>
              </a:rPr>
              <a:t> </a:t>
            </a:r>
            <a:r>
              <a:rPr lang="fi-FI" sz="2000" err="1">
                <a:solidFill>
                  <a:srgbClr val="FFFFFF"/>
                </a:solidFill>
              </a:rPr>
              <a:t>crushers</a:t>
            </a:r>
            <a:endParaRPr lang="fi-FI" sz="2000">
              <a:solidFill>
                <a:srgbClr val="FFFFFF"/>
              </a:solidFill>
            </a:endParaRPr>
          </a:p>
          <a:p>
            <a:r>
              <a:rPr lang="fi-FI" sz="2000" err="1">
                <a:solidFill>
                  <a:srgbClr val="FFFFFF"/>
                </a:solidFill>
              </a:rPr>
              <a:t>Crushing</a:t>
            </a:r>
            <a:r>
              <a:rPr lang="fi-FI" sz="2000">
                <a:solidFill>
                  <a:srgbClr val="FFFFFF"/>
                </a:solidFill>
              </a:rPr>
              <a:t> </a:t>
            </a:r>
            <a:r>
              <a:rPr lang="fi-FI" sz="2000" err="1">
                <a:solidFill>
                  <a:srgbClr val="FFFFFF"/>
                </a:solidFill>
              </a:rPr>
              <a:t>circuits</a:t>
            </a:r>
            <a:endParaRPr lang="fi-FI" sz="2000">
              <a:solidFill>
                <a:srgbClr val="FFFFFF"/>
              </a:solidFill>
            </a:endParaRP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2563C177-D9BE-EC76-5350-71B50ABE92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29" t="840" r="33753" b="-3681"/>
          <a:stretch>
            <a:fillRect/>
          </a:stretch>
        </p:blipFill>
        <p:spPr>
          <a:xfrm>
            <a:off x="900220" y="4523724"/>
            <a:ext cx="2417345" cy="185868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9B97B61-D9FD-4F1C-A03B-75BC945B3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422775" y="4803229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E78787F-70A5-D1B1-B5B7-D6A558557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3844" y="1202"/>
            <a:ext cx="8678883" cy="10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82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07B424-BF5F-3C2C-5F64-4C01AA33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48022" y="575530"/>
            <a:ext cx="9720072" cy="1499616"/>
          </a:xfrm>
        </p:spPr>
        <p:txBody>
          <a:bodyPr/>
          <a:lstStyle/>
          <a:p>
            <a:pPr algn="ctr"/>
            <a:r>
              <a:rPr lang="fi-FI" err="1"/>
              <a:t>Screening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108AF1-1F1B-1868-B7FC-16EFBA16A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5341" y="2318991"/>
            <a:ext cx="4973347" cy="4351338"/>
          </a:xfrm>
        </p:spPr>
        <p:txBody>
          <a:bodyPr/>
          <a:lstStyle/>
          <a:p>
            <a:r>
              <a:rPr lang="fi-FI" err="1"/>
              <a:t>Vibrating</a:t>
            </a:r>
            <a:r>
              <a:rPr lang="fi-FI"/>
              <a:t> </a:t>
            </a:r>
            <a:r>
              <a:rPr lang="fi-FI" err="1"/>
              <a:t>screens</a:t>
            </a:r>
            <a:endParaRPr lang="fi-FI"/>
          </a:p>
          <a:p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role</a:t>
            </a:r>
            <a:r>
              <a:rPr lang="fi-FI"/>
              <a:t> of </a:t>
            </a:r>
            <a:r>
              <a:rPr lang="fi-FI" err="1"/>
              <a:t>screens</a:t>
            </a:r>
            <a:r>
              <a:rPr lang="fi-FI"/>
              <a:t> is to </a:t>
            </a:r>
            <a:r>
              <a:rPr lang="fi-FI" err="1"/>
              <a:t>support</a:t>
            </a:r>
            <a:r>
              <a:rPr lang="fi-FI"/>
              <a:t> </a:t>
            </a:r>
            <a:r>
              <a:rPr lang="fi-FI" err="1"/>
              <a:t>crushers</a:t>
            </a:r>
            <a:endParaRPr lang="fi-FI"/>
          </a:p>
          <a:p>
            <a:pPr lvl="1"/>
            <a:r>
              <a:rPr lang="fi-FI" err="1"/>
              <a:t>Returns</a:t>
            </a:r>
            <a:r>
              <a:rPr lang="fi-FI"/>
              <a:t> </a:t>
            </a:r>
            <a:r>
              <a:rPr lang="fi-FI" err="1"/>
              <a:t>oversized</a:t>
            </a:r>
            <a:r>
              <a:rPr lang="fi-FI"/>
              <a:t> </a:t>
            </a:r>
            <a:r>
              <a:rPr lang="fi-FI" err="1"/>
              <a:t>material</a:t>
            </a:r>
            <a:r>
              <a:rPr lang="fi-FI"/>
              <a:t> to </a:t>
            </a:r>
            <a:r>
              <a:rPr lang="fi-FI" err="1"/>
              <a:t>crushing</a:t>
            </a:r>
            <a:endParaRPr lang="fi-FI"/>
          </a:p>
          <a:p>
            <a:pPr lvl="1"/>
            <a:r>
              <a:rPr lang="fi-FI" err="1"/>
              <a:t>Separates</a:t>
            </a:r>
            <a:r>
              <a:rPr lang="fi-FI"/>
              <a:t> </a:t>
            </a:r>
            <a:r>
              <a:rPr lang="fi-FI" err="1"/>
              <a:t>fine</a:t>
            </a:r>
            <a:r>
              <a:rPr lang="fi-FI"/>
              <a:t> </a:t>
            </a:r>
            <a:r>
              <a:rPr lang="fi-FI" err="1"/>
              <a:t>material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no </a:t>
            </a:r>
            <a:r>
              <a:rPr lang="fi-FI" err="1"/>
              <a:t>longer</a:t>
            </a:r>
            <a:r>
              <a:rPr lang="fi-FI"/>
              <a:t> </a:t>
            </a:r>
            <a:r>
              <a:rPr lang="fi-FI" err="1"/>
              <a:t>needs</a:t>
            </a:r>
            <a:r>
              <a:rPr lang="fi-FI"/>
              <a:t> to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crushed</a:t>
            </a:r>
            <a:endParaRPr lang="fi-FI"/>
          </a:p>
          <a:p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role</a:t>
            </a:r>
            <a:r>
              <a:rPr lang="fi-FI"/>
              <a:t> of </a:t>
            </a:r>
            <a:r>
              <a:rPr lang="fi-FI" err="1"/>
              <a:t>wet</a:t>
            </a:r>
            <a:r>
              <a:rPr lang="fi-FI"/>
              <a:t> </a:t>
            </a:r>
            <a:r>
              <a:rPr lang="fi-FI" err="1"/>
              <a:t>screens</a:t>
            </a:r>
            <a:r>
              <a:rPr lang="fi-FI"/>
              <a:t> is </a:t>
            </a:r>
            <a:r>
              <a:rPr lang="fi-FI" err="1"/>
              <a:t>almost</a:t>
            </a:r>
            <a:r>
              <a:rPr lang="fi-FI"/>
              <a:t> </a:t>
            </a:r>
            <a:r>
              <a:rPr lang="fi-FI" err="1"/>
              <a:t>always</a:t>
            </a:r>
            <a:r>
              <a:rPr lang="fi-FI"/>
              <a:t> as </a:t>
            </a:r>
            <a:r>
              <a:rPr lang="fi-FI" err="1"/>
              <a:t>classifiers</a:t>
            </a:r>
            <a:r>
              <a:rPr lang="fi-FI"/>
              <a:t> in </a:t>
            </a:r>
            <a:r>
              <a:rPr lang="fi-FI" err="1"/>
              <a:t>grinding</a:t>
            </a:r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B6072D1-4B44-2419-BD2A-B0F82D3DC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922" y="2729117"/>
            <a:ext cx="3486637" cy="262926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14160BE-1C93-6CAD-8091-27623B4AFC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54" t="28616" r="-214" b="191"/>
          <a:stretch>
            <a:fillRect/>
          </a:stretch>
        </p:blipFill>
        <p:spPr>
          <a:xfrm>
            <a:off x="8104922" y="448405"/>
            <a:ext cx="3951212" cy="2102421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A84867C8-A8E7-0823-64C3-E9C63CB19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95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38C665-43C4-FA42-D29B-B440E5CE8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73969" y="340160"/>
            <a:ext cx="10515600" cy="1325563"/>
          </a:xfrm>
        </p:spPr>
        <p:txBody>
          <a:bodyPr/>
          <a:lstStyle/>
          <a:p>
            <a:pPr algn="ctr"/>
            <a:r>
              <a:rPr lang="fi-FI" err="1"/>
              <a:t>Grinding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95599E-ABF5-B8B8-39C0-8F1B0558C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770" y="1925062"/>
            <a:ext cx="3353224" cy="3272580"/>
          </a:xfrm>
        </p:spPr>
        <p:txBody>
          <a:bodyPr/>
          <a:lstStyle/>
          <a:p>
            <a:r>
              <a:rPr lang="fi-FI" err="1"/>
              <a:t>Mills</a:t>
            </a:r>
            <a:endParaRPr lang="fi-FI"/>
          </a:p>
          <a:p>
            <a:pPr lvl="1"/>
            <a:r>
              <a:rPr lang="fi-FI"/>
              <a:t>Ball </a:t>
            </a:r>
            <a:r>
              <a:rPr lang="fi-FI" err="1"/>
              <a:t>mill</a:t>
            </a:r>
            <a:endParaRPr lang="fi-FI"/>
          </a:p>
          <a:p>
            <a:pPr lvl="1"/>
            <a:r>
              <a:rPr lang="fi-FI"/>
              <a:t>Rod </a:t>
            </a:r>
            <a:r>
              <a:rPr lang="fi-FI" err="1"/>
              <a:t>mill</a:t>
            </a:r>
            <a:endParaRPr lang="fi-FI"/>
          </a:p>
          <a:p>
            <a:pPr lvl="1"/>
            <a:r>
              <a:rPr lang="fi-FI" err="1"/>
              <a:t>Autogenous</a:t>
            </a:r>
            <a:r>
              <a:rPr lang="fi-FI"/>
              <a:t> </a:t>
            </a:r>
            <a:r>
              <a:rPr lang="fi-FI" err="1"/>
              <a:t>mill</a:t>
            </a:r>
            <a:endParaRPr lang="fi-FI"/>
          </a:p>
          <a:p>
            <a:pPr lvl="1"/>
            <a:r>
              <a:rPr lang="fi-FI"/>
              <a:t>Jet </a:t>
            </a:r>
            <a:r>
              <a:rPr lang="fi-FI" err="1"/>
              <a:t>mill</a:t>
            </a:r>
            <a:endParaRPr lang="fi-FI"/>
          </a:p>
          <a:p>
            <a:pPr lvl="1"/>
            <a:r>
              <a:rPr lang="fi-FI" err="1"/>
              <a:t>Other</a:t>
            </a:r>
            <a:r>
              <a:rPr lang="fi-FI"/>
              <a:t> </a:t>
            </a:r>
            <a:r>
              <a:rPr lang="fi-FI" err="1"/>
              <a:t>grinding</a:t>
            </a:r>
            <a:r>
              <a:rPr lang="fi-FI"/>
              <a:t> </a:t>
            </a:r>
            <a:r>
              <a:rPr lang="fi-FI" err="1"/>
              <a:t>equipment</a:t>
            </a:r>
            <a:endParaRPr lang="fi-FI"/>
          </a:p>
          <a:p>
            <a:r>
              <a:rPr lang="fi-FI" err="1"/>
              <a:t>Grinding</a:t>
            </a:r>
            <a:r>
              <a:rPr lang="fi-FI"/>
              <a:t> </a:t>
            </a:r>
            <a:r>
              <a:rPr lang="fi-FI" err="1"/>
              <a:t>circuits</a:t>
            </a:r>
            <a:endParaRPr lang="fi-FI"/>
          </a:p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599EBAA-A05D-AD60-9082-65F21D14A7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233" r="31795"/>
          <a:stretch>
            <a:fillRect/>
          </a:stretch>
        </p:blipFill>
        <p:spPr>
          <a:xfrm>
            <a:off x="7228529" y="80822"/>
            <a:ext cx="3157780" cy="218082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8650EA9-8BED-835D-72A3-95C0C2C660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72"/>
          <a:stretch>
            <a:fillRect/>
          </a:stretch>
        </p:blipFill>
        <p:spPr>
          <a:xfrm>
            <a:off x="6111468" y="2391311"/>
            <a:ext cx="5391902" cy="2919941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9EF0B641-B3AC-B0BF-6B5F-B40732374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7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E7E419-B255-0184-C7D1-DDED87A71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96452" y="345239"/>
            <a:ext cx="10515600" cy="1325563"/>
          </a:xfrm>
        </p:spPr>
        <p:txBody>
          <a:bodyPr/>
          <a:lstStyle/>
          <a:p>
            <a:pPr algn="ctr"/>
            <a:r>
              <a:rPr lang="fi-FI" err="1"/>
              <a:t>Classification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514BA2-0597-3194-25FF-B893D47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133" y="1785486"/>
            <a:ext cx="417351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Cyclones</a:t>
            </a:r>
            <a:endParaRPr lang="fi-FI"/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Wet</a:t>
            </a:r>
            <a:r>
              <a:rPr lang="fi-FI"/>
              <a:t> </a:t>
            </a:r>
            <a:r>
              <a:rPr lang="fi-FI" err="1"/>
              <a:t>screens</a:t>
            </a:r>
            <a:r>
              <a:rPr lang="fi-FI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Rake </a:t>
            </a:r>
            <a:r>
              <a:rPr lang="fi-FI" err="1"/>
              <a:t>classifier</a:t>
            </a:r>
            <a:endParaRPr lang="fi-FI"/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Spiral</a:t>
            </a:r>
            <a:r>
              <a:rPr lang="fi-FI"/>
              <a:t> </a:t>
            </a:r>
            <a:r>
              <a:rPr lang="fi-FI" err="1"/>
              <a:t>classifier</a:t>
            </a:r>
            <a:endParaRPr lang="fi-FI"/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Often</a:t>
            </a:r>
            <a:r>
              <a:rPr lang="fi-FI"/>
              <a:t> </a:t>
            </a:r>
            <a:r>
              <a:rPr lang="fi-FI" err="1"/>
              <a:t>supports</a:t>
            </a:r>
            <a:r>
              <a:rPr lang="fi-FI"/>
              <a:t> </a:t>
            </a:r>
            <a:r>
              <a:rPr lang="fi-FI" err="1"/>
              <a:t>grinding</a:t>
            </a:r>
            <a:r>
              <a:rPr lang="fi-FI"/>
              <a:t> in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same</a:t>
            </a:r>
            <a:r>
              <a:rPr lang="fi-FI"/>
              <a:t> </a:t>
            </a:r>
            <a:r>
              <a:rPr lang="fi-FI" err="1"/>
              <a:t>sense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screening</a:t>
            </a:r>
            <a:r>
              <a:rPr lang="fi-FI"/>
              <a:t> </a:t>
            </a:r>
            <a:r>
              <a:rPr lang="fi-FI" err="1"/>
              <a:t>supports</a:t>
            </a:r>
            <a:r>
              <a:rPr lang="fi-FI"/>
              <a:t> </a:t>
            </a:r>
            <a:r>
              <a:rPr lang="fi-FI" err="1"/>
              <a:t>crushing</a:t>
            </a:r>
            <a:endParaRPr lang="fi-FI"/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role</a:t>
            </a:r>
            <a:r>
              <a:rPr lang="fi-FI"/>
              <a:t> of </a:t>
            </a:r>
            <a:r>
              <a:rPr lang="fi-FI" err="1"/>
              <a:t>circulating</a:t>
            </a:r>
            <a:r>
              <a:rPr lang="fi-FI"/>
              <a:t> </a:t>
            </a:r>
            <a:r>
              <a:rPr lang="fi-FI" err="1"/>
              <a:t>load</a:t>
            </a:r>
            <a:r>
              <a:rPr lang="fi-FI"/>
              <a:t> is </a:t>
            </a:r>
            <a:r>
              <a:rPr lang="fi-FI" err="1"/>
              <a:t>large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35CBDEE-F71A-F9AE-1423-38A992205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602" y="431274"/>
            <a:ext cx="4439270" cy="329611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1F46A28-63B1-4761-3222-3355579128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162"/>
          <a:stretch>
            <a:fillRect/>
          </a:stretch>
        </p:blipFill>
        <p:spPr>
          <a:xfrm>
            <a:off x="0" y="5358384"/>
            <a:ext cx="12192000" cy="14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84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DD0A66-2E73-68E9-4981-32E30CF3D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40526" y="134269"/>
            <a:ext cx="10515600" cy="1325563"/>
          </a:xfrm>
        </p:spPr>
        <p:txBody>
          <a:bodyPr/>
          <a:lstStyle/>
          <a:p>
            <a:pPr algn="ctr"/>
            <a:r>
              <a:rPr lang="fi-FI" err="1"/>
              <a:t>Flotation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941C2A-AFB1-0CEA-E906-006BC25DB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16" y="1459832"/>
            <a:ext cx="10515600" cy="50330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400" err="1"/>
              <a:t>The</a:t>
            </a:r>
            <a:r>
              <a:rPr lang="fi-FI" sz="2400"/>
              <a:t> </a:t>
            </a:r>
            <a:r>
              <a:rPr lang="fi-FI" sz="2400" err="1"/>
              <a:t>most</a:t>
            </a:r>
            <a:r>
              <a:rPr lang="fi-FI" sz="2400"/>
              <a:t> </a:t>
            </a:r>
            <a:r>
              <a:rPr lang="fi-FI" sz="2400" err="1"/>
              <a:t>common</a:t>
            </a:r>
            <a:r>
              <a:rPr lang="fi-FI" sz="2400"/>
              <a:t> </a:t>
            </a:r>
            <a:r>
              <a:rPr lang="fi-FI" sz="2400" err="1"/>
              <a:t>ore</a:t>
            </a:r>
            <a:r>
              <a:rPr lang="fi-FI" sz="2400"/>
              <a:t> </a:t>
            </a:r>
            <a:r>
              <a:rPr lang="fi-FI" sz="2400" err="1"/>
              <a:t>dressing</a:t>
            </a:r>
            <a:r>
              <a:rPr lang="fi-FI" sz="2400"/>
              <a:t> </a:t>
            </a:r>
            <a:r>
              <a:rPr lang="fi-FI" sz="2400" err="1"/>
              <a:t>method</a:t>
            </a:r>
            <a:endParaRPr lang="fi-FI" sz="2400"/>
          </a:p>
          <a:p>
            <a:r>
              <a:rPr lang="fi-FI" sz="2400"/>
              <a:t>Ore </a:t>
            </a:r>
            <a:r>
              <a:rPr lang="fi-FI" sz="2400" err="1"/>
              <a:t>dressing</a:t>
            </a:r>
            <a:r>
              <a:rPr lang="fi-FI" sz="2400"/>
              <a:t> </a:t>
            </a:r>
            <a:r>
              <a:rPr lang="fi-FI" sz="2400" err="1"/>
              <a:t>by</a:t>
            </a:r>
            <a:r>
              <a:rPr lang="fi-FI" sz="2400"/>
              <a:t> </a:t>
            </a:r>
            <a:r>
              <a:rPr lang="fi-FI" sz="2400" err="1"/>
              <a:t>exploiting</a:t>
            </a:r>
            <a:r>
              <a:rPr lang="fi-FI" sz="2400"/>
              <a:t> </a:t>
            </a:r>
            <a:r>
              <a:rPr lang="fi-FI" sz="2400" err="1"/>
              <a:t>diffenrences</a:t>
            </a:r>
            <a:r>
              <a:rPr lang="fi-FI" sz="2400"/>
              <a:t> in</a:t>
            </a:r>
          </a:p>
          <a:p>
            <a:pPr marL="0" indent="0">
              <a:buNone/>
            </a:pPr>
            <a:r>
              <a:rPr lang="fi-FI" sz="2400"/>
              <a:t> </a:t>
            </a:r>
            <a:r>
              <a:rPr lang="fi-FI" sz="2400" err="1"/>
              <a:t>surface</a:t>
            </a:r>
            <a:r>
              <a:rPr lang="fi-FI" sz="2400"/>
              <a:t> </a:t>
            </a:r>
            <a:r>
              <a:rPr lang="fi-FI" sz="2400" err="1"/>
              <a:t>chemical</a:t>
            </a:r>
            <a:r>
              <a:rPr lang="fi-FI" sz="2400"/>
              <a:t>  </a:t>
            </a:r>
            <a:r>
              <a:rPr lang="fi-FI" sz="2400" err="1"/>
              <a:t>properties</a:t>
            </a:r>
            <a:r>
              <a:rPr lang="fi-FI" sz="2400"/>
              <a:t> (</a:t>
            </a:r>
            <a:r>
              <a:rPr lang="fi-FI" sz="2400" err="1"/>
              <a:t>hydrophobic</a:t>
            </a:r>
            <a:r>
              <a:rPr lang="fi-FI" sz="2400"/>
              <a:t> </a:t>
            </a:r>
            <a:r>
              <a:rPr lang="fi-FI" sz="2400" err="1"/>
              <a:t>surfaces</a:t>
            </a:r>
            <a:r>
              <a:rPr lang="fi-FI" sz="2400"/>
              <a:t>)</a:t>
            </a:r>
          </a:p>
          <a:p>
            <a:r>
              <a:rPr lang="fi-FI" sz="2400" err="1"/>
              <a:t>Always</a:t>
            </a:r>
            <a:r>
              <a:rPr lang="fi-FI" sz="2400"/>
              <a:t> </a:t>
            </a:r>
            <a:r>
              <a:rPr lang="fi-FI" sz="2400" err="1"/>
              <a:t>needs</a:t>
            </a:r>
            <a:r>
              <a:rPr lang="fi-FI" sz="2400"/>
              <a:t> </a:t>
            </a:r>
            <a:r>
              <a:rPr lang="fi-FI" sz="2400" err="1"/>
              <a:t>chemicals</a:t>
            </a:r>
            <a:r>
              <a:rPr lang="fi-FI" sz="2400"/>
              <a:t> and air in </a:t>
            </a:r>
            <a:r>
              <a:rPr lang="fi-FI" sz="2400" err="1"/>
              <a:t>solution</a:t>
            </a:r>
            <a:r>
              <a:rPr lang="fi-FI" sz="2400"/>
              <a:t> </a:t>
            </a:r>
            <a:r>
              <a:rPr lang="fi-FI" sz="2400" err="1"/>
              <a:t>environment</a:t>
            </a:r>
            <a:endParaRPr lang="fi-FI" sz="2400"/>
          </a:p>
          <a:p>
            <a:pPr lvl="1"/>
            <a:r>
              <a:rPr lang="fi-FI" sz="2000" err="1"/>
              <a:t>Collector</a:t>
            </a:r>
            <a:r>
              <a:rPr lang="fi-FI" sz="2000"/>
              <a:t>, </a:t>
            </a:r>
            <a:r>
              <a:rPr lang="fi-FI" sz="2000" err="1"/>
              <a:t>frothing</a:t>
            </a:r>
            <a:r>
              <a:rPr lang="fi-FI" sz="2000"/>
              <a:t> </a:t>
            </a:r>
            <a:r>
              <a:rPr lang="fi-FI" sz="2000" err="1"/>
              <a:t>agent</a:t>
            </a:r>
            <a:r>
              <a:rPr lang="fi-FI" sz="2000"/>
              <a:t>, </a:t>
            </a:r>
            <a:r>
              <a:rPr lang="fi-FI" sz="2000" err="1"/>
              <a:t>activator</a:t>
            </a:r>
            <a:r>
              <a:rPr lang="fi-FI" sz="2000"/>
              <a:t>,</a:t>
            </a:r>
          </a:p>
          <a:p>
            <a:pPr marL="457200" lvl="1" indent="0">
              <a:buNone/>
            </a:pPr>
            <a:r>
              <a:rPr lang="fi-FI" sz="2000" err="1"/>
              <a:t>depressant</a:t>
            </a:r>
            <a:r>
              <a:rPr lang="fi-FI" sz="2000"/>
              <a:t>, pH </a:t>
            </a:r>
            <a:r>
              <a:rPr lang="fi-FI" sz="2000" err="1"/>
              <a:t>adjusters</a:t>
            </a:r>
            <a:endParaRPr lang="fi-FI" sz="2000"/>
          </a:p>
          <a:p>
            <a:r>
              <a:rPr lang="fi-FI" sz="2400"/>
              <a:t>E.g. </a:t>
            </a:r>
            <a:r>
              <a:rPr lang="fi-FI" sz="2400" err="1"/>
              <a:t>zinc</a:t>
            </a:r>
            <a:r>
              <a:rPr lang="fi-FI" sz="2400"/>
              <a:t>, </a:t>
            </a:r>
            <a:r>
              <a:rPr lang="fi-FI" sz="2400" err="1"/>
              <a:t>copper</a:t>
            </a:r>
            <a:r>
              <a:rPr lang="fi-FI" sz="2400"/>
              <a:t>, </a:t>
            </a:r>
            <a:r>
              <a:rPr lang="fi-FI" sz="2400" err="1"/>
              <a:t>nickel</a:t>
            </a:r>
            <a:r>
              <a:rPr lang="fi-FI" sz="2400"/>
              <a:t>, </a:t>
            </a:r>
            <a:r>
              <a:rPr lang="fi-FI" sz="2400" err="1"/>
              <a:t>talc</a:t>
            </a:r>
            <a:r>
              <a:rPr lang="fi-FI" sz="2400"/>
              <a:t> and </a:t>
            </a:r>
            <a:r>
              <a:rPr lang="fi-FI" sz="2400" err="1"/>
              <a:t>silver</a:t>
            </a:r>
            <a:r>
              <a:rPr lang="fi-FI" sz="2400"/>
              <a:t> </a:t>
            </a:r>
            <a:r>
              <a:rPr lang="fi-FI" sz="2400" err="1"/>
              <a:t>minerals</a:t>
            </a:r>
            <a:endParaRPr lang="fi-FI" sz="2400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6495FAC-103D-AF7E-C176-CE82B7A7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2" r="2059" b="35860"/>
          <a:stretch>
            <a:fillRect/>
          </a:stretch>
        </p:blipFill>
        <p:spPr>
          <a:xfrm>
            <a:off x="8321843" y="481899"/>
            <a:ext cx="3053105" cy="4321108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D6C7FF6-803A-CC8D-9D80-6C1355715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363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979E157-3D50-C482-3C64-EBB43E16E2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42"/>
          <a:stretch>
            <a:fillRect/>
          </a:stretch>
        </p:blipFill>
        <p:spPr>
          <a:xfrm>
            <a:off x="2387066" y="123065"/>
            <a:ext cx="7117882" cy="5386156"/>
          </a:xfr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F896E597-9595-4485-17BF-EFD7F8582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48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364B82A-B30E-17AA-9531-F699E91F1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924"/>
          <a:stretch>
            <a:fillRect/>
          </a:stretch>
        </p:blipFill>
        <p:spPr>
          <a:xfrm>
            <a:off x="2417324" y="211756"/>
            <a:ext cx="7929834" cy="5404585"/>
          </a:xfr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21768B5A-7CED-CAB8-9543-C9C9EC643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70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0E2AA4-6EF9-C385-7C38-965CC861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Gravity beneficiation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671DCE-4171-2F8B-6D50-0EE8E85E2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162796"/>
            <a:ext cx="5540301" cy="40233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Gravity</a:t>
            </a:r>
            <a:r>
              <a:rPr lang="fi-FI"/>
              <a:t> / </a:t>
            </a:r>
            <a:r>
              <a:rPr lang="fi-FI" err="1"/>
              <a:t>density-based</a:t>
            </a:r>
            <a:r>
              <a:rPr lang="fi-FI"/>
              <a:t> </a:t>
            </a:r>
            <a:r>
              <a:rPr lang="fi-FI" err="1"/>
              <a:t>beneficion</a:t>
            </a:r>
            <a:endParaRPr lang="en-US"/>
          </a:p>
          <a:p>
            <a:r>
              <a:rPr lang="fi-FI" err="1"/>
              <a:t>Equipment</a:t>
            </a:r>
            <a:endParaRPr lang="fi-FI"/>
          </a:p>
          <a:p>
            <a:pPr lvl="1"/>
            <a:r>
              <a:rPr lang="fi-FI" err="1"/>
              <a:t>Cones</a:t>
            </a:r>
            <a:r>
              <a:rPr lang="fi-FI"/>
              <a:t> (</a:t>
            </a:r>
            <a:r>
              <a:rPr lang="fi-FI" err="1"/>
              <a:t>Reichert</a:t>
            </a:r>
            <a:r>
              <a:rPr lang="fi-FI"/>
              <a:t>)</a:t>
            </a:r>
          </a:p>
          <a:p>
            <a:pPr lvl="1"/>
            <a:r>
              <a:rPr lang="fi-FI" err="1"/>
              <a:t>Spiral</a:t>
            </a:r>
            <a:r>
              <a:rPr lang="fi-FI"/>
              <a:t> </a:t>
            </a:r>
            <a:r>
              <a:rPr lang="fi-FI" err="1"/>
              <a:t>separators</a:t>
            </a:r>
            <a:endParaRPr lang="fi-FI"/>
          </a:p>
          <a:p>
            <a:pPr lvl="1"/>
            <a:r>
              <a:rPr lang="fi-FI" err="1"/>
              <a:t>Shaking</a:t>
            </a:r>
            <a:r>
              <a:rPr lang="fi-FI"/>
              <a:t> </a:t>
            </a:r>
            <a:r>
              <a:rPr lang="fi-FI" err="1"/>
              <a:t>tables</a:t>
            </a:r>
            <a:endParaRPr lang="fi-FI"/>
          </a:p>
          <a:p>
            <a:pPr lvl="1"/>
            <a:r>
              <a:rPr lang="fi-FI" err="1"/>
              <a:t>Sink-float-units</a:t>
            </a:r>
            <a:r>
              <a:rPr lang="fi-FI"/>
              <a:t> (</a:t>
            </a:r>
            <a:r>
              <a:rPr lang="fi-FI" err="1"/>
              <a:t>drums</a:t>
            </a:r>
            <a:r>
              <a:rPr lang="fi-FI"/>
              <a:t>)</a:t>
            </a:r>
          </a:p>
          <a:p>
            <a:pPr lvl="1"/>
            <a:r>
              <a:rPr lang="fi-FI" err="1"/>
              <a:t>Centrifugal</a:t>
            </a:r>
            <a:r>
              <a:rPr lang="fi-FI"/>
              <a:t> </a:t>
            </a:r>
            <a:r>
              <a:rPr lang="fi-FI" err="1"/>
              <a:t>separation</a:t>
            </a:r>
            <a:r>
              <a:rPr lang="fi-FI"/>
              <a:t> (</a:t>
            </a:r>
            <a:r>
              <a:rPr lang="fi-FI" err="1"/>
              <a:t>Knelson</a:t>
            </a:r>
            <a:r>
              <a:rPr lang="fi-FI"/>
              <a:t>)</a:t>
            </a:r>
          </a:p>
          <a:p>
            <a:r>
              <a:rPr lang="fi-FI"/>
              <a:t>E.g. gold and </a:t>
            </a:r>
            <a:r>
              <a:rPr lang="fi-FI" err="1"/>
              <a:t>chromium</a:t>
            </a:r>
            <a:r>
              <a:rPr lang="fi-FI"/>
              <a:t> </a:t>
            </a:r>
            <a:r>
              <a:rPr lang="fi-FI" err="1"/>
              <a:t>minerals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AFF5B50-9BB7-CAFE-23AE-A94F311563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0" r="3" b="9174"/>
          <a:stretch>
            <a:fillRect/>
          </a:stretch>
        </p:blipFill>
        <p:spPr>
          <a:xfrm>
            <a:off x="7821401" y="281869"/>
            <a:ext cx="3791369" cy="4575169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A4D9353B-420A-C673-E706-BF04E3C95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31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A22425-9C88-1588-AD6A-E10AFCC8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503" y="84703"/>
            <a:ext cx="9720072" cy="1499616"/>
          </a:xfrm>
        </p:spPr>
        <p:txBody>
          <a:bodyPr/>
          <a:lstStyle/>
          <a:p>
            <a:pPr algn="ctr"/>
            <a:r>
              <a:rPr lang="fi-FI" err="1"/>
              <a:t>Flowsheet</a:t>
            </a:r>
            <a:r>
              <a:rPr lang="fi-FI"/>
              <a:t> (Pahtavaara)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150C1AB-31DE-B909-8F88-E28292F9A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125" y="84703"/>
            <a:ext cx="7438743" cy="5181583"/>
          </a:xfr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84116259-7C34-AF8E-0FA3-D82755F44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79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5FC532-5B77-B891-DB46-9301BBD8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Magnetic separation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4DE0DC-EF01-65F0-C70D-114F688FA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452" y="1985093"/>
            <a:ext cx="4850331" cy="50323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/>
              <a:t>Ore dressing which uses </a:t>
            </a:r>
            <a:r>
              <a:rPr lang="en-GB" noProof="0"/>
              <a:t>magnetic differences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/>
              <a:t>Weak and strong magnetic ore dressing</a:t>
            </a:r>
            <a:endParaRPr lang="en-GB" noProof="0"/>
          </a:p>
          <a:p>
            <a:pPr>
              <a:buFont typeface="Wingdings" panose="05000000000000000000" pitchFamily="2" charset="2"/>
              <a:buChar char="§"/>
            </a:pPr>
            <a:r>
              <a:rPr lang="en-GB" noProof="0"/>
              <a:t>Equipment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/>
              <a:t>Roll-type separators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/>
              <a:t>Magnetic separators</a:t>
            </a:r>
            <a:endParaRPr lang="en-GB" noProof="0"/>
          </a:p>
          <a:p>
            <a:pPr>
              <a:buFont typeface="Wingdings" panose="05000000000000000000" pitchFamily="2" charset="2"/>
              <a:buChar char="§"/>
            </a:pPr>
            <a:r>
              <a:rPr lang="en-GB" noProof="0"/>
              <a:t>Iron minerals are the most important field of application</a:t>
            </a:r>
          </a:p>
          <a:p>
            <a:pPr marL="0" indent="0">
              <a:buNone/>
            </a:pP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AF141AF-69FF-B6E3-3B80-B61D4CA06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752" y="0"/>
            <a:ext cx="4031248" cy="3972221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09A5FEB-C271-E4F9-4727-74641D694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164" y="2471713"/>
            <a:ext cx="3593358" cy="287403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29CBE668-6C70-C406-C688-0362C1D9F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48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9293DF-8BDD-C50B-B1FB-E3136F14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err="1"/>
              <a:t>Electrostatic</a:t>
            </a:r>
            <a:r>
              <a:rPr lang="fi-FI"/>
              <a:t> </a:t>
            </a:r>
            <a:r>
              <a:rPr lang="fi-FI" err="1"/>
              <a:t>beneficiation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BE7C1D-C2F7-C7CE-44C8-6E1ED07E6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97" y="2023013"/>
            <a:ext cx="6069029" cy="36607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Beneficiation</a:t>
            </a:r>
            <a:r>
              <a:rPr lang="fi-FI"/>
              <a:t> </a:t>
            </a:r>
            <a:r>
              <a:rPr lang="fi-FI" err="1"/>
              <a:t>based</a:t>
            </a:r>
            <a:r>
              <a:rPr lang="fi-FI"/>
              <a:t> </a:t>
            </a:r>
            <a:r>
              <a:rPr lang="fi-FI" err="1"/>
              <a:t>differences</a:t>
            </a:r>
            <a:r>
              <a:rPr lang="fi-FI"/>
              <a:t> in </a:t>
            </a:r>
            <a:r>
              <a:rPr lang="fi-FI" err="1"/>
              <a:t>electrical</a:t>
            </a:r>
            <a:r>
              <a:rPr lang="fi-FI"/>
              <a:t> </a:t>
            </a:r>
            <a:r>
              <a:rPr lang="fi-FI" err="1"/>
              <a:t>conductivity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techique</a:t>
            </a:r>
            <a:r>
              <a:rPr lang="fi-FI"/>
              <a:t> </a:t>
            </a:r>
            <a:r>
              <a:rPr lang="fi-FI" err="1"/>
              <a:t>somewhat</a:t>
            </a:r>
            <a:r>
              <a:rPr lang="fi-FI"/>
              <a:t> </a:t>
            </a:r>
            <a:r>
              <a:rPr lang="fi-FI" err="1"/>
              <a:t>resembles</a:t>
            </a:r>
            <a:r>
              <a:rPr lang="fi-FI"/>
              <a:t> </a:t>
            </a:r>
            <a:r>
              <a:rPr lang="fi-FI" err="1"/>
              <a:t>magnetic</a:t>
            </a:r>
            <a:r>
              <a:rPr lang="fi-FI"/>
              <a:t> </a:t>
            </a:r>
            <a:r>
              <a:rPr lang="fi-FI" err="1"/>
              <a:t>separation</a:t>
            </a:r>
            <a:r>
              <a:rPr lang="fi-FI"/>
              <a:t>, </a:t>
            </a:r>
            <a:r>
              <a:rPr lang="fi-FI" err="1"/>
              <a:t>particularly</a:t>
            </a:r>
            <a:r>
              <a:rPr lang="fi-FI"/>
              <a:t>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its</a:t>
            </a:r>
            <a:r>
              <a:rPr lang="fi-FI"/>
              <a:t> roll-</a:t>
            </a:r>
            <a:r>
              <a:rPr lang="fi-FI" err="1"/>
              <a:t>type</a:t>
            </a:r>
            <a:r>
              <a:rPr lang="fi-FI"/>
              <a:t> </a:t>
            </a:r>
            <a:r>
              <a:rPr lang="fi-FI" err="1"/>
              <a:t>designs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It is </a:t>
            </a:r>
            <a:r>
              <a:rPr lang="fi-FI" err="1"/>
              <a:t>not</a:t>
            </a:r>
            <a:r>
              <a:rPr lang="fi-FI"/>
              <a:t> a </a:t>
            </a:r>
            <a:r>
              <a:rPr lang="fi-FI" err="1"/>
              <a:t>very</a:t>
            </a:r>
            <a:r>
              <a:rPr lang="fi-FI"/>
              <a:t> </a:t>
            </a:r>
            <a:r>
              <a:rPr lang="fi-FI" err="1"/>
              <a:t>significant</a:t>
            </a:r>
            <a:r>
              <a:rPr lang="fi-FI"/>
              <a:t> </a:t>
            </a:r>
            <a:r>
              <a:rPr lang="fi-FI" err="1"/>
              <a:t>mthod</a:t>
            </a:r>
            <a:r>
              <a:rPr lang="fi-FI"/>
              <a:t> </a:t>
            </a:r>
            <a:r>
              <a:rPr lang="fi-FI" err="1"/>
              <a:t>today</a:t>
            </a:r>
            <a:r>
              <a:rPr lang="fi-FI"/>
              <a:t>, </a:t>
            </a:r>
            <a:r>
              <a:rPr lang="fi-FI" err="1"/>
              <a:t>but</a:t>
            </a:r>
            <a:r>
              <a:rPr lang="fi-FI"/>
              <a:t> </a:t>
            </a:r>
            <a:r>
              <a:rPr lang="fi-FI" err="1"/>
              <a:t>new</a:t>
            </a:r>
            <a:r>
              <a:rPr lang="fi-FI"/>
              <a:t> </a:t>
            </a:r>
            <a:r>
              <a:rPr lang="fi-FI" err="1"/>
              <a:t>applications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likely</a:t>
            </a:r>
            <a:r>
              <a:rPr lang="fi-FI"/>
              <a:t> to </a:t>
            </a:r>
            <a:r>
              <a:rPr lang="fi-FI" err="1"/>
              <a:t>emerge</a:t>
            </a:r>
            <a:r>
              <a:rPr lang="fi-FI"/>
              <a:t> in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future</a:t>
            </a:r>
            <a:r>
              <a:rPr lang="fi-FI"/>
              <a:t>, </a:t>
            </a:r>
            <a:r>
              <a:rPr lang="fi-FI" err="1"/>
              <a:t>especially</a:t>
            </a:r>
            <a:r>
              <a:rPr lang="fi-FI"/>
              <a:t> </a:t>
            </a:r>
            <a:r>
              <a:rPr lang="fi-FI" err="1"/>
              <a:t>through</a:t>
            </a:r>
            <a:r>
              <a:rPr lang="fi-FI"/>
              <a:t> </a:t>
            </a:r>
            <a:r>
              <a:rPr lang="fi-FI" err="1"/>
              <a:t>circular</a:t>
            </a:r>
            <a:r>
              <a:rPr lang="fi-FI"/>
              <a:t> </a:t>
            </a:r>
            <a:r>
              <a:rPr lang="fi-FI" err="1"/>
              <a:t>economy</a:t>
            </a:r>
            <a:r>
              <a:rPr lang="fi-FI"/>
              <a:t> </a:t>
            </a:r>
            <a:r>
              <a:rPr lang="fi-FI" err="1"/>
              <a:t>solutions</a:t>
            </a:r>
            <a:r>
              <a:rPr lang="fi-FI"/>
              <a:t>.</a:t>
            </a:r>
          </a:p>
          <a:p>
            <a:pPr marL="0" indent="0">
              <a:buNone/>
            </a:pP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03024B1-3100-44AB-DBAC-FDF955666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350" y="1825625"/>
            <a:ext cx="3934374" cy="385816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524E2811-3A66-9E6F-21A9-9A90BA158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36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2E1425-F811-CBA0-7BC4-9B406697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Sorting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72FCDD-AC1F-3BC1-6C57-D4400A6FF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078" y="1744746"/>
            <a:ext cx="5341218" cy="520950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most</a:t>
            </a:r>
            <a:r>
              <a:rPr lang="fi-FI"/>
              <a:t> </a:t>
            </a:r>
            <a:r>
              <a:rPr lang="fi-FI" err="1"/>
              <a:t>important</a:t>
            </a:r>
            <a:r>
              <a:rPr lang="fi-FI"/>
              <a:t> </a:t>
            </a:r>
            <a:r>
              <a:rPr lang="fi-FI" err="1"/>
              <a:t>application</a:t>
            </a:r>
            <a:r>
              <a:rPr lang="fi-FI"/>
              <a:t> is </a:t>
            </a:r>
            <a:r>
              <a:rPr lang="fi-FI" err="1"/>
              <a:t>coarse</a:t>
            </a:r>
            <a:r>
              <a:rPr lang="fi-FI"/>
              <a:t> </a:t>
            </a:r>
            <a:r>
              <a:rPr lang="fi-FI" err="1"/>
              <a:t>beneficiation</a:t>
            </a:r>
            <a:r>
              <a:rPr lang="fi-FI"/>
              <a:t> </a:t>
            </a:r>
            <a:r>
              <a:rPr lang="fi-FI" err="1"/>
              <a:t>based</a:t>
            </a:r>
            <a:r>
              <a:rPr lang="fi-FI"/>
              <a:t> on </a:t>
            </a:r>
            <a:r>
              <a:rPr lang="fi-FI" err="1"/>
              <a:t>optical</a:t>
            </a:r>
            <a:r>
              <a:rPr lang="fi-FI"/>
              <a:t> </a:t>
            </a:r>
            <a:r>
              <a:rPr lang="fi-FI" err="1"/>
              <a:t>differences</a:t>
            </a:r>
            <a:r>
              <a:rPr lang="fi-FI"/>
              <a:t> (&gt; 5 mm)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Radioactivity</a:t>
            </a:r>
            <a:r>
              <a:rPr lang="fi-FI"/>
              <a:t> </a:t>
            </a:r>
            <a:r>
              <a:rPr lang="fi-FI" err="1"/>
              <a:t>differences</a:t>
            </a:r>
            <a:r>
              <a:rPr lang="fi-FI"/>
              <a:t>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also</a:t>
            </a:r>
            <a:r>
              <a:rPr lang="fi-FI"/>
              <a:t> </a:t>
            </a:r>
            <a:r>
              <a:rPr lang="fi-FI" err="1"/>
              <a:t>serve</a:t>
            </a:r>
            <a:r>
              <a:rPr lang="fi-FI"/>
              <a:t> as a </a:t>
            </a:r>
            <a:r>
              <a:rPr lang="fi-FI" err="1"/>
              <a:t>basis</a:t>
            </a:r>
            <a:r>
              <a:rPr lang="fi-FI"/>
              <a:t> (e.g. in Canada)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method</a:t>
            </a:r>
            <a:r>
              <a:rPr lang="fi-FI"/>
              <a:t> </a:t>
            </a:r>
            <a:r>
              <a:rPr lang="fi-FI" err="1"/>
              <a:t>orginates</a:t>
            </a:r>
            <a:r>
              <a:rPr lang="fi-FI"/>
              <a:t> </a:t>
            </a:r>
            <a:r>
              <a:rPr lang="fi-FI" err="1"/>
              <a:t>from</a:t>
            </a:r>
            <a:r>
              <a:rPr lang="fi-FI"/>
              <a:t> </a:t>
            </a:r>
            <a:r>
              <a:rPr lang="fi-FI" err="1"/>
              <a:t>manual</a:t>
            </a:r>
            <a:r>
              <a:rPr lang="fi-FI"/>
              <a:t> </a:t>
            </a:r>
            <a:r>
              <a:rPr lang="fi-FI" err="1"/>
              <a:t>hand</a:t>
            </a:r>
            <a:r>
              <a:rPr lang="fi-FI"/>
              <a:t> </a:t>
            </a:r>
            <a:r>
              <a:rPr lang="fi-FI" err="1"/>
              <a:t>sorting</a:t>
            </a:r>
            <a:r>
              <a:rPr lang="fi-FI"/>
              <a:t> on </a:t>
            </a:r>
            <a:r>
              <a:rPr lang="fi-FI" err="1"/>
              <a:t>coveyor</a:t>
            </a:r>
            <a:r>
              <a:rPr lang="fi-FI"/>
              <a:t> </a:t>
            </a:r>
            <a:r>
              <a:rPr lang="fi-FI" err="1"/>
              <a:t>belts</a:t>
            </a:r>
            <a:r>
              <a:rPr lang="fi-FI"/>
              <a:t>, </a:t>
            </a:r>
            <a:r>
              <a:rPr lang="fi-FI" err="1"/>
              <a:t>carried</a:t>
            </a:r>
            <a:r>
              <a:rPr lang="fi-FI"/>
              <a:t> out </a:t>
            </a:r>
            <a:r>
              <a:rPr lang="fi-FI" err="1"/>
              <a:t>visually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Today</a:t>
            </a:r>
            <a:r>
              <a:rPr lang="fi-FI"/>
              <a:t> </a:t>
            </a:r>
            <a:r>
              <a:rPr lang="fi-FI" err="1"/>
              <a:t>machine</a:t>
            </a:r>
            <a:r>
              <a:rPr lang="fi-FI"/>
              <a:t> vision is </a:t>
            </a:r>
            <a:r>
              <a:rPr lang="fi-FI" err="1"/>
              <a:t>often</a:t>
            </a:r>
            <a:r>
              <a:rPr lang="fi-FI"/>
              <a:t> </a:t>
            </a:r>
            <a:r>
              <a:rPr lang="fi-FI" err="1"/>
              <a:t>used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Lime, </a:t>
            </a:r>
            <a:r>
              <a:rPr lang="fi-FI" err="1"/>
              <a:t>lithium</a:t>
            </a:r>
            <a:r>
              <a:rPr lang="fi-FI"/>
              <a:t>, </a:t>
            </a:r>
            <a:r>
              <a:rPr lang="fi-FI" err="1"/>
              <a:t>uranium</a:t>
            </a:r>
            <a:r>
              <a:rPr lang="fi-FI"/>
              <a:t> etc. 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2396870-F312-2B02-C12A-9FA298C915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1006"/>
          <a:stretch>
            <a:fillRect/>
          </a:stretch>
        </p:blipFill>
        <p:spPr>
          <a:xfrm>
            <a:off x="7064598" y="1390670"/>
            <a:ext cx="3429479" cy="2648597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3AA9DCA8-C259-2632-183C-7D700488B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67330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2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BF3FE7-9203-AD29-63AC-E09D4CCAB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err="1"/>
              <a:t>Hydrometallurgical</a:t>
            </a:r>
            <a:r>
              <a:rPr lang="fi-FI"/>
              <a:t> </a:t>
            </a:r>
            <a:r>
              <a:rPr lang="fi-FI" err="1"/>
              <a:t>benefication</a:t>
            </a:r>
            <a:r>
              <a:rPr lang="fi-FI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6A9960-21EF-A26E-5843-4C0C58845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7458"/>
            <a:ext cx="10515600" cy="3400926"/>
          </a:xfrm>
        </p:spPr>
        <p:txBody>
          <a:bodyPr>
            <a:normAutofit fontScale="92500" lnSpcReduction="10000"/>
          </a:bodyPr>
          <a:lstStyle/>
          <a:p>
            <a:r>
              <a:rPr lang="fi-FI" err="1"/>
              <a:t>Leaching-based</a:t>
            </a:r>
            <a:r>
              <a:rPr lang="fi-FI"/>
              <a:t> ”</a:t>
            </a:r>
            <a:r>
              <a:rPr lang="fi-FI" err="1"/>
              <a:t>benefiaciation</a:t>
            </a:r>
            <a:r>
              <a:rPr lang="fi-FI"/>
              <a:t>”</a:t>
            </a:r>
          </a:p>
          <a:p>
            <a:pPr lvl="1"/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material</a:t>
            </a:r>
            <a:r>
              <a:rPr lang="fi-FI"/>
              <a:t> is </a:t>
            </a:r>
            <a:r>
              <a:rPr lang="fi-FI" err="1"/>
              <a:t>brought</a:t>
            </a:r>
            <a:r>
              <a:rPr lang="fi-FI"/>
              <a:t> into </a:t>
            </a:r>
            <a:r>
              <a:rPr lang="fi-FI" err="1"/>
              <a:t>solution</a:t>
            </a:r>
            <a:endParaRPr lang="fi-FI"/>
          </a:p>
          <a:p>
            <a:r>
              <a:rPr lang="fi-FI" err="1"/>
              <a:t>Leaching</a:t>
            </a:r>
            <a:r>
              <a:rPr lang="fi-FI"/>
              <a:t> </a:t>
            </a:r>
            <a:r>
              <a:rPr lang="fi-FI" err="1"/>
              <a:t>techniques</a:t>
            </a:r>
            <a:r>
              <a:rPr lang="fi-FI"/>
              <a:t>/</a:t>
            </a:r>
            <a:r>
              <a:rPr lang="fi-FI" err="1"/>
              <a:t>pre-treatments</a:t>
            </a:r>
            <a:endParaRPr lang="fi-FI"/>
          </a:p>
          <a:p>
            <a:pPr lvl="1"/>
            <a:r>
              <a:rPr lang="fi-FI" err="1"/>
              <a:t>Bioleaching</a:t>
            </a:r>
            <a:r>
              <a:rPr lang="fi-FI"/>
              <a:t>/</a:t>
            </a:r>
            <a:r>
              <a:rPr lang="fi-FI" err="1"/>
              <a:t>tank</a:t>
            </a:r>
            <a:r>
              <a:rPr lang="fi-FI"/>
              <a:t> </a:t>
            </a:r>
            <a:r>
              <a:rPr lang="fi-FI" err="1"/>
              <a:t>leaching</a:t>
            </a:r>
            <a:endParaRPr lang="fi-FI"/>
          </a:p>
          <a:p>
            <a:pPr lvl="1"/>
            <a:r>
              <a:rPr lang="fi-FI" err="1"/>
              <a:t>Autoclave</a:t>
            </a:r>
            <a:r>
              <a:rPr lang="fi-FI"/>
              <a:t> </a:t>
            </a:r>
            <a:r>
              <a:rPr lang="fi-FI" err="1"/>
              <a:t>leaching</a:t>
            </a:r>
            <a:endParaRPr lang="fi-FI"/>
          </a:p>
          <a:p>
            <a:pPr lvl="1"/>
            <a:r>
              <a:rPr lang="fi-FI"/>
              <a:t>In </a:t>
            </a:r>
            <a:r>
              <a:rPr lang="fi-FI" err="1"/>
              <a:t>situ</a:t>
            </a:r>
            <a:r>
              <a:rPr lang="fi-FI"/>
              <a:t> –</a:t>
            </a:r>
            <a:r>
              <a:rPr lang="fi-FI" err="1"/>
              <a:t>leaching</a:t>
            </a:r>
            <a:endParaRPr lang="fi-FI"/>
          </a:p>
          <a:p>
            <a:pPr lvl="1"/>
            <a:r>
              <a:rPr lang="fi-FI" err="1"/>
              <a:t>Roasting</a:t>
            </a:r>
            <a:endParaRPr lang="fi-FI"/>
          </a:p>
          <a:p>
            <a:pPr lvl="1"/>
            <a:r>
              <a:rPr lang="fi-FI" err="1"/>
              <a:t>Chemicals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used</a:t>
            </a:r>
            <a:r>
              <a:rPr lang="fi-FI"/>
              <a:t> to </a:t>
            </a:r>
            <a:r>
              <a:rPr lang="fi-FI" err="1"/>
              <a:t>assist</a:t>
            </a:r>
            <a:r>
              <a:rPr lang="fi-FI"/>
              <a:t> </a:t>
            </a:r>
            <a:r>
              <a:rPr lang="fi-FI" err="1"/>
              <a:t>processes</a:t>
            </a:r>
            <a:r>
              <a:rPr lang="fi-FI"/>
              <a:t> </a:t>
            </a:r>
            <a:r>
              <a:rPr lang="fi-FI" err="1"/>
              <a:t>such</a:t>
            </a:r>
            <a:r>
              <a:rPr lang="fi-FI"/>
              <a:t> as </a:t>
            </a:r>
            <a:r>
              <a:rPr lang="fi-FI" err="1"/>
              <a:t>autoclave</a:t>
            </a:r>
            <a:r>
              <a:rPr lang="fi-FI"/>
              <a:t> and </a:t>
            </a:r>
            <a:r>
              <a:rPr lang="fi-FI" err="1"/>
              <a:t>tank</a:t>
            </a:r>
            <a:r>
              <a:rPr lang="fi-FI"/>
              <a:t> </a:t>
            </a:r>
            <a:r>
              <a:rPr lang="fi-FI" err="1"/>
              <a:t>leaching</a:t>
            </a:r>
            <a:r>
              <a:rPr lang="fi-FI"/>
              <a:t> (e.g. </a:t>
            </a:r>
            <a:r>
              <a:rPr lang="fi-FI" err="1"/>
              <a:t>sodium</a:t>
            </a:r>
            <a:r>
              <a:rPr lang="fi-FI"/>
              <a:t> </a:t>
            </a:r>
            <a:r>
              <a:rPr lang="fi-FI" err="1"/>
              <a:t>cyanide</a:t>
            </a:r>
            <a:r>
              <a:rPr lang="fi-FI"/>
              <a:t>, </a:t>
            </a:r>
            <a:r>
              <a:rPr lang="fi-FI" err="1"/>
              <a:t>especially</a:t>
            </a:r>
            <a:r>
              <a:rPr lang="fi-FI"/>
              <a:t> for gold).</a:t>
            </a:r>
          </a:p>
          <a:p>
            <a:r>
              <a:rPr lang="fi-FI" err="1"/>
              <a:t>Somewhat</a:t>
            </a:r>
            <a:r>
              <a:rPr lang="fi-FI"/>
              <a:t> </a:t>
            </a:r>
            <a:r>
              <a:rPr lang="fi-FI" err="1"/>
              <a:t>newer</a:t>
            </a:r>
            <a:r>
              <a:rPr lang="fi-FI"/>
              <a:t> </a:t>
            </a:r>
            <a:r>
              <a:rPr lang="fi-FI" err="1"/>
              <a:t>methods</a:t>
            </a:r>
            <a:r>
              <a:rPr lang="fi-FI"/>
              <a:t> </a:t>
            </a:r>
            <a:r>
              <a:rPr lang="fi-FI" err="1"/>
              <a:t>include</a:t>
            </a:r>
            <a:r>
              <a:rPr lang="fi-FI"/>
              <a:t> </a:t>
            </a:r>
            <a:r>
              <a:rPr lang="fi-FI" err="1"/>
              <a:t>Platsol</a:t>
            </a:r>
            <a:r>
              <a:rPr lang="fi-FI"/>
              <a:t> (</a:t>
            </a:r>
            <a:r>
              <a:rPr lang="fi-FI" err="1"/>
              <a:t>Suhanko</a:t>
            </a:r>
            <a:r>
              <a:rPr lang="fi-FI"/>
              <a:t>) and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Albion</a:t>
            </a:r>
            <a:r>
              <a:rPr lang="fi-FI"/>
              <a:t> </a:t>
            </a:r>
            <a:r>
              <a:rPr lang="fi-FI" err="1"/>
              <a:t>Process</a:t>
            </a:r>
            <a:r>
              <a:rPr lang="fi-FI"/>
              <a:t>/</a:t>
            </a:r>
            <a:r>
              <a:rPr lang="fi-FI" err="1"/>
              <a:t>Isamill</a:t>
            </a:r>
            <a:endParaRPr lang="fi-FI"/>
          </a:p>
          <a:p>
            <a:r>
              <a:rPr lang="fi-FI"/>
              <a:t>For </a:t>
            </a:r>
            <a:r>
              <a:rPr lang="fi-FI" err="1"/>
              <a:t>uranium</a:t>
            </a:r>
            <a:r>
              <a:rPr lang="fi-FI"/>
              <a:t>, gold, </a:t>
            </a:r>
            <a:r>
              <a:rPr lang="fi-FI" err="1"/>
              <a:t>nickel</a:t>
            </a:r>
            <a:r>
              <a:rPr lang="fi-FI"/>
              <a:t>, </a:t>
            </a:r>
            <a:r>
              <a:rPr lang="fi-FI" err="1"/>
              <a:t>zinc</a:t>
            </a:r>
            <a:r>
              <a:rPr lang="fi-FI"/>
              <a:t> etc.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147EE31-8085-E304-B6CA-228291909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4267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53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DD2588-23FA-D71C-1157-91D22DB9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err="1"/>
              <a:t>Thickening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463AD3-0AAE-ACA6-9D8C-49D59C9E5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481727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first</a:t>
            </a:r>
            <a:r>
              <a:rPr lang="fi-FI"/>
              <a:t> </a:t>
            </a:r>
            <a:r>
              <a:rPr lang="fi-FI" err="1"/>
              <a:t>stage</a:t>
            </a:r>
            <a:r>
              <a:rPr lang="fi-FI"/>
              <a:t> of </a:t>
            </a:r>
            <a:r>
              <a:rPr lang="fi-FI" err="1"/>
              <a:t>dewatering</a:t>
            </a:r>
            <a:endParaRPr lang="fi-FI"/>
          </a:p>
          <a:p>
            <a:pPr lvl="1">
              <a:buFont typeface="Wingdings" panose="05000000000000000000" pitchFamily="2" charset="2"/>
              <a:buChar char="§"/>
            </a:pPr>
            <a:r>
              <a:rPr lang="fi-FI" err="1"/>
              <a:t>Carried</a:t>
            </a:r>
            <a:r>
              <a:rPr lang="fi-FI"/>
              <a:t> out </a:t>
            </a:r>
            <a:r>
              <a:rPr lang="fi-FI" err="1"/>
              <a:t>using</a:t>
            </a:r>
            <a:r>
              <a:rPr lang="fi-FI"/>
              <a:t> </a:t>
            </a:r>
            <a:r>
              <a:rPr lang="fi-FI" err="1"/>
              <a:t>thickeners</a:t>
            </a:r>
            <a:r>
              <a:rPr lang="fi-FI"/>
              <a:t> of </a:t>
            </a:r>
            <a:r>
              <a:rPr lang="fi-FI" err="1"/>
              <a:t>various</a:t>
            </a:r>
            <a:r>
              <a:rPr lang="fi-FI"/>
              <a:t> </a:t>
            </a:r>
            <a:r>
              <a:rPr lang="fi-FI" err="1"/>
              <a:t>sizes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Auxiliary</a:t>
            </a:r>
            <a:r>
              <a:rPr lang="fi-FI"/>
              <a:t> </a:t>
            </a:r>
            <a:r>
              <a:rPr lang="fi-FI" err="1"/>
              <a:t>chemicals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often</a:t>
            </a:r>
            <a:r>
              <a:rPr lang="fi-FI"/>
              <a:t> </a:t>
            </a:r>
            <a:r>
              <a:rPr lang="fi-FI" err="1"/>
              <a:t>used</a:t>
            </a:r>
            <a:r>
              <a:rPr lang="fi-FI"/>
              <a:t> (</a:t>
            </a:r>
            <a:r>
              <a:rPr lang="fi-FI" err="1"/>
              <a:t>flocculants</a:t>
            </a:r>
            <a:r>
              <a:rPr lang="fi-FI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err="1"/>
              <a:t>Beneficial</a:t>
            </a:r>
            <a:r>
              <a:rPr lang="fi-FI"/>
              <a:t> </a:t>
            </a:r>
            <a:r>
              <a:rPr lang="fi-FI" err="1"/>
              <a:t>effects</a:t>
            </a:r>
            <a:r>
              <a:rPr lang="fi-FI"/>
              <a:t> of </a:t>
            </a:r>
            <a:r>
              <a:rPr lang="fi-FI" err="1"/>
              <a:t>flocculants</a:t>
            </a:r>
            <a:r>
              <a:rPr lang="fi-FI"/>
              <a:t>: In </a:t>
            </a:r>
            <a:r>
              <a:rPr lang="fi-FI" err="1"/>
              <a:t>filtaration</a:t>
            </a:r>
            <a:endParaRPr lang="fi-FI"/>
          </a:p>
          <a:p>
            <a:pPr lvl="1">
              <a:buFont typeface="Wingdings" panose="05000000000000000000" pitchFamily="2" charset="2"/>
              <a:buChar char="§"/>
            </a:pPr>
            <a:r>
              <a:rPr lang="fi-FI" err="1"/>
              <a:t>Adverse</a:t>
            </a:r>
            <a:r>
              <a:rPr lang="fi-FI"/>
              <a:t> </a:t>
            </a:r>
            <a:r>
              <a:rPr lang="fi-FI" err="1"/>
              <a:t>effecs</a:t>
            </a:r>
            <a:r>
              <a:rPr lang="fi-FI"/>
              <a:t> of </a:t>
            </a:r>
            <a:r>
              <a:rPr lang="fi-FI" err="1"/>
              <a:t>flocculants</a:t>
            </a:r>
            <a:r>
              <a:rPr lang="fi-FI"/>
              <a:t>: In </a:t>
            </a:r>
            <a:r>
              <a:rPr lang="fi-FI" err="1"/>
              <a:t>flotation</a:t>
            </a: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A6E30BF-D7B4-B177-A9D6-09B2A347C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979" y="2286000"/>
            <a:ext cx="3886742" cy="197195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0F2EA710-C516-86C5-71B2-4DC94AC1A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67330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742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2A33B3-6853-68A6-109F-363F4FA76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Filtration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B9C965-7ED4-D48D-0658-03B774AEB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514" y="1851292"/>
            <a:ext cx="4821455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noProof="0"/>
              <a:t>The second and often the final stage of dewatering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noProof="0"/>
              <a:t>Most equipment are based on vacuum filtration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/>
              <a:t>Disk filter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/>
              <a:t>Drum filter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/>
              <a:t>Flar bed filter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noProof="0"/>
              <a:t>Pressure filters are also used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 err="1"/>
              <a:t>Larox</a:t>
            </a:r>
            <a:r>
              <a:rPr lang="en-GB"/>
              <a:t> type</a:t>
            </a:r>
            <a:r>
              <a:rPr lang="en-GB" noProof="0"/>
              <a:t> pressure filter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noProof="0"/>
              <a:t>Filter press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5E64371-1B76-1DB7-AEC3-9CE3DC784C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429"/>
          <a:stretch>
            <a:fillRect/>
          </a:stretch>
        </p:blipFill>
        <p:spPr>
          <a:xfrm>
            <a:off x="8760995" y="585216"/>
            <a:ext cx="3048000" cy="4571412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0E67BA4-B251-795B-D2DA-79EC7BBD38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7" r="51317"/>
          <a:stretch>
            <a:fillRect/>
          </a:stretch>
        </p:blipFill>
        <p:spPr>
          <a:xfrm>
            <a:off x="6260431" y="2016394"/>
            <a:ext cx="2306053" cy="170521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709C3D74-3F99-F2A6-05FA-E3FD009D6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67330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71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7FF8FC-E7A2-E71F-A6AD-85A2C5E1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err="1"/>
              <a:t>Drying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761AC0-CA90-B68C-F55E-3766CA964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508" y="2205789"/>
            <a:ext cx="8424672" cy="27813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/>
              <a:t>A </a:t>
            </a:r>
            <a:r>
              <a:rPr lang="fi-FI" err="1"/>
              <a:t>possible</a:t>
            </a:r>
            <a:r>
              <a:rPr lang="fi-FI"/>
              <a:t> </a:t>
            </a:r>
            <a:r>
              <a:rPr lang="fi-FI" err="1"/>
              <a:t>third</a:t>
            </a:r>
            <a:r>
              <a:rPr lang="fi-FI"/>
              <a:t> </a:t>
            </a:r>
            <a:r>
              <a:rPr lang="fi-FI" err="1"/>
              <a:t>stage</a:t>
            </a:r>
            <a:r>
              <a:rPr lang="fi-FI"/>
              <a:t> of </a:t>
            </a:r>
            <a:r>
              <a:rPr lang="fi-FI" err="1"/>
              <a:t>drying</a:t>
            </a:r>
            <a:r>
              <a:rPr lang="fi-FI"/>
              <a:t> (</a:t>
            </a:r>
            <a:r>
              <a:rPr lang="fi-FI" err="1"/>
              <a:t>nowadays</a:t>
            </a:r>
            <a:r>
              <a:rPr lang="fi-FI"/>
              <a:t> </a:t>
            </a:r>
            <a:r>
              <a:rPr lang="fi-FI" err="1"/>
              <a:t>rare</a:t>
            </a:r>
            <a:r>
              <a:rPr lang="fi-FI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Most</a:t>
            </a:r>
            <a:r>
              <a:rPr lang="fi-FI"/>
              <a:t> </a:t>
            </a:r>
            <a:r>
              <a:rPr lang="fi-FI" err="1"/>
              <a:t>often</a:t>
            </a:r>
            <a:r>
              <a:rPr lang="fi-FI"/>
              <a:t> </a:t>
            </a:r>
            <a:r>
              <a:rPr lang="fi-FI" err="1"/>
              <a:t>carried</a:t>
            </a:r>
            <a:r>
              <a:rPr lang="fi-FI"/>
              <a:t> out in a </a:t>
            </a:r>
            <a:r>
              <a:rPr lang="fi-FI" err="1"/>
              <a:t>drum</a:t>
            </a:r>
            <a:r>
              <a:rPr lang="fi-FI"/>
              <a:t> </a:t>
            </a:r>
            <a:r>
              <a:rPr lang="fi-FI" err="1"/>
              <a:t>dryer</a:t>
            </a:r>
            <a:r>
              <a:rPr lang="fi-FI"/>
              <a:t>, </a:t>
            </a:r>
            <a:r>
              <a:rPr lang="fi-FI" err="1"/>
              <a:t>based</a:t>
            </a:r>
            <a:r>
              <a:rPr lang="fi-FI"/>
              <a:t> on </a:t>
            </a:r>
            <a:r>
              <a:rPr lang="fi-FI" err="1"/>
              <a:t>drying</a:t>
            </a:r>
            <a:r>
              <a:rPr lang="fi-FI"/>
              <a:t> </a:t>
            </a:r>
            <a:r>
              <a:rPr lang="fi-FI" err="1"/>
              <a:t>powdered</a:t>
            </a:r>
            <a:r>
              <a:rPr lang="fi-FI"/>
              <a:t> </a:t>
            </a:r>
            <a:r>
              <a:rPr lang="fi-FI" err="1"/>
              <a:t>material</a:t>
            </a:r>
            <a:r>
              <a:rPr lang="fi-FI"/>
              <a:t> in a </a:t>
            </a:r>
            <a:r>
              <a:rPr lang="fi-FI" err="1"/>
              <a:t>warm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</a:t>
            </a:r>
            <a:r>
              <a:rPr lang="fi-FI" err="1"/>
              <a:t>hot</a:t>
            </a:r>
            <a:r>
              <a:rPr lang="fi-FI"/>
              <a:t> </a:t>
            </a:r>
            <a:r>
              <a:rPr lang="fi-FI" err="1"/>
              <a:t>gas</a:t>
            </a:r>
            <a:r>
              <a:rPr lang="fi-FI"/>
              <a:t> </a:t>
            </a:r>
            <a:r>
              <a:rPr lang="fi-FI" err="1"/>
              <a:t>stream</a:t>
            </a:r>
            <a:r>
              <a:rPr lang="fi-FI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gas</a:t>
            </a:r>
            <a:r>
              <a:rPr lang="fi-FI"/>
              <a:t> is </a:t>
            </a:r>
            <a:r>
              <a:rPr lang="fi-FI" err="1"/>
              <a:t>usually</a:t>
            </a:r>
            <a:r>
              <a:rPr lang="fi-FI"/>
              <a:t> air.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Direct </a:t>
            </a:r>
            <a:r>
              <a:rPr lang="fi-FI" err="1"/>
              <a:t>or</a:t>
            </a:r>
            <a:r>
              <a:rPr lang="fi-FI"/>
              <a:t> </a:t>
            </a:r>
            <a:r>
              <a:rPr lang="fi-FI" err="1"/>
              <a:t>indirects</a:t>
            </a:r>
            <a:r>
              <a:rPr lang="fi-FI"/>
              <a:t> </a:t>
            </a:r>
            <a:r>
              <a:rPr lang="fi-FI" err="1"/>
              <a:t>heating</a:t>
            </a:r>
            <a:r>
              <a:rPr lang="fi-FI"/>
              <a:t>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used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development</a:t>
            </a:r>
            <a:r>
              <a:rPr lang="fi-FI"/>
              <a:t> of </a:t>
            </a:r>
            <a:r>
              <a:rPr lang="fi-FI" err="1"/>
              <a:t>filtation</a:t>
            </a:r>
            <a:r>
              <a:rPr lang="fi-FI"/>
              <a:t> </a:t>
            </a:r>
            <a:r>
              <a:rPr lang="fi-FI" err="1"/>
              <a:t>methods</a:t>
            </a:r>
            <a:r>
              <a:rPr lang="fi-FI"/>
              <a:t> (and </a:t>
            </a:r>
            <a:r>
              <a:rPr lang="fi-FI" err="1"/>
              <a:t>tickeners</a:t>
            </a:r>
            <a:r>
              <a:rPr lang="fi-FI"/>
              <a:t> /</a:t>
            </a:r>
            <a:r>
              <a:rPr lang="fi-FI" err="1"/>
              <a:t>flocculants</a:t>
            </a:r>
            <a:r>
              <a:rPr lang="fi-FI"/>
              <a:t>) </a:t>
            </a:r>
            <a:r>
              <a:rPr lang="fi-FI" err="1"/>
              <a:t>has</a:t>
            </a:r>
            <a:r>
              <a:rPr lang="fi-FI"/>
              <a:t> </a:t>
            </a:r>
            <a:r>
              <a:rPr lang="fi-FI" err="1"/>
              <a:t>reduced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need</a:t>
            </a:r>
            <a:r>
              <a:rPr lang="fi-FI"/>
              <a:t> for </a:t>
            </a:r>
            <a:r>
              <a:rPr lang="fi-FI" err="1"/>
              <a:t>actual</a:t>
            </a:r>
            <a:r>
              <a:rPr lang="fi-FI"/>
              <a:t> </a:t>
            </a:r>
            <a:r>
              <a:rPr lang="fi-FI" err="1"/>
              <a:t>drying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Still </a:t>
            </a:r>
            <a:r>
              <a:rPr lang="fi-FI" err="1"/>
              <a:t>used</a:t>
            </a:r>
            <a:r>
              <a:rPr lang="fi-FI"/>
              <a:t> in </a:t>
            </a:r>
            <a:r>
              <a:rPr lang="fi-FI" err="1"/>
              <a:t>individual</a:t>
            </a:r>
            <a:r>
              <a:rPr lang="fi-FI"/>
              <a:t> and </a:t>
            </a:r>
            <a:r>
              <a:rPr lang="fi-FI" err="1"/>
              <a:t>special</a:t>
            </a:r>
            <a:r>
              <a:rPr lang="fi-FI"/>
              <a:t> </a:t>
            </a:r>
            <a:r>
              <a:rPr lang="fi-FI" err="1"/>
              <a:t>cases</a:t>
            </a:r>
            <a:r>
              <a:rPr lang="fi-FI"/>
              <a:t>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8351683-EE17-95B2-55D6-A9AC3A9A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7330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98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617BE8-DDC7-9B9B-2BC9-7B1441CE5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err="1"/>
              <a:t>Battery</a:t>
            </a:r>
            <a:r>
              <a:rPr lang="fi-FI"/>
              <a:t> </a:t>
            </a:r>
            <a:r>
              <a:rPr lang="fi-FI" err="1"/>
              <a:t>cluster</a:t>
            </a:r>
            <a:r>
              <a:rPr lang="fi-FI"/>
              <a:t> / </a:t>
            </a:r>
            <a:r>
              <a:rPr lang="fi-FI" err="1"/>
              <a:t>Refining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540F3E-1E35-5060-496E-541222193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/>
              <a:t>At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present</a:t>
            </a:r>
            <a:r>
              <a:rPr lang="fi-FI"/>
              <a:t>,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overall</a:t>
            </a:r>
            <a:r>
              <a:rPr lang="fi-FI"/>
              <a:t> </a:t>
            </a:r>
            <a:r>
              <a:rPr lang="fi-FI" err="1"/>
              <a:t>picture</a:t>
            </a:r>
            <a:r>
              <a:rPr lang="fi-FI"/>
              <a:t> is </a:t>
            </a:r>
            <a:r>
              <a:rPr lang="fi-FI" err="1"/>
              <a:t>ultimately</a:t>
            </a:r>
            <a:r>
              <a:rPr lang="fi-FI"/>
              <a:t> </a:t>
            </a:r>
            <a:r>
              <a:rPr lang="fi-FI" err="1"/>
              <a:t>quite</a:t>
            </a:r>
            <a:r>
              <a:rPr lang="fi-FI"/>
              <a:t> </a:t>
            </a:r>
            <a:r>
              <a:rPr lang="fi-FI" err="1"/>
              <a:t>limited</a:t>
            </a:r>
            <a:r>
              <a:rPr lang="fi-FI"/>
              <a:t> </a:t>
            </a:r>
            <a:r>
              <a:rPr lang="fi-FI" err="1"/>
              <a:t>when</a:t>
            </a:r>
            <a:r>
              <a:rPr lang="fi-FI"/>
              <a:t> it </a:t>
            </a:r>
            <a:r>
              <a:rPr lang="fi-FI" err="1"/>
              <a:t>comes</a:t>
            </a:r>
            <a:r>
              <a:rPr lang="fi-FI"/>
              <a:t> to </a:t>
            </a:r>
            <a:r>
              <a:rPr lang="fi-FI" err="1"/>
              <a:t>new</a:t>
            </a:r>
            <a:r>
              <a:rPr lang="fi-FI"/>
              <a:t> </a:t>
            </a:r>
            <a:r>
              <a:rPr lang="fi-FI" err="1"/>
              <a:t>facilities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err="1"/>
              <a:t>Plans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, </a:t>
            </a:r>
            <a:r>
              <a:rPr lang="fi-FI" err="1"/>
              <a:t>broadly</a:t>
            </a:r>
            <a:r>
              <a:rPr lang="fi-FI"/>
              <a:t> </a:t>
            </a:r>
            <a:r>
              <a:rPr lang="fi-FI" err="1"/>
              <a:t>speaking</a:t>
            </a:r>
            <a:r>
              <a:rPr lang="fi-FI"/>
              <a:t>, </a:t>
            </a:r>
            <a:r>
              <a:rPr lang="fi-FI" err="1"/>
              <a:t>almost</a:t>
            </a:r>
            <a:r>
              <a:rPr lang="fi-FI"/>
              <a:t> </a:t>
            </a:r>
            <a:r>
              <a:rPr lang="fi-FI" err="1"/>
              <a:t>always</a:t>
            </a:r>
            <a:r>
              <a:rPr lang="fi-FI"/>
              <a:t> </a:t>
            </a:r>
            <a:r>
              <a:rPr lang="fi-FI" err="1"/>
              <a:t>based</a:t>
            </a:r>
            <a:r>
              <a:rPr lang="fi-FI"/>
              <a:t> on </a:t>
            </a:r>
            <a:r>
              <a:rPr lang="fi-FI" err="1"/>
              <a:t>the</a:t>
            </a:r>
            <a:r>
              <a:rPr lang="fi-FI"/>
              <a:t> idea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nickel</a:t>
            </a:r>
            <a:r>
              <a:rPr lang="fi-FI"/>
              <a:t> and </a:t>
            </a:r>
            <a:r>
              <a:rPr lang="fi-FI" err="1"/>
              <a:t>cobalt</a:t>
            </a:r>
            <a:r>
              <a:rPr lang="fi-FI"/>
              <a:t> </a:t>
            </a:r>
            <a:r>
              <a:rPr lang="fi-FI" err="1"/>
              <a:t>sulfates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produced</a:t>
            </a:r>
            <a:r>
              <a:rPr lang="fi-FI"/>
              <a:t> </a:t>
            </a:r>
            <a:r>
              <a:rPr lang="fi-FI" err="1"/>
              <a:t>from</a:t>
            </a:r>
            <a:r>
              <a:rPr lang="fi-FI"/>
              <a:t> </a:t>
            </a:r>
            <a:r>
              <a:rPr lang="fi-FI" err="1"/>
              <a:t>nickel</a:t>
            </a:r>
            <a:r>
              <a:rPr lang="fi-FI"/>
              <a:t> </a:t>
            </a:r>
            <a:r>
              <a:rPr lang="fi-FI" err="1"/>
              <a:t>concentrate</a:t>
            </a:r>
            <a:r>
              <a:rPr lang="fi-FI"/>
              <a:t> (</a:t>
            </a:r>
            <a:r>
              <a:rPr lang="fi-FI" err="1"/>
              <a:t>which</a:t>
            </a:r>
            <a:r>
              <a:rPr lang="fi-FI"/>
              <a:t> </a:t>
            </a:r>
            <a:r>
              <a:rPr lang="fi-FI" err="1"/>
              <a:t>often</a:t>
            </a:r>
            <a:r>
              <a:rPr lang="fi-FI"/>
              <a:t> </a:t>
            </a:r>
            <a:r>
              <a:rPr lang="fi-FI" err="1"/>
              <a:t>contains</a:t>
            </a:r>
            <a:r>
              <a:rPr lang="fi-FI"/>
              <a:t> some </a:t>
            </a:r>
            <a:r>
              <a:rPr lang="fi-FI" err="1"/>
              <a:t>cobalt</a:t>
            </a:r>
            <a:r>
              <a:rPr lang="fi-FI"/>
              <a:t>), </a:t>
            </a:r>
            <a:r>
              <a:rPr lang="fi-FI" err="1"/>
              <a:t>with</a:t>
            </a:r>
            <a:r>
              <a:rPr lang="fi-FI"/>
              <a:t> ammonium </a:t>
            </a:r>
            <a:r>
              <a:rPr lang="fi-FI" err="1"/>
              <a:t>sulfate</a:t>
            </a:r>
            <a:r>
              <a:rPr lang="fi-FI"/>
              <a:t> </a:t>
            </a:r>
            <a:r>
              <a:rPr lang="fi-FI" err="1"/>
              <a:t>most</a:t>
            </a:r>
            <a:r>
              <a:rPr lang="fi-FI"/>
              <a:t> </a:t>
            </a:r>
            <a:r>
              <a:rPr lang="fi-FI" err="1"/>
              <a:t>likely</a:t>
            </a:r>
            <a:r>
              <a:rPr lang="fi-FI"/>
              <a:t> as a </a:t>
            </a:r>
            <a:r>
              <a:rPr lang="fi-FI" err="1"/>
              <a:t>by-product</a:t>
            </a:r>
            <a:r>
              <a:rPr lang="fi-FI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/>
              <a:t>Of </a:t>
            </a:r>
            <a:r>
              <a:rPr lang="fi-FI" err="1"/>
              <a:t>course</a:t>
            </a:r>
            <a:r>
              <a:rPr lang="fi-FI"/>
              <a:t>,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facilities</a:t>
            </a:r>
            <a:r>
              <a:rPr lang="fi-FI"/>
              <a:t> in Kokkola (</a:t>
            </a:r>
            <a:r>
              <a:rPr lang="fi-FI" err="1"/>
              <a:t>including</a:t>
            </a:r>
            <a:r>
              <a:rPr lang="fi-FI"/>
              <a:t> </a:t>
            </a:r>
            <a:r>
              <a:rPr lang="fi-FI" err="1"/>
              <a:t>som</a:t>
            </a:r>
            <a:r>
              <a:rPr lang="fi-FI"/>
              <a:t> </a:t>
            </a:r>
            <a:r>
              <a:rPr lang="fi-FI" err="1"/>
              <a:t>upcoming</a:t>
            </a:r>
            <a:r>
              <a:rPr lang="fi-FI"/>
              <a:t> </a:t>
            </a:r>
            <a:r>
              <a:rPr lang="fi-FI" err="1"/>
              <a:t>ones</a:t>
            </a:r>
            <a:r>
              <a:rPr lang="fi-FI"/>
              <a:t>) </a:t>
            </a:r>
            <a:r>
              <a:rPr lang="fi-FI" err="1"/>
              <a:t>are</a:t>
            </a:r>
            <a:r>
              <a:rPr lang="fi-FI"/>
              <a:t> an </a:t>
            </a:r>
            <a:r>
              <a:rPr lang="fi-FI" err="1"/>
              <a:t>exception</a:t>
            </a:r>
            <a:r>
              <a:rPr lang="fi-FI"/>
              <a:t> to </a:t>
            </a:r>
            <a:r>
              <a:rPr lang="fi-FI" err="1"/>
              <a:t>this</a:t>
            </a:r>
            <a:r>
              <a:rPr lang="fi-FI"/>
              <a:t>,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their</a:t>
            </a:r>
            <a:r>
              <a:rPr lang="fi-FI"/>
              <a:t> </a:t>
            </a:r>
            <a:r>
              <a:rPr lang="fi-FI" err="1"/>
              <a:t>diverse</a:t>
            </a:r>
            <a:r>
              <a:rPr lang="fi-FI"/>
              <a:t> </a:t>
            </a:r>
            <a:r>
              <a:rPr lang="fi-FI" err="1"/>
              <a:t>cobalt</a:t>
            </a:r>
            <a:r>
              <a:rPr lang="fi-FI"/>
              <a:t> products (</a:t>
            </a:r>
            <a:r>
              <a:rPr lang="fi-FI" err="1"/>
              <a:t>pCAM</a:t>
            </a:r>
            <a:r>
              <a:rPr lang="fi-FI"/>
              <a:t>) and, in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future</a:t>
            </a:r>
            <a:r>
              <a:rPr lang="fi-FI"/>
              <a:t>, </a:t>
            </a:r>
            <a:r>
              <a:rPr lang="fi-FI" err="1"/>
              <a:t>lithium</a:t>
            </a:r>
            <a:r>
              <a:rPr lang="fi-FI"/>
              <a:t> </a:t>
            </a:r>
            <a:r>
              <a:rPr lang="fi-FI" err="1"/>
              <a:t>hydroxide</a:t>
            </a:r>
            <a:r>
              <a:rPr lang="fi-FI"/>
              <a:t>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91FF936-481E-D4F4-A630-675109CE5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7330"/>
            <a:ext cx="12192000" cy="15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57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11DB08-1669-426B-BBEB-FAD285EF8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9E4219-121F-4CD1-AA58-24746CD2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1F7457E-8684-5FB5-2541-F9D835AD2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Terrafame battery chemical factory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F50912-06FD-4216-BAD3-21050F59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6BE658C-8021-C99D-C52E-578186FEF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49888"/>
            <a:ext cx="5459470" cy="5159199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0FFC2F02-1AAB-D941-978B-1239B5803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075" y="6150469"/>
            <a:ext cx="5560697" cy="70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01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ali">
  <a:themeElements>
    <a:clrScheme name="Integraal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ali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al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Application>Microsoft Office PowerPoint</Application>
  <PresentationFormat>Widescreen</PresentationFormat>
  <Slides>34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Integraali</vt:lpstr>
      <vt:lpstr>Mineral processing</vt:lpstr>
      <vt:lpstr>PowerPoint Presentation</vt:lpstr>
      <vt:lpstr>A sample of operating mines</vt:lpstr>
      <vt:lpstr>Industrial mineral mines (either flotation or no ore dressing at all): </vt:lpstr>
      <vt:lpstr>Mining projects in Finland</vt:lpstr>
      <vt:lpstr>Mining projects in Finland</vt:lpstr>
      <vt:lpstr>Big picture of the operation</vt:lpstr>
      <vt:lpstr>Big picture of the operation in the case of battery minerals</vt:lpstr>
      <vt:lpstr>Mining</vt:lpstr>
      <vt:lpstr>Purpose of beneficiation</vt:lpstr>
      <vt:lpstr>Mineralogical conditions for ore dressing</vt:lpstr>
      <vt:lpstr>Mineralogical conditions for ore dressing</vt:lpstr>
      <vt:lpstr>Financial conditions for ore dressing</vt:lpstr>
      <vt:lpstr>beneficiation processes</vt:lpstr>
      <vt:lpstr>beneficiation  processes </vt:lpstr>
      <vt:lpstr>beneficiation  methods</vt:lpstr>
      <vt:lpstr>Crushing</vt:lpstr>
      <vt:lpstr>Screening</vt:lpstr>
      <vt:lpstr>Grinding</vt:lpstr>
      <vt:lpstr>Classification</vt:lpstr>
      <vt:lpstr>Flotation</vt:lpstr>
      <vt:lpstr>PowerPoint Presentation</vt:lpstr>
      <vt:lpstr>PowerPoint Presentation</vt:lpstr>
      <vt:lpstr>Gravity beneficiation</vt:lpstr>
      <vt:lpstr>Flowsheet (Pahtavaara)</vt:lpstr>
      <vt:lpstr>Magnetic separation</vt:lpstr>
      <vt:lpstr>Electrostatic beneficiation</vt:lpstr>
      <vt:lpstr>Sorting</vt:lpstr>
      <vt:lpstr>Hydrometallurgical benefication </vt:lpstr>
      <vt:lpstr>Thickening</vt:lpstr>
      <vt:lpstr>Filtration</vt:lpstr>
      <vt:lpstr>Drying</vt:lpstr>
      <vt:lpstr>Battery cluster / Refining</vt:lpstr>
      <vt:lpstr>Terrafame battery chemical factory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Nea Pitkäkangas</dc:creator>
  <cp:revision>1</cp:revision>
  <dcterms:created xsi:type="dcterms:W3CDTF">2025-02-12T07:21:35Z</dcterms:created>
  <dcterms:modified xsi:type="dcterms:W3CDTF">2026-06-01T08:15:45Z</dcterms:modified>
</cp:coreProperties>
</file>