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64" r:id="rId4"/>
    <p:sldId id="365" r:id="rId5"/>
    <p:sldId id="276" r:id="rId6"/>
    <p:sldId id="281" r:id="rId7"/>
    <p:sldId id="258" r:id="rId8"/>
    <p:sldId id="282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emu Mäkinen" userId="622ee4ae-58c4-4998-8d8f-b60cd618b40d" providerId="ADAL" clId="{52EBA512-5D49-4A03-A186-ABA76921D51F}"/>
    <pc:docChg chg="modSld">
      <pc:chgData name="Teemu Mäkinen" userId="622ee4ae-58c4-4998-8d8f-b60cd618b40d" providerId="ADAL" clId="{52EBA512-5D49-4A03-A186-ABA76921D51F}" dt="2026-05-27T09:14:31.749" v="23" actId="20577"/>
      <pc:docMkLst>
        <pc:docMk/>
      </pc:docMkLst>
      <pc:sldChg chg="addSp modSp mod">
        <pc:chgData name="Teemu Mäkinen" userId="622ee4ae-58c4-4998-8d8f-b60cd618b40d" providerId="ADAL" clId="{52EBA512-5D49-4A03-A186-ABA76921D51F}" dt="2026-05-27T09:14:25.910" v="4" actId="1076"/>
        <pc:sldMkLst>
          <pc:docMk/>
          <pc:sldMk cId="2087531089" sldId="256"/>
        </pc:sldMkLst>
        <pc:spChg chg="mod">
          <ac:chgData name="Teemu Mäkinen" userId="622ee4ae-58c4-4998-8d8f-b60cd618b40d" providerId="ADAL" clId="{52EBA512-5D49-4A03-A186-ABA76921D51F}" dt="2026-05-27T09:14:10.114" v="0" actId="6549"/>
          <ac:spMkLst>
            <pc:docMk/>
            <pc:sldMk cId="2087531089" sldId="256"/>
            <ac:spMk id="3" creationId="{B4607244-462E-B7FF-180A-B193C1E3A53F}"/>
          </ac:spMkLst>
        </pc:spChg>
        <pc:picChg chg="add mod">
          <ac:chgData name="Teemu Mäkinen" userId="622ee4ae-58c4-4998-8d8f-b60cd618b40d" providerId="ADAL" clId="{52EBA512-5D49-4A03-A186-ABA76921D51F}" dt="2026-05-27T09:14:25.910" v="4" actId="1076"/>
          <ac:picMkLst>
            <pc:docMk/>
            <pc:sldMk cId="2087531089" sldId="256"/>
            <ac:picMk id="5" creationId="{D57730DC-2C72-71F8-8F81-5CB2A93C4CCA}"/>
          </ac:picMkLst>
        </pc:picChg>
      </pc:sldChg>
      <pc:sldChg chg="modSp mod">
        <pc:chgData name="Teemu Mäkinen" userId="622ee4ae-58c4-4998-8d8f-b60cd618b40d" providerId="ADAL" clId="{52EBA512-5D49-4A03-A186-ABA76921D51F}" dt="2026-05-27T09:14:31.749" v="23" actId="20577"/>
        <pc:sldMkLst>
          <pc:docMk/>
          <pc:sldMk cId="2862425713" sldId="257"/>
        </pc:sldMkLst>
        <pc:spChg chg="mod">
          <ac:chgData name="Teemu Mäkinen" userId="622ee4ae-58c4-4998-8d8f-b60cd618b40d" providerId="ADAL" clId="{52EBA512-5D49-4A03-A186-ABA76921D51F}" dt="2026-05-27T09:14:31.749" v="23" actId="20577"/>
          <ac:spMkLst>
            <pc:docMk/>
            <pc:sldMk cId="2862425713" sldId="257"/>
            <ac:spMk id="2" creationId="{672D18CD-DD4C-5778-59C0-07A0CD71497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67E231-0D4D-9D23-5EF0-D3737723D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F151E99-312C-A59D-12D6-1996AB1969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42B61E-2A03-CF9F-711C-F89E36FC7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F6460-54C8-4CF1-81AE-40B654B56F7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5C9333D-1FBA-04CE-3186-08CFBB1C4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38362F3-1E28-D8A5-0002-BD02DA313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40DD-F9E9-4144-9C88-92470F7F6E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783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C9B1A9-7C0C-CC7A-4F5F-5FA6C52A0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915DE-B112-729B-DDD4-245B27EA7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2C206F2-7C51-531C-3E00-090BC7A68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F6460-54C8-4CF1-81AE-40B654B56F7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62DB119-4204-FB55-4110-F55030A6D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8CA168-E808-6097-A52B-C35FED385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40DD-F9E9-4144-9C88-92470F7F6E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4472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084E9C-FD2B-4DB2-7BE3-69E46789C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E76E55D-8C3D-04C2-6D8C-4ED19B384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C93578F-7B50-5D7A-9D1F-7C7639C75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F6460-54C8-4CF1-81AE-40B654B56F7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814EBB1-72AC-1B4D-66E8-72BC4EFFD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C1DAB6-5907-9B23-3F9F-09F146199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40DD-F9E9-4144-9C88-92470F7F6E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9039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CCBAD0-6B5A-EE99-B9C9-A7B8FFCB1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5BE2FF-4BF4-2BF7-4036-2BABC067DB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52EF0D7-1EB3-602D-ED6A-5B46477FEE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713B189-9F74-04D9-E1C6-24C45D480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F6460-54C8-4CF1-81AE-40B654B56F7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C44A6A2-AD5B-3F91-880E-27A83959D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244BE78-98F2-0D4B-34C0-9D60C8EC7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40DD-F9E9-4144-9C88-92470F7F6E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848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37BFE3C-4C6C-5E2E-A5A9-58C580C1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830A53D-E6C0-CB8B-CCA9-5117932AA7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810D901-585C-35B4-591E-A1F554943B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2113F12-11AE-ED67-4DDC-FF9A0A8741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183E5F6-BF82-076B-8A49-28F615BDD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42A671C-440C-727E-0437-815226BBC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F6460-54C8-4CF1-81AE-40B654B56F7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A00EC36-FA7D-F76C-B402-9241C30A5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99D611FE-5EDD-35E5-C798-7F37E3614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40DD-F9E9-4144-9C88-92470F7F6E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7458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9D63C0-BC66-F370-40F4-3429C0DD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7A7558C-C8FB-94AA-DFF8-537BC246F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F6460-54C8-4CF1-81AE-40B654B56F7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1BB4B92-7878-6876-0760-FB32A4CCB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7414648-3240-5DB2-83D0-D34349535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40DD-F9E9-4144-9C88-92470F7F6E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0209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26FF40A-E499-A1E7-F624-7FD0DD08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F6460-54C8-4CF1-81AE-40B654B56F7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50F3484-C775-9346-8595-1BBDCB342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BC67767-C066-66A8-2C50-9980AE35F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40DD-F9E9-4144-9C88-92470F7F6E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516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6A0EDA-88F1-DF56-BC3F-FDC22CCD8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99C7C6-432D-D974-B984-727344E5F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558C027-26AC-05F7-FD23-726331A53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48919B7-BD91-CF03-F85D-839659BD5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F6460-54C8-4CF1-81AE-40B654B56F7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805D8B5-04E4-8A4E-EF31-0685C99D1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E1460A0-50DD-C3EF-BD10-7F5D2C1DE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40DD-F9E9-4144-9C88-92470F7F6E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6635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CBFA48-364A-DFC9-AD3A-552DE91A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31AF86BD-6370-E71D-076C-704A779316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97A2CD0-4D9C-73A8-6A68-4FD29B2A2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CC41C64-F94C-77AA-A8F0-4346300CE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F6460-54C8-4CF1-81AE-40B654B56F7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43D2062-440D-C2D7-61FD-EE72F5AB1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E95A2D1-A289-29E2-BAFC-777E34979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40DD-F9E9-4144-9C88-92470F7F6E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583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641C78-C132-547D-9D75-06B5C3DB9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1D9593C-48AF-754F-3BC8-F57132D2E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99AA0DB-C577-66DD-3EBB-78E167B2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F6460-54C8-4CF1-81AE-40B654B56F7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591CF40-29F2-093F-EEDD-466A7F3B2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C688764-10DB-62E0-B686-0100FC43D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40DD-F9E9-4144-9C88-92470F7F6E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811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393C642-BC88-908E-3888-650A843E79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ECB88BC-C266-46A3-5B61-74D171B7A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E1CF725-53AA-A6FC-46A5-D2D28BC0B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F6460-54C8-4CF1-81AE-40B654B56F7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DA307E7-166A-DBCE-536F-B33485821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4F9230-D99E-7299-B0C4-970E0DB4F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40DD-F9E9-4144-9C88-92470F7F6E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98151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BD8DD9F-5EA6-26AC-F401-2FC88E8DA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766C3C8-1695-4EE1-C704-7730715F94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77F1F3B-155B-0202-BBDD-9A09BF1DC5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0F6460-54C8-4CF1-81AE-40B654B56F7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06CE765-6C7B-55C9-154D-E1E151EB96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8E4CA1A-6B74-FDC8-5DD2-A9F68EA622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8340DD-F9E9-4144-9C88-92470F7F6E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449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D2A810-1978-BA41-EBD5-A73B9B9866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Mineraalien hyödyntämisen teknologiat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4607244-462E-B7FF-180A-B193C1E3A5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DI Teemu Mäkinen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57730DC-2C72-71F8-8F81-5CB2A93C4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431" y="5113373"/>
            <a:ext cx="9577137" cy="88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531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2D18CD-DD4C-5778-59C0-07A0CD714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Pääteema: Miten eri teknologiat toimivat käytännössä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A9FFA4-DBE2-392D-5A84-35EA0BAA9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Vaahdotuksen ja </a:t>
            </a:r>
            <a:r>
              <a:rPr lang="fi-FI" dirty="0" err="1"/>
              <a:t>hydrometallurgian</a:t>
            </a:r>
            <a:r>
              <a:rPr lang="fi-FI" dirty="0"/>
              <a:t> teknologiat</a:t>
            </a:r>
          </a:p>
          <a:p>
            <a:r>
              <a:rPr lang="fi-FI" dirty="0"/>
              <a:t>Muut rikastusmenetelmät</a:t>
            </a:r>
          </a:p>
          <a:p>
            <a:r>
              <a:rPr lang="fi-FI" dirty="0"/>
              <a:t>Konenäkö osana ratkaisua</a:t>
            </a:r>
          </a:p>
          <a:p>
            <a:r>
              <a:rPr lang="fi-FI" dirty="0"/>
              <a:t>Mineraalisektorin ”jätteiden” tai sivuvirtojen kierrätys</a:t>
            </a:r>
          </a:p>
          <a:p>
            <a:pPr lvl="1"/>
            <a:r>
              <a:rPr lang="fi-FI" dirty="0"/>
              <a:t>Huippuinnovaatioita jo tuotannossa: Case </a:t>
            </a:r>
            <a:r>
              <a:rPr lang="fi-FI" dirty="0" err="1"/>
              <a:t>Tracegrow</a:t>
            </a:r>
            <a:endParaRPr lang="fi-FI" dirty="0"/>
          </a:p>
          <a:p>
            <a:pPr lvl="1"/>
            <a:r>
              <a:rPr lang="fi-FI" dirty="0"/>
              <a:t>Ei kannata tarkastella ainoastaan kaivosteollisuuden tuotteita vaan jalostamoiden ja jopa orgaanisen kemianteollisuuden sivuvirtoja =&gt; Yhdistämällä saman tyyppisiä materiaalivirtoja saatetaan löytää synergiaetuja (hiiltä on luonto täynnä niin sivuvirroissa kuin muutoinkin)</a:t>
            </a:r>
          </a:p>
          <a:p>
            <a:pPr lvl="1"/>
            <a:r>
              <a:rPr lang="fi-FI" dirty="0"/>
              <a:t>Toisaalta orgaaninen teollisuus käyttää epäorgaanisia kemikaaleja</a:t>
            </a:r>
          </a:p>
          <a:p>
            <a:pPr lvl="1"/>
            <a:r>
              <a:rPr lang="fi-FI" dirty="0"/>
              <a:t>Case ligniinistä kovahiileksi</a:t>
            </a:r>
          </a:p>
        </p:txBody>
      </p:sp>
    </p:spTree>
    <p:extLst>
      <p:ext uri="{BB962C8B-B14F-4D97-AF65-F5344CB8AC3E}">
        <p14:creationId xmlns:p14="http://schemas.microsoft.com/office/powerpoint/2010/main" val="286242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044EE4-F664-695F-827F-11332104D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Puun ligniinistä litiumioniakkujen anodeiksi: </a:t>
            </a:r>
            <a:r>
              <a:rPr lang="fi-FI" err="1"/>
              <a:t>StoraEnson</a:t>
            </a:r>
            <a:r>
              <a:rPr lang="fi-FI"/>
              <a:t> </a:t>
            </a:r>
            <a:r>
              <a:rPr lang="fi-FI" err="1"/>
              <a:t>Lignode</a:t>
            </a:r>
            <a:r>
              <a:rPr lang="fi-FI"/>
              <a:t>-konsepti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1A830565-331F-94FE-6303-EE6D469DB9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85" t="23422" r="5345" b="17504"/>
          <a:stretch/>
        </p:blipFill>
        <p:spPr>
          <a:xfrm>
            <a:off x="1053010" y="1860731"/>
            <a:ext cx="9876121" cy="3484881"/>
          </a:xfr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BECB7552-AA77-05D9-74E9-AFEB68723AF8}"/>
              </a:ext>
            </a:extLst>
          </p:cNvPr>
          <p:cNvSpPr txBox="1"/>
          <p:nvPr/>
        </p:nvSpPr>
        <p:spPr>
          <a:xfrm>
            <a:off x="679994" y="5588502"/>
            <a:ext cx="11236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On huomattava, että välttämättä kovahiili ei aluksi korvaa suomugrafiittia vaan tulee kenties sen rinnalle. </a:t>
            </a:r>
            <a:r>
              <a:rPr lang="fi-FI" dirty="0" err="1"/>
              <a:t>StoraEnso</a:t>
            </a:r>
            <a:r>
              <a:rPr lang="fi-FI" dirty="0"/>
              <a:t> päätti syksyllä 2023 sulkea Sunilan tehtaan, mutta koetehdas saanee jatkoa. Toisaalta Na-ioniakkuun kovahiilielektrodi voi soveltua jopa vielä paremmin.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027F5A0-C4F9-3BBA-3A44-30E5C7BB0798}"/>
              </a:ext>
            </a:extLst>
          </p:cNvPr>
          <p:cNvSpPr txBox="1"/>
          <p:nvPr/>
        </p:nvSpPr>
        <p:spPr>
          <a:xfrm>
            <a:off x="8994371" y="2103621"/>
            <a:ext cx="1934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Lähde: </a:t>
            </a:r>
            <a:r>
              <a:rPr lang="fi-FI" dirty="0" err="1"/>
              <a:t>StoraEnso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42981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D6B1B5-8093-0A0C-6337-926B0BF96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Hycamiten</a:t>
            </a:r>
            <a:r>
              <a:rPr lang="fi-FI" dirty="0"/>
              <a:t> tuotannon perusajatus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2DAA4D02-EDC7-925F-0E05-5A04367B7C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0624" y="1825625"/>
            <a:ext cx="9690752" cy="4351338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CDA2DDA0-5E3D-DBDC-50E8-5FC56B25978A}"/>
              </a:ext>
            </a:extLst>
          </p:cNvPr>
          <p:cNvSpPr txBox="1"/>
          <p:nvPr/>
        </p:nvSpPr>
        <p:spPr>
          <a:xfrm>
            <a:off x="6817105" y="6176963"/>
            <a:ext cx="412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Lähde: </a:t>
            </a:r>
            <a:r>
              <a:rPr lang="fi-FI" dirty="0" err="1"/>
              <a:t>Hycamite</a:t>
            </a:r>
            <a:r>
              <a:rPr lang="fi-FI" dirty="0"/>
              <a:t> TCD Technologies Ltd.</a:t>
            </a:r>
          </a:p>
        </p:txBody>
      </p:sp>
    </p:spTree>
    <p:extLst>
      <p:ext uri="{BB962C8B-B14F-4D97-AF65-F5344CB8AC3E}">
        <p14:creationId xmlns:p14="http://schemas.microsoft.com/office/powerpoint/2010/main" val="3989231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Rikastusmenetelmät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Vaahdotus</a:t>
            </a:r>
          </a:p>
          <a:p>
            <a:r>
              <a:rPr lang="fi-FI" dirty="0"/>
              <a:t>Painovoimarikastus</a:t>
            </a:r>
          </a:p>
          <a:p>
            <a:r>
              <a:rPr lang="fi-FI" dirty="0"/>
              <a:t>Magneettinen rikastus</a:t>
            </a:r>
          </a:p>
          <a:p>
            <a:r>
              <a:rPr lang="fi-FI" dirty="0"/>
              <a:t>Poiminta</a:t>
            </a:r>
          </a:p>
          <a:p>
            <a:r>
              <a:rPr lang="fi-FI" dirty="0"/>
              <a:t>Sähköstaattinen rikastus</a:t>
            </a:r>
          </a:p>
          <a:p>
            <a:r>
              <a:rPr lang="fi-FI" dirty="0"/>
              <a:t>Hydrometallurginen ”rikastus”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7571" y="117416"/>
            <a:ext cx="10515600" cy="1325563"/>
          </a:xfrm>
        </p:spPr>
        <p:txBody>
          <a:bodyPr/>
          <a:lstStyle/>
          <a:p>
            <a:r>
              <a:rPr lang="fi-FI" dirty="0"/>
              <a:t>Rikastusprosessit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376" y="1296202"/>
            <a:ext cx="8147248" cy="5036613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613F0484-BAFC-4346-8A2F-DA3F07384B68}"/>
              </a:ext>
            </a:extLst>
          </p:cNvPr>
          <p:cNvSpPr txBox="1"/>
          <p:nvPr/>
        </p:nvSpPr>
        <p:spPr>
          <a:xfrm>
            <a:off x="7603977" y="6346129"/>
            <a:ext cx="1732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Lähde: Outotec</a:t>
            </a:r>
          </a:p>
        </p:txBody>
      </p:sp>
    </p:spTree>
    <p:extLst>
      <p:ext uri="{BB962C8B-B14F-4D97-AF65-F5344CB8AC3E}">
        <p14:creationId xmlns:p14="http://schemas.microsoft.com/office/powerpoint/2010/main" val="3489867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59AC7B-AA3B-E10E-DE2F-851931DD7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Hydrometallurgiset</a:t>
            </a:r>
            <a:r>
              <a:rPr lang="fi-FI" dirty="0"/>
              <a:t> ratkaisut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9A0C981-C7C4-797F-7555-1B1140C4F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74771" cy="4351338"/>
          </a:xfrm>
        </p:spPr>
        <p:txBody>
          <a:bodyPr>
            <a:normAutofit fontScale="85000" lnSpcReduction="20000"/>
          </a:bodyPr>
          <a:lstStyle/>
          <a:p>
            <a:r>
              <a:rPr lang="fi-FI" dirty="0"/>
              <a:t>Perinteisillä jalostamoilla monipuolinen kokonaisuus erilaisia ratkaisuja</a:t>
            </a:r>
          </a:p>
          <a:p>
            <a:r>
              <a:rPr lang="fi-FI" dirty="0"/>
              <a:t>Pohjautuu ajatukseen materiaalin saamisesta riittävän liukoiseen muotoon ennen liuotusta ja materiaalin puhdistuksesta liuoksena</a:t>
            </a:r>
          </a:p>
          <a:p>
            <a:r>
              <a:rPr lang="fi-FI" dirty="0"/>
              <a:t>Tämän jälkeen materiaali usein saostetaan tai kiteytetään takaisin kiintoaineeksi alkuaineena tai yhdisteenä</a:t>
            </a:r>
          </a:p>
          <a:p>
            <a:r>
              <a:rPr lang="fi-FI" dirty="0"/>
              <a:t>Saostus voi perustua myös elektrolyysiin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A3FC516-C5FD-0DE1-41A2-3054D76F2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733" y="1332821"/>
            <a:ext cx="6522267" cy="484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118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878B10-CEE2-1A9E-1C57-5064DB26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Ympäristöasioista huolehtiminen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9D8E6D7-41AF-24F2-ACBC-045CA3E06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Myös sivuvirtojen hyödyntämisestä voi aiheutua ympäristöhaittaa</a:t>
            </a:r>
          </a:p>
          <a:p>
            <a:r>
              <a:rPr lang="fi-FI" dirty="0"/>
              <a:t>Jos käytetään esimerkiksi sulfidisia rikastushiekkoja, on mahdollista, että rikastushiekalla on liuotuskykyä ja pahimmillaan raskasmetallit voivat liueta, jos toimitaan varomattomasti</a:t>
            </a:r>
          </a:p>
          <a:p>
            <a:r>
              <a:rPr lang="fi-FI" dirty="0"/>
              <a:t>Patoturvallisuus esim. vanhojen rikastushiekka-alueiden osalta</a:t>
            </a:r>
          </a:p>
          <a:p>
            <a:r>
              <a:rPr lang="fi-FI" dirty="0"/>
              <a:t>Vesien käsittelyn ja kierrättämisen teknologioiden kehittyminen</a:t>
            </a:r>
          </a:p>
        </p:txBody>
      </p:sp>
    </p:spTree>
    <p:extLst>
      <p:ext uri="{BB962C8B-B14F-4D97-AF65-F5344CB8AC3E}">
        <p14:creationId xmlns:p14="http://schemas.microsoft.com/office/powerpoint/2010/main" val="218255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59369</TotalTime>
  <Words>229</Words>
  <Application>Microsoft Office PowerPoint</Application>
  <PresentationFormat>Laajakuva</PresentationFormat>
  <Paragraphs>35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Office-teema</vt:lpstr>
      <vt:lpstr>Mineraalien hyödyntämisen teknologiat</vt:lpstr>
      <vt:lpstr>Pääteema: Miten eri teknologiat toimivat käytännössä</vt:lpstr>
      <vt:lpstr>Puun ligniinistä litiumioniakkujen anodeiksi: StoraEnson Lignode-konsepti</vt:lpstr>
      <vt:lpstr>Hycamiten tuotannon perusajatus</vt:lpstr>
      <vt:lpstr>Rikastusmenetelmät</vt:lpstr>
      <vt:lpstr>Rikastusprosessit</vt:lpstr>
      <vt:lpstr>Hydrometallurgiset ratkaisut</vt:lpstr>
      <vt:lpstr>Ympäristöasioista huolehtiminen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Teemu Mäkinen</dc:creator>
  <cp:lastModifiedBy>Teemu Mäkinen</cp:lastModifiedBy>
  <cp:revision>8</cp:revision>
  <dcterms:created xsi:type="dcterms:W3CDTF">2026-03-25T07:35:14Z</dcterms:created>
  <dcterms:modified xsi:type="dcterms:W3CDTF">2026-05-27T09:14:35Z</dcterms:modified>
</cp:coreProperties>
</file>