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9" r:id="rId4"/>
    <p:sldId id="265" r:id="rId5"/>
    <p:sldId id="262" r:id="rId6"/>
    <p:sldId id="266" r:id="rId7"/>
    <p:sldId id="268" r:id="rId8"/>
    <p:sldId id="259" r:id="rId9"/>
    <p:sldId id="258" r:id="rId10"/>
    <p:sldId id="260" r:id="rId11"/>
    <p:sldId id="264" r:id="rId12"/>
    <p:sldId id="263" r:id="rId13"/>
    <p:sldId id="261" r:id="rId14"/>
    <p:sldId id="267" r:id="rId15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 snapToGrid="0">
      <p:cViewPr varScale="1">
        <p:scale>
          <a:sx n="99" d="100"/>
          <a:sy n="99" d="100"/>
        </p:scale>
        <p:origin x="78" y="21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eemu Mäkinen" userId="622ee4ae-58c4-4998-8d8f-b60cd618b40d" providerId="ADAL" clId="{52EBA512-5D49-4A03-A186-ABA76921D51F}"/>
    <pc:docChg chg="undo custSel modSld">
      <pc:chgData name="Teemu Mäkinen" userId="622ee4ae-58c4-4998-8d8f-b60cd618b40d" providerId="ADAL" clId="{52EBA512-5D49-4A03-A186-ABA76921D51F}" dt="2026-05-27T09:15:40.031" v="9" actId="1076"/>
      <pc:docMkLst>
        <pc:docMk/>
      </pc:docMkLst>
      <pc:sldChg chg="addSp modSp mod">
        <pc:chgData name="Teemu Mäkinen" userId="622ee4ae-58c4-4998-8d8f-b60cd618b40d" providerId="ADAL" clId="{52EBA512-5D49-4A03-A186-ABA76921D51F}" dt="2026-05-27T09:15:40.031" v="9" actId="1076"/>
        <pc:sldMkLst>
          <pc:docMk/>
          <pc:sldMk cId="2172140935" sldId="256"/>
        </pc:sldMkLst>
        <pc:spChg chg="mod">
          <ac:chgData name="Teemu Mäkinen" userId="622ee4ae-58c4-4998-8d8f-b60cd618b40d" providerId="ADAL" clId="{52EBA512-5D49-4A03-A186-ABA76921D51F}" dt="2026-05-27T09:15:00.017" v="0" actId="6549"/>
          <ac:spMkLst>
            <pc:docMk/>
            <pc:sldMk cId="2172140935" sldId="256"/>
            <ac:spMk id="3" creationId="{D1299085-6289-4C9A-758B-11FB8D872DE0}"/>
          </ac:spMkLst>
        </pc:spChg>
        <pc:picChg chg="add mod">
          <ac:chgData name="Teemu Mäkinen" userId="622ee4ae-58c4-4998-8d8f-b60cd618b40d" providerId="ADAL" clId="{52EBA512-5D49-4A03-A186-ABA76921D51F}" dt="2026-05-27T09:15:40.031" v="9" actId="1076"/>
          <ac:picMkLst>
            <pc:docMk/>
            <pc:sldMk cId="2172140935" sldId="256"/>
            <ac:picMk id="5" creationId="{E689A24B-968A-EA6B-2C0B-4E5F1E30C645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4FE41C1-D640-123F-3567-CEF13C22DB0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16513907-81ED-9872-BB51-646C27F44C3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20E301BD-0B2D-A6F4-4FEF-38BA290B3D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3328D-A6E8-473D-841A-7D3FE2A5B6EE}" type="datetimeFigureOut">
              <a:rPr lang="fi-FI" smtClean="0"/>
              <a:t>27.5.2026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59DE99A4-54C3-6B28-55ED-FA8424CF92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23374295-8096-B546-202B-025052F1D7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138C28-3419-4D41-B7A4-250AEF793EFB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0926971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D7FE688-B693-EAB4-12D6-2FD47DEDF7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58033366-871A-A6F4-CDB8-AB5B8956FA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0D8960DC-00E1-A5CD-909B-90582BB764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3328D-A6E8-473D-841A-7D3FE2A5B6EE}" type="datetimeFigureOut">
              <a:rPr lang="fi-FI" smtClean="0"/>
              <a:t>27.5.2026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E35BC6AE-156C-A3F6-19BC-73BA6721B5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0B9FBB51-C6AC-8AD8-D47D-4F020922F0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138C28-3419-4D41-B7A4-250AEF793EFB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0786480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E50939B-5D38-86F0-D6A9-81D5C8F183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422BD19E-0808-AE80-2AED-95DE5DE518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3BEF8632-29EE-8676-9462-B02614BCF5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3328D-A6E8-473D-841A-7D3FE2A5B6EE}" type="datetimeFigureOut">
              <a:rPr lang="fi-FI" smtClean="0"/>
              <a:t>27.5.2026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9E7F87A1-570F-12E3-D173-CC55E5F979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6235CE81-CAC3-0586-A8CF-EB72B52F90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138C28-3419-4D41-B7A4-250AEF793EFB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6447110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9C3D6E7-6B73-11B4-D3DB-A0E549691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BB341716-AB6B-153D-D437-7B9B2DF6AF8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C64E9250-03D4-78F8-7D14-442B7C935DB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604784EA-E7CE-BE24-05A8-DE344AC572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3328D-A6E8-473D-841A-7D3FE2A5B6EE}" type="datetimeFigureOut">
              <a:rPr lang="fi-FI" smtClean="0"/>
              <a:t>27.5.2026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312147E4-9455-7C0C-A819-954AD07923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F6B217AA-68FE-93C8-4201-C8892DC40F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138C28-3419-4D41-B7A4-250AEF793EFB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6416085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0B705FD-4BD6-3BFA-9F41-67503421C4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738862CE-BCE9-7B96-4EB7-39C7E97140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93E456F9-A34A-A50D-1419-C45E4C12D4C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434B57DD-8C17-1720-A67B-C360B098D44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5D0F9CDD-CF2D-ABC1-F2A6-0A32EBB4532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E7050139-E205-3E54-3EC6-7574BC1445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3328D-A6E8-473D-841A-7D3FE2A5B6EE}" type="datetimeFigureOut">
              <a:rPr lang="fi-FI" smtClean="0"/>
              <a:t>27.5.2026</a:t>
            </a:fld>
            <a:endParaRPr lang="fi-FI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4D53C291-F927-1CCD-27DE-4780B4D6FA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424EBE56-D7BE-2DB8-6192-577B682B78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138C28-3419-4D41-B7A4-250AEF793EFB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5111255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F970596-BAA9-4A96-75A9-BA6522BA66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60264D86-C11C-15D0-6CBF-8FF7DCCED2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3328D-A6E8-473D-841A-7D3FE2A5B6EE}" type="datetimeFigureOut">
              <a:rPr lang="fi-FI" smtClean="0"/>
              <a:t>27.5.2026</a:t>
            </a:fld>
            <a:endParaRPr lang="fi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359C8D1F-CB83-1A91-F3CA-3DA804EA6C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E7D1A898-4C1B-C703-A414-CCE835CAE8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138C28-3419-4D41-B7A4-250AEF793EFB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1975318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E7EFAEB8-865F-6CB4-EF10-A2D6D3DA0A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3328D-A6E8-473D-841A-7D3FE2A5B6EE}" type="datetimeFigureOut">
              <a:rPr lang="fi-FI" smtClean="0"/>
              <a:t>27.5.2026</a:t>
            </a:fld>
            <a:endParaRPr lang="fi-FI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584AE18A-7200-1AEB-4948-148A689635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D89EFD04-64D9-6AED-DB85-5084FFC7AF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138C28-3419-4D41-B7A4-250AEF793EFB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9115614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7827F1D-1E07-7201-3A62-9662BE3B98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8DF7A1E5-5BF7-D6D0-5F51-C376A5DA3B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BD4BCC0C-3C4D-3700-CC43-541A40EB3B9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CB50C09B-C1C8-77F3-5A50-A77A75FD4D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3328D-A6E8-473D-841A-7D3FE2A5B6EE}" type="datetimeFigureOut">
              <a:rPr lang="fi-FI" smtClean="0"/>
              <a:t>27.5.2026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65121E67-656E-E3EE-C300-6DA93B1CEE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22BD3F36-52E7-7628-BD28-175F44D760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138C28-3419-4D41-B7A4-250AEF793EFB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1277876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F29BF71-5A36-CADA-FED3-77AAC85F30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8D4BB41E-654B-FF2B-FA21-61918313EFE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B12ED060-B47A-A912-5BE6-280649E4840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A4FA67D7-F137-4556-131E-10F1E7E303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3328D-A6E8-473D-841A-7D3FE2A5B6EE}" type="datetimeFigureOut">
              <a:rPr lang="fi-FI" smtClean="0"/>
              <a:t>27.5.2026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1B1543FD-D810-D470-8A6E-D6F0E4B165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5868CE42-D63F-804A-44D1-6915B50915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138C28-3419-4D41-B7A4-250AEF793EFB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206831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957C415-D64E-2F8A-6D92-8758329778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6E90422E-CF33-511E-7D2D-2021BA642E5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E21E9313-3D09-B5E3-6074-E7D27677BA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3328D-A6E8-473D-841A-7D3FE2A5B6EE}" type="datetimeFigureOut">
              <a:rPr lang="fi-FI" smtClean="0"/>
              <a:t>27.5.2026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5A35A9B3-1EED-DABB-D1FF-122C4E71CD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C93DA0E0-BAA2-507D-0461-D852CF858E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138C28-3419-4D41-B7A4-250AEF793EFB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5376106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>
            <a:extLst>
              <a:ext uri="{FF2B5EF4-FFF2-40B4-BE49-F238E27FC236}">
                <a16:creationId xmlns:a16="http://schemas.microsoft.com/office/drawing/2014/main" id="{0FE5266F-3F74-7B2A-D358-C08AEDA3D9C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CD766CA0-FC77-9DFC-23A5-855177985B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D618E165-766D-FFF5-36A4-B7584A3942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3328D-A6E8-473D-841A-7D3FE2A5B6EE}" type="datetimeFigureOut">
              <a:rPr lang="fi-FI" smtClean="0"/>
              <a:t>27.5.2026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BF32B551-5C97-93FD-F775-0C030CCAC0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3BB30A17-EE43-57A6-531A-03DD112E78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138C28-3419-4D41-B7A4-250AEF793EFB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8731283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D94CFC68-48E1-B772-2804-0E234FC618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A2336306-83EC-6BB8-4C64-58433821F5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DD30D980-6F09-2454-62E1-733C2408B3F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2D3328D-A6E8-473D-841A-7D3FE2A5B6EE}" type="datetimeFigureOut">
              <a:rPr lang="fi-FI" smtClean="0"/>
              <a:t>27.5.2026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D381B98F-4671-D7D8-7311-D37431C8B74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D039430D-704E-D7CB-DC85-69AF45749DB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C138C28-3419-4D41-B7A4-250AEF793EFB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956931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7E9B050-600C-88C4-A969-0DBAED77A0B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 dirty="0"/>
              <a:t>Mineraalien hyödyntämisen tekniset mahdollisuudet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D1299085-6289-4C9A-758B-11FB8D872DE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i-FI" dirty="0"/>
              <a:t>DI Teemu Mäkinen</a:t>
            </a:r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E689A24B-968A-EA6B-2C0B-4E5F1E30C6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7174" y="4824006"/>
            <a:ext cx="10077651" cy="927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21409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E37F29A-2B25-73F0-9398-4D4C003F9D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Yleistä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02852784-03F5-A6A6-563E-4969CB51F4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fi-FI" dirty="0"/>
              <a:t>Tekniikat, joita on käytetty kaivoksien rikastamoilla jo pitkään, voivat soveltua myös kiertotalouden tarpeisiin esim. vanhojen rikastushiekkojen ja muiden ”jätteiden” käsittelyyn (esim. vaahdotus)</a:t>
            </a:r>
          </a:p>
          <a:p>
            <a:pPr lvl="1"/>
            <a:r>
              <a:rPr lang="fi-FI" dirty="0"/>
              <a:t>Yksi ajattelutapa voisi olla: Toimiva kaivos, jonka prosessiin yhdistetään muualta tulevien toimijoiden sivuvirtoja</a:t>
            </a:r>
          </a:p>
          <a:p>
            <a:r>
              <a:rPr lang="fi-FI" dirty="0" err="1"/>
              <a:t>Hydrometallurgiset</a:t>
            </a:r>
            <a:r>
              <a:rPr lang="fi-FI" dirty="0"/>
              <a:t> keinot (kierrätys ja sivuvirrat)</a:t>
            </a:r>
          </a:p>
          <a:p>
            <a:r>
              <a:rPr lang="fi-FI" dirty="0"/>
              <a:t>Huomattava, että joiltain osin sivukiviä ja rikastushiekkoja on jo pitkään käytetty maanalaisten kaivosten täyttömateriaalina</a:t>
            </a:r>
          </a:p>
          <a:p>
            <a:r>
              <a:rPr lang="fi-FI" dirty="0"/>
              <a:t>Tuotteistaminen tärkeää</a:t>
            </a:r>
          </a:p>
          <a:p>
            <a:r>
              <a:rPr lang="fi-FI" dirty="0"/>
              <a:t>Uudet innovaatiot vs. tutkimus =&gt; esim. </a:t>
            </a:r>
            <a:r>
              <a:rPr lang="fi-FI" dirty="0" err="1"/>
              <a:t>geopolymeerit</a:t>
            </a:r>
            <a:r>
              <a:rPr lang="fi-FI" dirty="0"/>
              <a:t>, mutta lähitulevaisuudessa kenties jotain täysin uutta</a:t>
            </a:r>
          </a:p>
          <a:p>
            <a:r>
              <a:rPr lang="fi-FI" dirty="0"/>
              <a:t>Bulkkituotteet</a:t>
            </a:r>
          </a:p>
          <a:p>
            <a:pPr lvl="1"/>
            <a:r>
              <a:rPr lang="fi-FI" dirty="0"/>
              <a:t>Käyttö esim. sementin raaka-aineena</a:t>
            </a:r>
          </a:p>
          <a:p>
            <a:pPr lvl="1"/>
            <a:r>
              <a:rPr lang="fi-FI" dirty="0"/>
              <a:t>Maanrakennus</a:t>
            </a:r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9936617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E8B17BD-019B-5718-65C8-0D1F0458F7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Mikä muuttunut ja muuttumassa?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DF8E3159-8D9B-F787-2162-AF4C5AFEE4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fi-FI" dirty="0"/>
              <a:t>Tekoäly, koneoppiminen, sensoriteknologia ja konenäkö (+XRT)</a:t>
            </a:r>
          </a:p>
          <a:p>
            <a:pPr lvl="1"/>
            <a:r>
              <a:rPr lang="fi-FI" dirty="0"/>
              <a:t>Esim. konenäkö antaa suppean kuvan teknologioista, koska mikään ei estä menemästä näkyvän valon alueen ulkopuolelle, jolloin mahdollisuus todellisuudessa mitata esim. (atomi)tiheyseroihin perustuen. Myös UV-alueella jotkut mineraalit tunnistettavissa.</a:t>
            </a:r>
          </a:p>
          <a:p>
            <a:r>
              <a:rPr lang="fi-FI" dirty="0"/>
              <a:t>Energiatehokkaat prosessit</a:t>
            </a:r>
          </a:p>
          <a:p>
            <a:pPr lvl="1"/>
            <a:r>
              <a:rPr lang="fi-FI" dirty="0"/>
              <a:t>Konenäkö auttamassa, mutta myös muistettava prosessikokonaisuus, jossa jauhatus usein energiankuluttujana isoin =&gt; esim. HPGR + konenäkö</a:t>
            </a:r>
          </a:p>
          <a:p>
            <a:r>
              <a:rPr lang="fi-FI" dirty="0"/>
              <a:t>Perinteisten laitteiden ”räätälöinti” ja uudet, ympäristöystävällisemmät kemikaalit</a:t>
            </a:r>
          </a:p>
          <a:p>
            <a:r>
              <a:rPr lang="fi-FI" dirty="0"/>
              <a:t>Rikastushiekan käsittelyn tehostaminen ja kiertotalous</a:t>
            </a:r>
          </a:p>
          <a:p>
            <a:r>
              <a:rPr lang="fi-FI" dirty="0"/>
              <a:t>Perinteiset tekniikat ja osin uudemmatkin käyttävät vähintään kohtuullisia määriä vettä. Globaalisti katsottuna mielenkiintoa herättävät vähemmän vettä tarvitsevat prosessit.</a:t>
            </a:r>
          </a:p>
          <a:p>
            <a:pPr lvl="1"/>
            <a:r>
              <a:rPr lang="fi-FI" dirty="0"/>
              <a:t>Voisiko kehittää vedettömän prosessin?</a:t>
            </a:r>
          </a:p>
        </p:txBody>
      </p:sp>
    </p:spTree>
    <p:extLst>
      <p:ext uri="{BB962C8B-B14F-4D97-AF65-F5344CB8AC3E}">
        <p14:creationId xmlns:p14="http://schemas.microsoft.com/office/powerpoint/2010/main" val="9973027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AD0A6F6-301C-8ED6-F775-6026373E00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Esimerkki esiintymän mineraalikoostumuksesta</a:t>
            </a:r>
          </a:p>
        </p:txBody>
      </p:sp>
      <p:pic>
        <p:nvPicPr>
          <p:cNvPr id="5" name="Sisällön paikkamerkki 4">
            <a:extLst>
              <a:ext uri="{FF2B5EF4-FFF2-40B4-BE49-F238E27FC236}">
                <a16:creationId xmlns:a16="http://schemas.microsoft.com/office/drawing/2014/main" id="{E70577D6-1A0A-3F88-7286-CE956965BA2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51808" y="1741353"/>
            <a:ext cx="10088383" cy="4058216"/>
          </a:xfrm>
          <a:prstGeom prst="rect">
            <a:avLst/>
          </a:prstGeom>
        </p:spPr>
      </p:pic>
      <p:sp>
        <p:nvSpPr>
          <p:cNvPr id="6" name="Tekstiruutu 5">
            <a:extLst>
              <a:ext uri="{FF2B5EF4-FFF2-40B4-BE49-F238E27FC236}">
                <a16:creationId xmlns:a16="http://schemas.microsoft.com/office/drawing/2014/main" id="{D4E4D01F-F579-78D3-33B4-8C9DEED5FFA8}"/>
              </a:ext>
            </a:extLst>
          </p:cNvPr>
          <p:cNvSpPr txBox="1"/>
          <p:nvPr/>
        </p:nvSpPr>
        <p:spPr>
          <a:xfrm>
            <a:off x="2830550" y="5654293"/>
            <a:ext cx="910832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dirty="0" err="1"/>
              <a:t>Huom</a:t>
            </a:r>
            <a:r>
              <a:rPr lang="fi-FI" dirty="0"/>
              <a:t>! Koostumus esitetty tässä vain määrällisesti tärkeimpien mineraalien osalta.</a:t>
            </a:r>
          </a:p>
          <a:p>
            <a:r>
              <a:rPr lang="fi-FI" dirty="0"/>
              <a:t>Todellisuudessa pelkästään jo hopeamineraaleja on useita, mutta pitoisuudet yksittäisellä</a:t>
            </a:r>
          </a:p>
          <a:p>
            <a:r>
              <a:rPr lang="fi-FI" dirty="0"/>
              <a:t>mineraalilla useimmiten matalahkot. Yhdessä kuitenkin merkittävä.</a:t>
            </a:r>
          </a:p>
        </p:txBody>
      </p:sp>
      <p:sp>
        <p:nvSpPr>
          <p:cNvPr id="7" name="Tekstiruutu 6">
            <a:extLst>
              <a:ext uri="{FF2B5EF4-FFF2-40B4-BE49-F238E27FC236}">
                <a16:creationId xmlns:a16="http://schemas.microsoft.com/office/drawing/2014/main" id="{58EF5013-93D2-F7F6-4EEC-C874E12ADA7E}"/>
              </a:ext>
            </a:extLst>
          </p:cNvPr>
          <p:cNvSpPr txBox="1"/>
          <p:nvPr/>
        </p:nvSpPr>
        <p:spPr>
          <a:xfrm>
            <a:off x="7680381" y="861941"/>
            <a:ext cx="405008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dirty="0"/>
              <a:t>Taulukko: Sotkamo Silver Oy:n</a:t>
            </a:r>
          </a:p>
          <a:p>
            <a:r>
              <a:rPr lang="fi-FI" dirty="0"/>
              <a:t>ympäristövaikutusten arviointiselostus</a:t>
            </a:r>
          </a:p>
        </p:txBody>
      </p:sp>
    </p:spTree>
    <p:extLst>
      <p:ext uri="{BB962C8B-B14F-4D97-AF65-F5344CB8AC3E}">
        <p14:creationId xmlns:p14="http://schemas.microsoft.com/office/powerpoint/2010/main" val="12800381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A507905-988B-D68C-7784-C47BE8BF78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Uusien innovaatioiden tarve, esimerkkinä tavallinen kännykkä</a:t>
            </a:r>
          </a:p>
        </p:txBody>
      </p:sp>
      <p:pic>
        <p:nvPicPr>
          <p:cNvPr id="5" name="Sisällön paikkamerkki 4">
            <a:extLst>
              <a:ext uri="{FF2B5EF4-FFF2-40B4-BE49-F238E27FC236}">
                <a16:creationId xmlns:a16="http://schemas.microsoft.com/office/drawing/2014/main" id="{846F5920-2745-37EA-412F-3F01D7117D1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8792" y="1825625"/>
            <a:ext cx="7834415" cy="4531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90305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DDD7E78-527B-5037-E85B-FF83E13A6C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Monipuolistunut alkuaineiden/materiaalien tarve: Uhka vai mahdollisuus?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F4764B96-4B10-C9E4-9F63-46B21CDBF7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fi-FI" dirty="0"/>
              <a:t>Ainakin se tarkoittaa seuraavaa:</a:t>
            </a:r>
          </a:p>
          <a:p>
            <a:r>
              <a:rPr lang="fi-FI" dirty="0"/>
              <a:t>Sellaisetkin raaka-ainelähteet, joita ei aiemmin tarvittu, ovat vähintään kiinnostavia</a:t>
            </a:r>
          </a:p>
          <a:p>
            <a:r>
              <a:rPr lang="fi-FI" dirty="0"/>
              <a:t>Kierrätys todennäköisimmin muuttuu haastavammaksi, kun samassakin tuotteessa on yhä enemmän erilaisia kierrätettäviä materiaaleja, alkuaineita ja yhdisteitä</a:t>
            </a:r>
          </a:p>
          <a:p>
            <a:r>
              <a:rPr lang="fi-FI" dirty="0"/>
              <a:t>Mahdollisuuksia on entistä enemmän</a:t>
            </a:r>
          </a:p>
          <a:p>
            <a:r>
              <a:rPr lang="fi-FI" dirty="0"/>
              <a:t>Vaatii monitieteellistä innovatiivista kehittelyä: Akkuteollisuudesta syntyy natriumsulfaattia =&gt; Onko sieltä kehitettävissä reittiä Na-ioniakkujen raaka-aineeksi? (Haaste voi olla kustannukset, koska natriumista ei synny pulaa. Ideoita ei saa tyrmätä silti liian aikaisin ennen kuin asiaa on tarkasteltu aidosti.)</a:t>
            </a:r>
          </a:p>
        </p:txBody>
      </p:sp>
    </p:spTree>
    <p:extLst>
      <p:ext uri="{BB962C8B-B14F-4D97-AF65-F5344CB8AC3E}">
        <p14:creationId xmlns:p14="http://schemas.microsoft.com/office/powerpoint/2010/main" val="29818411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4414E1A-6A1A-E70D-31CC-E4CB92C1EC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i-FI" dirty="0"/>
              <a:t>Hyödyntämisteknologiat</a:t>
            </a:r>
            <a:br>
              <a:rPr lang="fi-FI" dirty="0"/>
            </a:br>
            <a:r>
              <a:rPr lang="fi-FI" sz="3200" dirty="0"/>
              <a:t>(näihin palataan aiempaa yksityiskohtaisemmin 7.5. luennossa)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94593947-D899-7913-9336-56091A25DE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i-FI" dirty="0"/>
              <a:t>Perinteisiä keinoja paljon, mutta materiaali pitää tuntea hyvin:</a:t>
            </a:r>
          </a:p>
          <a:p>
            <a:pPr lvl="1"/>
            <a:r>
              <a:rPr lang="fi-FI" dirty="0"/>
              <a:t>vaahdotus ja muut rikastusmenetelmät</a:t>
            </a:r>
          </a:p>
          <a:p>
            <a:pPr lvl="1"/>
            <a:r>
              <a:rPr lang="fi-FI" dirty="0" err="1"/>
              <a:t>hydrometallurgiset</a:t>
            </a:r>
            <a:r>
              <a:rPr lang="fi-FI" dirty="0"/>
              <a:t> menetelmät</a:t>
            </a:r>
          </a:p>
          <a:p>
            <a:r>
              <a:rPr lang="fi-FI" dirty="0"/>
              <a:t>Kierrätysteknologiat (huom. </a:t>
            </a:r>
            <a:r>
              <a:rPr lang="fi-FI" dirty="0" err="1"/>
              <a:t>hydrometallurgia</a:t>
            </a:r>
            <a:r>
              <a:rPr lang="fi-FI" dirty="0"/>
              <a:t> tässäkin usein)</a:t>
            </a:r>
          </a:p>
          <a:p>
            <a:r>
              <a:rPr lang="fi-FI" dirty="0"/>
              <a:t>Tukena koneoppimisen ja -näön keinot</a:t>
            </a:r>
          </a:p>
          <a:p>
            <a:r>
              <a:rPr lang="fi-FI" dirty="0"/>
              <a:t>Muita ratkaisuja koko tukku: esim. </a:t>
            </a:r>
            <a:r>
              <a:rPr lang="fi-FI" dirty="0" err="1"/>
              <a:t>geopolymeerit</a:t>
            </a:r>
            <a:endParaRPr lang="fi-FI" dirty="0"/>
          </a:p>
          <a:p>
            <a:r>
              <a:rPr lang="fi-FI" dirty="0"/>
              <a:t>Muistettava aina menetelmien lainalaisuudet</a:t>
            </a:r>
          </a:p>
          <a:p>
            <a:pPr lvl="1"/>
            <a:r>
              <a:rPr lang="fi-FI" dirty="0"/>
              <a:t>Esim. materiaali käyttäytyy melkein aina pintaominaisuuksiensa mukaisesti ja myös liukenee pinnalta lähtien =&gt; tästä seuraa lukuisia asioita, jotka ymmärrettävä ottaa teknologioissa ja kokonaisprosesseissa huomioon =&gt; jauhatustarpeet partikkelikoon pienentämiseksi, hapettumisen aiheuttamat haasteet jne.</a:t>
            </a:r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1922931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ABBF0FD-9F29-49C3-E7C2-8EA187A069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Vaahdotus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FFF9B423-FCE6-6919-C02D-CB82F5B5D8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7260771" cy="4351338"/>
          </a:xfrm>
        </p:spPr>
        <p:txBody>
          <a:bodyPr/>
          <a:lstStyle/>
          <a:p>
            <a:r>
              <a:rPr lang="fi-FI" dirty="0"/>
              <a:t>Perinteinen menetelmä, jossa kemiaan ja ilman käyttöön perustuen erotetaan mineraaleja toisistaan</a:t>
            </a:r>
          </a:p>
          <a:p>
            <a:r>
              <a:rPr lang="fi-FI" dirty="0"/>
              <a:t>Rikastuksessa yleisimminkin erotus tapahtuu mineraalitasolla</a:t>
            </a:r>
          </a:p>
          <a:p>
            <a:r>
              <a:rPr lang="fi-FI" dirty="0"/>
              <a:t>Vaahdotuksessa haluttu mineraali tehdään hydrofobiseksi, jonka ansiosta pienet ilmakuplat nostavat ne rikastevaahtoon pinnalle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6A91F879-2AF5-AB61-0618-748F3F5CE4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89472" y="1158229"/>
            <a:ext cx="3467100" cy="5018734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noFill/>
            <a:miter lim="800000"/>
            <a:headEnd/>
            <a:tailEnd/>
          </a:ln>
        </p:spPr>
      </p:pic>
      <p:sp>
        <p:nvSpPr>
          <p:cNvPr id="5" name="Tekstiruutu 4">
            <a:extLst>
              <a:ext uri="{FF2B5EF4-FFF2-40B4-BE49-F238E27FC236}">
                <a16:creationId xmlns:a16="http://schemas.microsoft.com/office/drawing/2014/main" id="{DD4FEEC7-8913-F532-6E02-D6B81E471350}"/>
              </a:ext>
            </a:extLst>
          </p:cNvPr>
          <p:cNvSpPr txBox="1"/>
          <p:nvPr/>
        </p:nvSpPr>
        <p:spPr>
          <a:xfrm>
            <a:off x="9567922" y="6176963"/>
            <a:ext cx="13946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dirty="0"/>
              <a:t>Kuva: Metso</a:t>
            </a:r>
          </a:p>
        </p:txBody>
      </p:sp>
    </p:spTree>
    <p:extLst>
      <p:ext uri="{BB962C8B-B14F-4D97-AF65-F5344CB8AC3E}">
        <p14:creationId xmlns:p14="http://schemas.microsoft.com/office/powerpoint/2010/main" val="7328859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13386F1-61D4-4A84-74DB-A3438C7EBF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Esimerkki: Otanmäki </a:t>
            </a:r>
            <a:r>
              <a:rPr lang="fi-FI" dirty="0" err="1"/>
              <a:t>Mine</a:t>
            </a:r>
            <a:r>
              <a:rPr lang="fi-FI" dirty="0"/>
              <a:t> Oy:n rikastushiekan ilmeniitti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BF5239DD-C880-E875-4134-B94EB41BA264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8144" y="1542340"/>
            <a:ext cx="7228114" cy="46671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kstiruutu 3">
            <a:extLst>
              <a:ext uri="{FF2B5EF4-FFF2-40B4-BE49-F238E27FC236}">
                <a16:creationId xmlns:a16="http://schemas.microsoft.com/office/drawing/2014/main" id="{E1823E24-5D5D-B970-FF7D-73940CE50FCE}"/>
              </a:ext>
            </a:extLst>
          </p:cNvPr>
          <p:cNvSpPr txBox="1"/>
          <p:nvPr/>
        </p:nvSpPr>
        <p:spPr>
          <a:xfrm>
            <a:off x="8091443" y="6311900"/>
            <a:ext cx="246740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sz="1600" dirty="0"/>
              <a:t>Lähde: Otanmäki </a:t>
            </a:r>
            <a:r>
              <a:rPr lang="fi-FI" sz="1600" dirty="0" err="1"/>
              <a:t>Mine</a:t>
            </a:r>
            <a:r>
              <a:rPr lang="fi-FI" sz="1600" dirty="0"/>
              <a:t> Oy</a:t>
            </a:r>
          </a:p>
        </p:txBody>
      </p:sp>
    </p:spTree>
    <p:extLst>
      <p:ext uri="{BB962C8B-B14F-4D97-AF65-F5344CB8AC3E}">
        <p14:creationId xmlns:p14="http://schemas.microsoft.com/office/powerpoint/2010/main" val="21653069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00715CD-88DD-22F9-3C5A-EF55899EA9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err="1"/>
              <a:t>Hydrometallurgia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69D31AE-6227-F78D-8318-F2E76D2334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421086" cy="4351338"/>
          </a:xfrm>
        </p:spPr>
        <p:txBody>
          <a:bodyPr/>
          <a:lstStyle/>
          <a:p>
            <a:r>
              <a:rPr lang="fi-FI" dirty="0"/>
              <a:t>Materiaali käsitellään liuosmuodossa</a:t>
            </a:r>
          </a:p>
          <a:p>
            <a:r>
              <a:rPr lang="fi-FI" dirty="0"/>
              <a:t>Teknologioita mm. liuotus, saostus ja neste-neste-uutto</a:t>
            </a:r>
          </a:p>
          <a:p>
            <a:r>
              <a:rPr lang="fi-FI" dirty="0"/>
              <a:t>Jalostamoilla ollut pitkään perinteisiä tekniikoita</a:t>
            </a:r>
          </a:p>
          <a:p>
            <a:endParaRPr lang="fi-FI" dirty="0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F3EE7E7F-166E-059C-F863-5D191850EB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9733" y="1332821"/>
            <a:ext cx="6522267" cy="48441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923805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058E5A1-FFB5-7DD4-46A2-1C079924FF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Fortumin akkukierrätyslaitos</a:t>
            </a:r>
          </a:p>
        </p:txBody>
      </p:sp>
      <p:pic>
        <p:nvPicPr>
          <p:cNvPr id="4" name="Sisällön paikkamerkki 3">
            <a:extLst>
              <a:ext uri="{FF2B5EF4-FFF2-40B4-BE49-F238E27FC236}">
                <a16:creationId xmlns:a16="http://schemas.microsoft.com/office/drawing/2014/main" id="{2E8AC91D-AF77-0A75-E2EC-4495DD76BCC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t="11801" b="2920"/>
          <a:stretch>
            <a:fillRect/>
          </a:stretch>
        </p:blipFill>
        <p:spPr>
          <a:xfrm>
            <a:off x="838200" y="1605516"/>
            <a:ext cx="10219003" cy="4489737"/>
          </a:xfrm>
          <a:prstGeom prst="rect">
            <a:avLst/>
          </a:prstGeom>
        </p:spPr>
      </p:pic>
      <p:sp>
        <p:nvSpPr>
          <p:cNvPr id="5" name="Tekstiruutu 4">
            <a:extLst>
              <a:ext uri="{FF2B5EF4-FFF2-40B4-BE49-F238E27FC236}">
                <a16:creationId xmlns:a16="http://schemas.microsoft.com/office/drawing/2014/main" id="{D77402E8-3EC6-B7BC-93B1-F2B88D3B7BFD}"/>
              </a:ext>
            </a:extLst>
          </p:cNvPr>
          <p:cNvSpPr txBox="1"/>
          <p:nvPr/>
        </p:nvSpPr>
        <p:spPr>
          <a:xfrm>
            <a:off x="8452883" y="6323598"/>
            <a:ext cx="163741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600" dirty="0"/>
              <a:t>Lähde: Fortum</a:t>
            </a:r>
          </a:p>
        </p:txBody>
      </p:sp>
    </p:spTree>
    <p:extLst>
      <p:ext uri="{BB962C8B-B14F-4D97-AF65-F5344CB8AC3E}">
        <p14:creationId xmlns:p14="http://schemas.microsoft.com/office/powerpoint/2010/main" val="30617487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2B218C7-703D-5D1A-020C-39C22827F3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err="1"/>
              <a:t>Geopolymeerit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04520307-CED9-0585-8B4C-81E28C1534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i-FI" dirty="0"/>
              <a:t>Epäorgaanisista raaka-aineista valmistettuja kiinteitä materiaaleja</a:t>
            </a:r>
          </a:p>
          <a:p>
            <a:r>
              <a:rPr lang="fi-FI" dirty="0"/>
              <a:t>Erityistä mielenkiintoa mm. sideaineena erilaisissa rakennusmateriaaleissa, tulenkestävissä materiaaleissa, vedenpuhdistuksessa ja ympäristölle haitallisten jätteiden stabiloinnissa</a:t>
            </a:r>
          </a:p>
          <a:p>
            <a:r>
              <a:rPr lang="fi-FI" dirty="0"/>
              <a:t>Esim. sementin valmistuksessa </a:t>
            </a:r>
            <a:r>
              <a:rPr lang="fi-FI" dirty="0" err="1"/>
              <a:t>geopolymerisointi</a:t>
            </a:r>
            <a:r>
              <a:rPr lang="fi-FI" dirty="0"/>
              <a:t> on kemiallinen prosessi, jossa alumiinisilikaattipohjaiset raaka-aineet (kuten teollisuuden sivuvirrat tai savi) reagoivat emäksisen aktivaattorin kanssa muodostaen lujittuvaa, sementtiä korvaavaa </a:t>
            </a:r>
            <a:r>
              <a:rPr lang="fi-FI" dirty="0" err="1"/>
              <a:t>geopolymeeriä</a:t>
            </a:r>
            <a:r>
              <a:rPr lang="fi-FI" dirty="0"/>
              <a:t>.</a:t>
            </a:r>
          </a:p>
          <a:p>
            <a:r>
              <a:rPr lang="fi-FI" dirty="0"/>
              <a:t>Vedenkäsittelyssä voisivat olla esim. zeoliittien korvaajia</a:t>
            </a:r>
          </a:p>
          <a:p>
            <a:pPr lvl="1"/>
            <a:r>
              <a:rPr lang="fi-FI" dirty="0"/>
              <a:t>Esim. taannoisella </a:t>
            </a:r>
            <a:r>
              <a:rPr lang="fi-FI" dirty="0" err="1"/>
              <a:t>Aquamineralsilla</a:t>
            </a:r>
            <a:r>
              <a:rPr lang="fi-FI" dirty="0"/>
              <a:t> oli mainio ajatus ja jo iso pilottilaitos  Paltamossa, vaikka toiminta ei lopulta lentoon lähtenytkään</a:t>
            </a:r>
          </a:p>
        </p:txBody>
      </p:sp>
    </p:spTree>
    <p:extLst>
      <p:ext uri="{BB962C8B-B14F-4D97-AF65-F5344CB8AC3E}">
        <p14:creationId xmlns:p14="http://schemas.microsoft.com/office/powerpoint/2010/main" val="12462730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657939F-BC9A-6327-1EE9-C8B37BDFEB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i-FI" dirty="0"/>
              <a:t>Tuote-esimerkki: Sementti</a:t>
            </a:r>
            <a:br>
              <a:rPr lang="fi-FI" dirty="0"/>
            </a:br>
            <a:r>
              <a:rPr lang="fi-FI" dirty="0"/>
              <a:t>ja muut tuotteet</a:t>
            </a:r>
          </a:p>
        </p:txBody>
      </p:sp>
      <p:pic>
        <p:nvPicPr>
          <p:cNvPr id="2050" name="Picture 2" descr="Betolar_metallienerottelu_1 1">
            <a:extLst>
              <a:ext uri="{FF2B5EF4-FFF2-40B4-BE49-F238E27FC236}">
                <a16:creationId xmlns:a16="http://schemas.microsoft.com/office/drawing/2014/main" id="{B68E5684-131E-3D65-7FDE-88AFEAB74F4D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116286" y="64384"/>
            <a:ext cx="6956859" cy="64284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Sisällön paikkamerkki 4">
            <a:extLst>
              <a:ext uri="{FF2B5EF4-FFF2-40B4-BE49-F238E27FC236}">
                <a16:creationId xmlns:a16="http://schemas.microsoft.com/office/drawing/2014/main" id="{0E6FD8A2-FDBD-DB1E-323D-857C6000A3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8085" y="1869559"/>
            <a:ext cx="5181600" cy="4351338"/>
          </a:xfrm>
        </p:spPr>
        <p:txBody>
          <a:bodyPr/>
          <a:lstStyle/>
          <a:p>
            <a:r>
              <a:rPr lang="fi-FI" dirty="0"/>
              <a:t>Sementtiteollisuus aiheuttaa 7–8 % maailman kaikista hiilidioksidipäästöistä</a:t>
            </a:r>
          </a:p>
        </p:txBody>
      </p:sp>
      <p:sp>
        <p:nvSpPr>
          <p:cNvPr id="4" name="Tekstiruutu 3">
            <a:extLst>
              <a:ext uri="{FF2B5EF4-FFF2-40B4-BE49-F238E27FC236}">
                <a16:creationId xmlns:a16="http://schemas.microsoft.com/office/drawing/2014/main" id="{B1D452DF-BEFF-31FA-E55A-541A319C1946}"/>
              </a:ext>
            </a:extLst>
          </p:cNvPr>
          <p:cNvSpPr txBox="1"/>
          <p:nvPr/>
        </p:nvSpPr>
        <p:spPr>
          <a:xfrm>
            <a:off x="8999309" y="6220897"/>
            <a:ext cx="18175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dirty="0"/>
              <a:t>Kuva: </a:t>
            </a:r>
            <a:r>
              <a:rPr lang="fi-FI" dirty="0" err="1"/>
              <a:t>Betolar</a:t>
            </a:r>
            <a:r>
              <a:rPr lang="fi-FI" dirty="0"/>
              <a:t> Oy</a:t>
            </a:r>
          </a:p>
        </p:txBody>
      </p:sp>
    </p:spTree>
    <p:extLst>
      <p:ext uri="{BB962C8B-B14F-4D97-AF65-F5344CB8AC3E}">
        <p14:creationId xmlns:p14="http://schemas.microsoft.com/office/powerpoint/2010/main" val="160220567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F8882D3-0466-DE01-9866-989A3BCAC5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Koneoppimisen</a:t>
            </a:r>
            <a:br>
              <a:rPr lang="fi-FI" dirty="0"/>
            </a:br>
            <a:r>
              <a:rPr lang="fi-FI" dirty="0"/>
              <a:t>mahdollisuudet</a:t>
            </a:r>
          </a:p>
        </p:txBody>
      </p:sp>
      <p:pic>
        <p:nvPicPr>
          <p:cNvPr id="5" name="Sisällön paikkamerkki 4">
            <a:extLst>
              <a:ext uri="{FF2B5EF4-FFF2-40B4-BE49-F238E27FC236}">
                <a16:creationId xmlns:a16="http://schemas.microsoft.com/office/drawing/2014/main" id="{38859C20-67E9-20CB-5C72-6AD6FBFC0820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rcRect b="15255"/>
          <a:stretch>
            <a:fillRect/>
          </a:stretch>
        </p:blipFill>
        <p:spPr>
          <a:xfrm>
            <a:off x="5780313" y="278039"/>
            <a:ext cx="6005491" cy="6491887"/>
          </a:xfrm>
          <a:prstGeom prst="rect">
            <a:avLst/>
          </a:prstGeom>
        </p:spPr>
      </p:pic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660C665A-3087-6AC1-7458-F97C179B12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8200" y="1825625"/>
            <a:ext cx="4648200" cy="4351338"/>
          </a:xfrm>
        </p:spPr>
        <p:txBody>
          <a:bodyPr/>
          <a:lstStyle/>
          <a:p>
            <a:r>
              <a:rPr lang="fi-FI" dirty="0"/>
              <a:t>Koneoppimisen mahdollisuuksia olemassa paljon laajemminkin prosesseissa ja ympäristön hallinnassa</a:t>
            </a:r>
          </a:p>
          <a:p>
            <a:r>
              <a:rPr lang="fi-FI" dirty="0"/>
              <a:t>Vielä kaikkia mahdollisuuksia tuskin kartoitettu läheskään</a:t>
            </a:r>
          </a:p>
        </p:txBody>
      </p:sp>
    </p:spTree>
    <p:extLst>
      <p:ext uri="{BB962C8B-B14F-4D97-AF65-F5344CB8AC3E}">
        <p14:creationId xmlns:p14="http://schemas.microsoft.com/office/powerpoint/2010/main" val="405102773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59066</TotalTime>
  <Words>625</Words>
  <Application>Microsoft Office PowerPoint</Application>
  <PresentationFormat>Laajakuva</PresentationFormat>
  <Paragraphs>68</Paragraphs>
  <Slides>14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3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14</vt:i4>
      </vt:variant>
    </vt:vector>
  </HeadingPairs>
  <TitlesOfParts>
    <vt:vector size="18" baseType="lpstr">
      <vt:lpstr>Aptos</vt:lpstr>
      <vt:lpstr>Aptos Display</vt:lpstr>
      <vt:lpstr>Arial</vt:lpstr>
      <vt:lpstr>Office-teema</vt:lpstr>
      <vt:lpstr>Mineraalien hyödyntämisen tekniset mahdollisuudet</vt:lpstr>
      <vt:lpstr>Yleistä</vt:lpstr>
      <vt:lpstr>Mikä muuttunut ja muuttumassa?</vt:lpstr>
      <vt:lpstr>Esimerkki esiintymän mineraalikoostumuksesta</vt:lpstr>
      <vt:lpstr>Uusien innovaatioiden tarve, esimerkkinä tavallinen kännykkä</vt:lpstr>
      <vt:lpstr>Monipuolistunut alkuaineiden/materiaalien tarve: Uhka vai mahdollisuus?</vt:lpstr>
      <vt:lpstr>Hyödyntämisteknologiat (näihin palataan aiempaa yksityiskohtaisemmin 7.5. luennossa)</vt:lpstr>
      <vt:lpstr>Vaahdotus</vt:lpstr>
      <vt:lpstr>Esimerkki: Otanmäki Mine Oy:n rikastushiekan ilmeniitti</vt:lpstr>
      <vt:lpstr>Hydrometallurgia</vt:lpstr>
      <vt:lpstr>Fortumin akkukierrätyslaitos</vt:lpstr>
      <vt:lpstr>Geopolymeerit</vt:lpstr>
      <vt:lpstr>Tuote-esimerkki: Sementti ja muut tuotteet</vt:lpstr>
      <vt:lpstr>Koneoppimisen mahdollisuudet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Teemu Mäkinen</dc:creator>
  <cp:lastModifiedBy>Teemu Mäkinen</cp:lastModifiedBy>
  <cp:revision>12</cp:revision>
  <dcterms:created xsi:type="dcterms:W3CDTF">2026-03-25T07:00:02Z</dcterms:created>
  <dcterms:modified xsi:type="dcterms:W3CDTF">2026-05-27T09:15:44Z</dcterms:modified>
</cp:coreProperties>
</file>