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5" r:id="rId12"/>
    <p:sldId id="268" r:id="rId13"/>
    <p:sldId id="264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7FA80A-6C61-4AD0-B701-B217ECE871AB}" v="2" dt="2026-05-27T09:13:26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emu Mäkinen" userId="622ee4ae-58c4-4998-8d8f-b60cd618b40d" providerId="ADAL" clId="{52EBA512-5D49-4A03-A186-ABA76921D51F}"/>
    <pc:docChg chg="delSld modSld">
      <pc:chgData name="Teemu Mäkinen" userId="622ee4ae-58c4-4998-8d8f-b60cd618b40d" providerId="ADAL" clId="{52EBA512-5D49-4A03-A186-ABA76921D51F}" dt="2026-05-27T09:13:50.660" v="7" actId="1076"/>
      <pc:docMkLst>
        <pc:docMk/>
      </pc:docMkLst>
      <pc:sldChg chg="addSp modSp mod">
        <pc:chgData name="Teemu Mäkinen" userId="622ee4ae-58c4-4998-8d8f-b60cd618b40d" providerId="ADAL" clId="{52EBA512-5D49-4A03-A186-ABA76921D51F}" dt="2026-05-27T09:13:50.660" v="7" actId="1076"/>
        <pc:sldMkLst>
          <pc:docMk/>
          <pc:sldMk cId="4276258571" sldId="256"/>
        </pc:sldMkLst>
        <pc:spChg chg="mod">
          <ac:chgData name="Teemu Mäkinen" userId="622ee4ae-58c4-4998-8d8f-b60cd618b40d" providerId="ADAL" clId="{52EBA512-5D49-4A03-A186-ABA76921D51F}" dt="2026-05-27T09:13:01.035" v="0" actId="6549"/>
          <ac:spMkLst>
            <pc:docMk/>
            <pc:sldMk cId="4276258571" sldId="256"/>
            <ac:spMk id="2" creationId="{90B676D3-B72C-56CB-731D-6A16B1092D36}"/>
          </ac:spMkLst>
        </pc:spChg>
        <pc:spChg chg="mod">
          <ac:chgData name="Teemu Mäkinen" userId="622ee4ae-58c4-4998-8d8f-b60cd618b40d" providerId="ADAL" clId="{52EBA512-5D49-4A03-A186-ABA76921D51F}" dt="2026-05-27T09:13:05.049" v="1" actId="6549"/>
          <ac:spMkLst>
            <pc:docMk/>
            <pc:sldMk cId="4276258571" sldId="256"/>
            <ac:spMk id="3" creationId="{3324D8D4-2987-ECBD-B549-BF8283A78237}"/>
          </ac:spMkLst>
        </pc:spChg>
        <pc:graphicFrameChg chg="add mod">
          <ac:chgData name="Teemu Mäkinen" userId="622ee4ae-58c4-4998-8d8f-b60cd618b40d" providerId="ADAL" clId="{52EBA512-5D49-4A03-A186-ABA76921D51F}" dt="2026-05-27T09:13:26.359" v="4"/>
          <ac:graphicFrameMkLst>
            <pc:docMk/>
            <pc:sldMk cId="4276258571" sldId="256"/>
            <ac:graphicFrameMk id="4" creationId="{8E4FFB3E-01D2-142C-DF41-ADB457FD3614}"/>
          </ac:graphicFrameMkLst>
        </pc:graphicFrameChg>
        <pc:graphicFrameChg chg="add mod">
          <ac:chgData name="Teemu Mäkinen" userId="622ee4ae-58c4-4998-8d8f-b60cd618b40d" providerId="ADAL" clId="{52EBA512-5D49-4A03-A186-ABA76921D51F}" dt="2026-05-27T09:13:26.359" v="4"/>
          <ac:graphicFrameMkLst>
            <pc:docMk/>
            <pc:sldMk cId="4276258571" sldId="256"/>
            <ac:graphicFrameMk id="5" creationId="{E8B67F69-9AA9-71F6-9FB6-F6AE87EDAF31}"/>
          </ac:graphicFrameMkLst>
        </pc:graphicFrameChg>
        <pc:graphicFrameChg chg="add mod">
          <ac:chgData name="Teemu Mäkinen" userId="622ee4ae-58c4-4998-8d8f-b60cd618b40d" providerId="ADAL" clId="{52EBA512-5D49-4A03-A186-ABA76921D51F}" dt="2026-05-27T09:13:26.359" v="4"/>
          <ac:graphicFrameMkLst>
            <pc:docMk/>
            <pc:sldMk cId="4276258571" sldId="256"/>
            <ac:graphicFrameMk id="6" creationId="{4EBBA235-53A6-2187-B735-887001B4F40B}"/>
          </ac:graphicFrameMkLst>
        </pc:graphicFrameChg>
        <pc:picChg chg="add mod">
          <ac:chgData name="Teemu Mäkinen" userId="622ee4ae-58c4-4998-8d8f-b60cd618b40d" providerId="ADAL" clId="{52EBA512-5D49-4A03-A186-ABA76921D51F}" dt="2026-05-27T09:13:50.660" v="7" actId="1076"/>
          <ac:picMkLst>
            <pc:docMk/>
            <pc:sldMk cId="4276258571" sldId="256"/>
            <ac:picMk id="8" creationId="{CBFBA695-DFE5-4EC7-51B0-7BE82A6BA398}"/>
          </ac:picMkLst>
        </pc:picChg>
      </pc:sldChg>
      <pc:sldChg chg="del">
        <pc:chgData name="Teemu Mäkinen" userId="622ee4ae-58c4-4998-8d8f-b60cd618b40d" providerId="ADAL" clId="{52EBA512-5D49-4A03-A186-ABA76921D51F}" dt="2026-05-27T09:13:12.100" v="2" actId="47"/>
        <pc:sldMkLst>
          <pc:docMk/>
          <pc:sldMk cId="1448554858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E2AC3-3656-983A-A5E6-9D805CCAA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388C3FE-9180-2885-EF9C-C7793F9F4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E5C5E1-0094-C19F-9F7A-7DEB907E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1EFAD71-F918-714B-9EF4-264FD1C53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3708082-B8E3-B7A2-2BB7-A8043BBF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6216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303297-C8EA-F3E1-EBDE-F330098F8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4C109A-6FA3-6EEA-57E1-832E29DFE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5875575-5BF2-A4D3-E182-925C80B89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EFEEB6-5F85-C6D8-3AB4-22686ECFD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5A3C3F-AD04-2B74-ABED-BADA6BB9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5838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AA4EB9-4388-41AF-A9BF-2EA073AD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6B077B-5F49-2802-7046-4E285B1D5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184E3F-9532-F2CF-FE8D-289D4663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D71111-E5E4-0137-D533-B38FC34D1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6552453-9A10-6ADF-3497-CDFBC2F5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599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24E96B-292C-B3CC-65F7-A5374D95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030A62-9C80-3D96-6735-DA259DF12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71DB70-3C76-4BDD-7595-37AC79B5C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6C6A6EC-F985-3637-F3BD-08BE8FA9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63D2D8A-9E23-3320-52F4-875C8598B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DB1101B-778F-3513-E19F-8FBDEA56C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403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E3E0E4-B142-7DE3-3BFC-042DCEE1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FD205AA-826E-7515-7A70-2119C9577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5136128-B03D-AE13-601D-658F0D9AC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28B46C2-53ED-2DA1-46FC-BD9B8B7C0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1F9112E-FCD2-F6F7-28C0-76D62BC18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07FD733-E13A-16E5-72CE-187DAE13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D65C80-9B6D-DA1C-26F4-CA19A333A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DB4C61E-8702-24DD-45F1-454C4FC5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3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25E434-7408-3320-BF47-051FC052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51C3467-82AE-A8FA-C8AD-03E9A6F22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77A0BD2-90FF-0ECF-A02D-E23A750C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D2EE4F7-C5E2-D2B3-3A39-EEF4D067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6143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F88C3F7-B9BA-BF2E-AD82-EC8FEE23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4504E5B-303A-4DBF-593E-1E37820C0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EF2ABFD-8670-6E7C-BAFC-7F5BCECF5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425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E4044E-7F63-2B70-9336-A83C66E9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888DB9-5728-9B8F-C5B6-FD5843E73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F163165-632E-FEBE-A80E-9F4F66337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051EBB4-E447-C91B-E079-81FF0C3E7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5EA1996-CD1D-E770-2CE2-D6B06F372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3F80F5-703B-E15D-5AAD-7125C512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1627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1559E7-6C70-E2BD-D8BC-ED7B95C1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CFAA2F4-DC89-237D-4004-17D83383F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7B0683-3032-FA49-8949-D275EC808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046142F-001F-2589-743D-5298B4A08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EE25FEA-543C-5994-2EC7-005B3D2C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74F4110-6A54-0FF7-DF04-038F2A54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975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F2B3A0-292C-ECCF-C7D7-ED623A90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9FD6888-1E85-CC4C-B542-879DF8923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B96CB59-ADE3-1372-4678-E0999ABCD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17B3637-360D-AADB-2031-8B8BD7A47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E77FEE-5E29-56C6-403B-4C87EB64A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306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2B615BC-2F87-E81E-6751-AD5A2A3AFD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2D874DD-7C88-1A47-CA22-46471DEE6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1A5E26F-ECA2-7F68-D1CA-20124898F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B49208-B94C-FC7E-E5BE-BD39DEAE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B92EA67-D7DE-9376-9893-23FB044A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57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04EFA3E-CE5E-02A7-C566-C234493A4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EAE985-746E-A846-A4AA-CC403E7FC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662AD66-E32C-D68F-BB2D-646A267EDA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CF9EAE-63CE-43CB-BF9E-5B58D39DAFA4}" type="datetimeFigureOut">
              <a:rPr lang="fi-FI" smtClean="0"/>
              <a:t>27.5.2026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FF9BC5-75E1-0337-A65D-BA977DA80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E118AA-F1F2-C43B-3F9C-D96BC730E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86C3EB-141F-4894-838A-4CDB21F65C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904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B676D3-B72C-56CB-731D-6A16B1092D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Kaivosalan kiertotalous</a:t>
            </a:r>
            <a:br>
              <a:rPr lang="fi-FI" dirty="0"/>
            </a:b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324D8D4-2987-ECBD-B549-BF8283A782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DI Teemu Mäkinen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BFBA695-DFE5-4EC7-51B0-7BE82A6BA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4921142"/>
            <a:ext cx="9315450" cy="8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258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9125A9-B0E0-A4CC-8242-6D1FF996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Kaivosalan kiertotalous: Pääteemoja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128DF6-5E27-B3F8-0557-AC4047B60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Sivukivet ja rikastushiekat (n. 98 % kaikesta materiaalivirrasta)</a:t>
            </a:r>
          </a:p>
          <a:p>
            <a:pPr lvl="1"/>
            <a:r>
              <a:rPr lang="fi-FI" dirty="0"/>
              <a:t>Toimivat kaivokset ja jo lopettaneet kaivokset: Miten hyvin materiaalien mineralogia tunnetaan?</a:t>
            </a:r>
          </a:p>
          <a:p>
            <a:r>
              <a:rPr lang="fi-FI" dirty="0"/>
              <a:t>”Perinteiset” malmit köyhtyneet ja maan allakin mennään yhä syvemmälle</a:t>
            </a:r>
          </a:p>
          <a:p>
            <a:r>
              <a:rPr lang="fi-FI" dirty="0"/>
              <a:t>”Perinteinen” kierrätys, esim. akkujen kierrätys</a:t>
            </a:r>
          </a:p>
          <a:p>
            <a:r>
              <a:rPr lang="fi-FI" dirty="0"/>
              <a:t>Muiden sivuvirtojen hyödyntäminen</a:t>
            </a:r>
          </a:p>
          <a:p>
            <a:r>
              <a:rPr lang="fi-FI" dirty="0"/>
              <a:t>Taloudellinen näkökulma</a:t>
            </a:r>
          </a:p>
          <a:p>
            <a:r>
              <a:rPr lang="fi-FI" dirty="0" err="1"/>
              <a:t>Luvitus</a:t>
            </a:r>
            <a:r>
              <a:rPr lang="fi-FI" dirty="0"/>
              <a:t> uusille tuotteille: Onko uuden sivuvirran ja tuotteen käyttöönotto uhka vai mahdollisuus yksittäiselle kaivosyritykselle?</a:t>
            </a:r>
          </a:p>
          <a:p>
            <a:r>
              <a:rPr lang="fi-FI" dirty="0"/>
              <a:t>Mineraalitehdas: Ratkaisuna monen eri toimijan yhteistyö!</a:t>
            </a:r>
          </a:p>
        </p:txBody>
      </p:sp>
    </p:spTree>
    <p:extLst>
      <p:ext uri="{BB962C8B-B14F-4D97-AF65-F5344CB8AC3E}">
        <p14:creationId xmlns:p14="http://schemas.microsoft.com/office/powerpoint/2010/main" val="342621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9158A8-260D-5794-06C4-9B8ABFC8E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Haasteita kaivosalan kiertotaloudessa Suomessa… ja EU:ssa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DF6DF61-A168-6193-E147-9F6455CE6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 err="1"/>
              <a:t>Luvitus</a:t>
            </a:r>
            <a:endParaRPr lang="fi-FI" dirty="0"/>
          </a:p>
          <a:p>
            <a:r>
              <a:rPr lang="fi-FI" dirty="0"/>
              <a:t>Kotimainen rahoitus</a:t>
            </a:r>
          </a:p>
          <a:p>
            <a:r>
              <a:rPr lang="fi-FI" dirty="0"/>
              <a:t>Sivukiven ja rikastushiekan suuri määrä (vai onko tämä itse asiassa mahdollisuus)</a:t>
            </a:r>
          </a:p>
          <a:p>
            <a:pPr lvl="1"/>
            <a:r>
              <a:rPr lang="fi-FI" dirty="0"/>
              <a:t>On muistettava, että vaikka jätettä on paljon, jäte on todellisuudessa kiveä eli joko karkeaa sivukiveä tai tätä selvästi hienompaa rikastushiekkaa</a:t>
            </a:r>
          </a:p>
          <a:p>
            <a:r>
              <a:rPr lang="fi-FI" dirty="0"/>
              <a:t>Sulfidiset sivukivet ja rikastushiekat</a:t>
            </a:r>
          </a:p>
          <a:p>
            <a:pPr lvl="1"/>
            <a:r>
              <a:rPr lang="fi-FI" dirty="0"/>
              <a:t>Onko </a:t>
            </a:r>
            <a:r>
              <a:rPr lang="fi-FI" dirty="0" err="1"/>
              <a:t>zero</a:t>
            </a:r>
            <a:r>
              <a:rPr lang="fi-FI" dirty="0"/>
              <a:t> </a:t>
            </a:r>
            <a:r>
              <a:rPr lang="fi-FI" dirty="0" err="1"/>
              <a:t>waste</a:t>
            </a:r>
            <a:r>
              <a:rPr lang="fi-FI" dirty="0"/>
              <a:t> –kaivos mahdollinen?</a:t>
            </a:r>
          </a:p>
          <a:p>
            <a:r>
              <a:rPr lang="fi-FI" dirty="0"/>
              <a:t>Tavallisen kansalaisen tietämys aiheesta =&gt; onko helpompi olla aloittamatta kokonaan uusia projekteja</a:t>
            </a:r>
          </a:p>
          <a:p>
            <a:r>
              <a:rPr lang="fi-FI" dirty="0"/>
              <a:t>EU:n omavaraisuus mineraalien suhteen olematon (arviolta 3 % luokkaa) =&gt; tavoite 10 %</a:t>
            </a:r>
          </a:p>
        </p:txBody>
      </p:sp>
    </p:spTree>
    <p:extLst>
      <p:ext uri="{BB962C8B-B14F-4D97-AF65-F5344CB8AC3E}">
        <p14:creationId xmlns:p14="http://schemas.microsoft.com/office/powerpoint/2010/main" val="3364819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C0A114-F7AC-CA93-A2E3-0292127BE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90" y="388264"/>
            <a:ext cx="10515600" cy="1325563"/>
          </a:xfrm>
        </p:spPr>
        <p:txBody>
          <a:bodyPr/>
          <a:lstStyle/>
          <a:p>
            <a:r>
              <a:rPr lang="fi-FI" dirty="0"/>
              <a:t>Miksi suunnittelun edetessä sivuvirrat ja sivutuotteet putoavat suunnitelmista pois?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6A5AFA-489B-18DD-E88D-588B0037B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363"/>
            <a:ext cx="10515600" cy="4043391"/>
          </a:xfrm>
        </p:spPr>
        <p:txBody>
          <a:bodyPr/>
          <a:lstStyle/>
          <a:p>
            <a:r>
              <a:rPr lang="fi-FI" dirty="0"/>
              <a:t>Kyse ei ole siitä, että toimittaisiin epäeettisesti:</a:t>
            </a:r>
          </a:p>
          <a:p>
            <a:pPr lvl="1"/>
            <a:r>
              <a:rPr lang="fi-FI" dirty="0"/>
              <a:t>Taustalla todennäköisesti etenkin sivutuotteiden kannattavuus, </a:t>
            </a:r>
            <a:r>
              <a:rPr lang="fi-FI" dirty="0" err="1"/>
              <a:t>luvitus</a:t>
            </a:r>
            <a:r>
              <a:rPr lang="fi-FI" dirty="0"/>
              <a:t>, kysyntä jne. =&gt; On pakko saada päätuotteen tuotanto ensin tuottamaan</a:t>
            </a:r>
          </a:p>
          <a:p>
            <a:pPr lvl="1"/>
            <a:r>
              <a:rPr lang="fi-FI" dirty="0"/>
              <a:t>Auttaisiko, jos muut toimijat vastaisivat muista tuotteista =&gt; Mineraalitehdas, joka ruokkisi myös muita toimijoita</a:t>
            </a:r>
          </a:p>
          <a:p>
            <a:r>
              <a:rPr lang="fi-FI" dirty="0"/>
              <a:t>Esim. eräällä yhtiöllä oli suunnitelmissaan hieman yli 20 vuotta sitten ainakin neljä eri sivutuotetta. Nyt samassa suunnitelmassa niitä ei ole esitetty lainkaan. Syyt mainittu edellä.</a:t>
            </a:r>
          </a:p>
          <a:p>
            <a:pPr marL="285750" indent="-285750">
              <a:buFontTx/>
              <a:buChar char="-"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105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5037E9-7F73-7B55-4410-2301ADFF1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Sivukivet ja rikastushiekat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7EF9FF-222E-7D17-B8F0-E95A18061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Suurin osa (&gt; 98 %) kaivosten materiaalivirroista on sivukiveä ja rikastushiekkaa</a:t>
            </a:r>
          </a:p>
          <a:p>
            <a:r>
              <a:rPr lang="fi-FI" dirty="0"/>
              <a:t>Tarvitaan paljon tietoa/dataa siitä, mitä kaikkea sivukivet ja rikastushiekat sisältävät</a:t>
            </a:r>
          </a:p>
          <a:p>
            <a:r>
              <a:rPr lang="fi-FI" dirty="0"/>
              <a:t>Etenkään vanhojen jo lopettaneiden kaivosten tapauksessa tietoa ei aina ole ainakaan tarpeeksi</a:t>
            </a:r>
          </a:p>
          <a:p>
            <a:r>
              <a:rPr lang="fi-FI" dirty="0"/>
              <a:t>Potentiaali hyvä (esim. </a:t>
            </a:r>
            <a:r>
              <a:rPr lang="fi-FI" dirty="0" err="1"/>
              <a:t>geopolymeerit</a:t>
            </a:r>
            <a:r>
              <a:rPr lang="fi-FI" dirty="0"/>
              <a:t>, </a:t>
            </a:r>
            <a:r>
              <a:rPr lang="fi-FI" dirty="0" err="1"/>
              <a:t>Co</a:t>
            </a:r>
            <a:r>
              <a:rPr lang="fi-FI" dirty="0"/>
              <a:t>, Mn, teollisuusmineraalit ja paljon muuta)</a:t>
            </a:r>
          </a:p>
          <a:p>
            <a:r>
              <a:rPr lang="fi-FI" dirty="0"/>
              <a:t>1980-luvulla lopetti moni metallimalmikaivos tuotantonsa</a:t>
            </a:r>
          </a:p>
          <a:p>
            <a:pPr lvl="1"/>
            <a:r>
              <a:rPr lang="fi-FI" dirty="0"/>
              <a:t>Tuolloin monen mineraalin/metallin osalta kysyntää ei ollut ja maailmanmarkkinahinnat tippuivat, nyt tilanne toinen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56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D2C350-0ECB-1FF1-F3FC-ED586950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Kierrätys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E819E1-6E44-DC10-8F02-76EDEE2E6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On hieno ajatus, että kierrätys korvaa kaivostoiminnan =&gt; eikä ajatuksessa muuta vikaa olekaan, mutta se ei riitä yksin</a:t>
            </a:r>
          </a:p>
          <a:p>
            <a:r>
              <a:rPr lang="fi-FI" dirty="0"/>
              <a:t>Kierrätystä pitää tehdä niin paljon kuin mahdollista!</a:t>
            </a:r>
          </a:p>
          <a:p>
            <a:r>
              <a:rPr lang="fi-FI" dirty="0"/>
              <a:t>Esim. litiumin osalta kierrossa on kuitenkin niin vähän raaka-ainetta, että pitkään aikaan kierrätys yksin ei tule riittämään</a:t>
            </a:r>
          </a:p>
          <a:p>
            <a:pPr lvl="1"/>
            <a:r>
              <a:rPr lang="fi-FI" dirty="0"/>
              <a:t>Lisäksi Li ei ole helpoin kierrätettävä =&gt; vaatii edelleen prosessien kehittämistä</a:t>
            </a:r>
          </a:p>
        </p:txBody>
      </p:sp>
    </p:spTree>
    <p:extLst>
      <p:ext uri="{BB962C8B-B14F-4D97-AF65-F5344CB8AC3E}">
        <p14:creationId xmlns:p14="http://schemas.microsoft.com/office/powerpoint/2010/main" val="1746523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0B8A42-136C-B961-60F9-8B463CE8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Voisiko kaivos olla jonkinlainen mineraalituotetehdas?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84A3DB-FB3A-3FB1-B640-3598363B9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Lähitulevaisuuden kaivos suunnitellaan alusta asti monituotetehtaaksi, jossa kiertotalous on normaali osa suunnittelua</a:t>
            </a:r>
          </a:p>
          <a:p>
            <a:r>
              <a:rPr lang="fi-FI" dirty="0"/>
              <a:t>Paikan päällä useat eri toimijat tekevät tuotteita</a:t>
            </a:r>
          </a:p>
          <a:p>
            <a:r>
              <a:rPr lang="fi-FI" dirty="0"/>
              <a:t>Jos metallinjalostuksen kuonista saadaan erotettua jo nykyään arvoaineita tai alkaliparistoista tehdään hivenainelannoitteita, ei </a:t>
            </a:r>
            <a:r>
              <a:rPr lang="fi-FI" dirty="0" err="1"/>
              <a:t>monituotetehdasajatuskaan</a:t>
            </a:r>
            <a:r>
              <a:rPr lang="fi-FI" dirty="0"/>
              <a:t> liene mahdoton!</a:t>
            </a:r>
          </a:p>
          <a:p>
            <a:r>
              <a:rPr lang="fi-FI" dirty="0"/>
              <a:t>Jätteistä kerätään dataa niin paljon, että tulevaisuuden toimijoiden on mahdollisimman helppo jatkaa siitä</a:t>
            </a:r>
          </a:p>
          <a:p>
            <a:pPr lvl="1"/>
            <a:r>
              <a:rPr lang="fi-FI" dirty="0"/>
              <a:t>On huomattava, että se mitä ei tarvita nyt, voi olla huomisen päätuote</a:t>
            </a:r>
          </a:p>
          <a:p>
            <a:pPr lvl="1"/>
            <a:r>
              <a:rPr lang="fi-FI" dirty="0"/>
              <a:t>On kuitenkin muistettava, että kaikki materiaali ei pysy muuttumattomana (esim. sulfidinen rikastushiekka voi hapettua =&gt; </a:t>
            </a:r>
            <a:r>
              <a:rPr lang="fi-FI" dirty="0" err="1"/>
              <a:t>puhtaaksijauhatus</a:t>
            </a:r>
            <a:r>
              <a:rPr lang="fi-FI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5348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19AFBC-634C-E821-321D-1737E6EE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Case Outokumpu</a:t>
            </a:r>
            <a:br>
              <a:rPr lang="fi-FI" dirty="0"/>
            </a:br>
            <a:r>
              <a:rPr lang="fi-FI" dirty="0"/>
              <a:t>Chrome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73BFE17-29F8-DB6E-3327-ECC44650D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6199" y="1027906"/>
            <a:ext cx="7487601" cy="553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7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800C66-8EB0-BD1F-B4B4-304EECE7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Mineraalitehdas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885F5C-97ED-DEE8-8EDF-D504E0E75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Dataa tarvitaan, jotta ymmärretään sivukivien ja rikastushiekkojen mahdollisuudet</a:t>
            </a:r>
          </a:p>
          <a:p>
            <a:r>
              <a:rPr lang="fi-FI" dirty="0"/>
              <a:t>Tuotannonohjaus / digitaaliset kaksoset?</a:t>
            </a:r>
          </a:p>
          <a:p>
            <a:r>
              <a:rPr lang="fi-FI" dirty="0"/>
              <a:t>Erotusmenetelmät / rikastus / prosessien taloudellisuus</a:t>
            </a:r>
          </a:p>
          <a:p>
            <a:pPr lvl="1"/>
            <a:r>
              <a:rPr lang="fi-FI" dirty="0"/>
              <a:t>Tekniikoiden osalta (tulevien luentojen otsikko) uuttakin pitää kehittää, mutta kaikessa pyörää ei kannata keksiä uudelleen</a:t>
            </a:r>
          </a:p>
          <a:p>
            <a:r>
              <a:rPr lang="fi-FI" dirty="0"/>
              <a:t>Kokonaistaloudellisuus</a:t>
            </a:r>
          </a:p>
          <a:p>
            <a:r>
              <a:rPr lang="fi-FI" dirty="0"/>
              <a:t>Data jätteistä</a:t>
            </a:r>
          </a:p>
          <a:p>
            <a:r>
              <a:rPr lang="fi-FI" dirty="0"/>
              <a:t>Riskienhallinta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2602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03EBBD-4C83-7207-9A3A-8D979FAF3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Kaivostoiminta vihreän siirtymän keskiössä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10F637-D1FE-202C-7187-508CBBC6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Positiivinen kierre, jossa mineraalisektori kiertotalouden ja vihreän siirtymän kautta mahdollistaa uuden teknologian ja energiaratkaisujen käyttöönoton</a:t>
            </a:r>
          </a:p>
          <a:p>
            <a:r>
              <a:rPr lang="fi-FI" dirty="0"/>
              <a:t>Näin on mahdollisuus vähentää fossiilisten varojen käyttöä, joka vähentää huomattavasti kaivostoimintaa hiilikaivosten muodossa.</a:t>
            </a:r>
          </a:p>
          <a:p>
            <a:r>
              <a:rPr lang="fi-FI" dirty="0"/>
              <a:t>Samaan aikaan tarvitaan esim. teknologian/suuremman laskentatarpeen/tekoälyn jne. ja sähköistyvän maailman takia lisää metalleja ja sen puolen kaivostoimintaa =&gt; Nettosumma kaivostoiminnassa voi olla lähellä nollasummapeliä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fi-FI" dirty="0"/>
              <a:t>Kaivostoiminta antaa raaka-aineita ja mahdollisuuksia nykytekniikkaan, jolla voidaan vähentää päästöjä esim. energiasektorilla.</a:t>
            </a:r>
          </a:p>
        </p:txBody>
      </p:sp>
    </p:spTree>
    <p:extLst>
      <p:ext uri="{BB962C8B-B14F-4D97-AF65-F5344CB8AC3E}">
        <p14:creationId xmlns:p14="http://schemas.microsoft.com/office/powerpoint/2010/main" val="3261775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0C134F-7B1F-CB26-BFC5-E199D745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Lainsäädännön ja </a:t>
            </a:r>
            <a:r>
              <a:rPr lang="fi-FI" dirty="0" err="1"/>
              <a:t>luvituksen</a:t>
            </a:r>
            <a:r>
              <a:rPr lang="fi-FI" dirty="0"/>
              <a:t> pitää pysyä mukana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896B8A-9637-A172-20DE-1F42A4AC7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Pitkät lupaprosessit ja suurta pääomaa vaativa ala on haaste</a:t>
            </a:r>
          </a:p>
          <a:p>
            <a:r>
              <a:rPr lang="fi-FI" dirty="0"/>
              <a:t>Malmin löytymisestä tuotantoon kuluu usein pitkä aika, vaikka otettaisiin tuotantoon vain yksi (tai muutama) päätuote</a:t>
            </a:r>
          </a:p>
          <a:p>
            <a:pPr lvl="1"/>
            <a:r>
              <a:rPr lang="fi-FI" dirty="0" err="1"/>
              <a:t>Sokli</a:t>
            </a:r>
            <a:r>
              <a:rPr lang="fi-FI" dirty="0"/>
              <a:t> (Rautaruukki =&gt; Kemira =&gt; Yara =&gt; </a:t>
            </a:r>
            <a:r>
              <a:rPr lang="fi-FI" dirty="0" err="1"/>
              <a:t>Sokli</a:t>
            </a:r>
            <a:r>
              <a:rPr lang="fi-FI" dirty="0"/>
              <a:t> Oy) 1967 =&gt;</a:t>
            </a:r>
          </a:p>
          <a:p>
            <a:pPr lvl="1"/>
            <a:r>
              <a:rPr lang="fi-FI" dirty="0" err="1"/>
              <a:t>Keliber</a:t>
            </a:r>
            <a:r>
              <a:rPr lang="fi-FI" dirty="0"/>
              <a:t> (yhtiö perustettu 2001) 1959 =&gt; 2026</a:t>
            </a:r>
          </a:p>
          <a:p>
            <a:pPr lvl="1"/>
            <a:r>
              <a:rPr lang="fi-FI" dirty="0" err="1"/>
              <a:t>Sakatti</a:t>
            </a:r>
            <a:r>
              <a:rPr lang="fi-FI" dirty="0"/>
              <a:t> 2009 =&gt;</a:t>
            </a:r>
          </a:p>
          <a:p>
            <a:pPr lvl="1"/>
            <a:r>
              <a:rPr lang="fi-FI" dirty="0" err="1"/>
              <a:t>Suhanko</a:t>
            </a:r>
            <a:r>
              <a:rPr lang="fi-FI" dirty="0"/>
              <a:t> 1960-luku =&gt; </a:t>
            </a:r>
          </a:p>
          <a:p>
            <a:pPr lvl="1"/>
            <a:r>
              <a:rPr lang="fi-FI" dirty="0"/>
              <a:t>Kälviän ilmeniitti (</a:t>
            </a:r>
            <a:r>
              <a:rPr lang="fi-FI" dirty="0" err="1"/>
              <a:t>Kalvinit</a:t>
            </a:r>
            <a:r>
              <a:rPr lang="fi-FI" dirty="0"/>
              <a:t> =&gt; </a:t>
            </a:r>
            <a:r>
              <a:rPr lang="fi-FI" dirty="0" err="1"/>
              <a:t>Titanor</a:t>
            </a:r>
            <a:r>
              <a:rPr lang="fi-FI" dirty="0"/>
              <a:t>) 1996 =&gt;</a:t>
            </a:r>
          </a:p>
          <a:p>
            <a:pPr lvl="1"/>
            <a:r>
              <a:rPr lang="fi-FI" dirty="0"/>
              <a:t>Otanmäki </a:t>
            </a:r>
            <a:r>
              <a:rPr lang="fi-FI" dirty="0" err="1"/>
              <a:t>Mine</a:t>
            </a:r>
            <a:r>
              <a:rPr lang="fi-FI" dirty="0"/>
              <a:t> Oy:n kiertotaloushanke 2012 =&gt;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1150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9DF902-976A-90D4-1262-B0A2310F8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Innovaatioiden tarve ja materiaalit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F3A9EF-389F-1BF9-B48E-52F9FFFD3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Raaka-aineiden käyttö monipuolistunut valtavasti</a:t>
            </a:r>
          </a:p>
          <a:p>
            <a:r>
              <a:rPr lang="fi-FI" dirty="0"/>
              <a:t>Tarkoittaa, että uusia ideoita tarvitaan sivuvirtojen kautta aiempaa paljon enemmän (teemaan palataan tulevilla kerroilla useampaan kertaan käytännön esimerkein)</a:t>
            </a:r>
          </a:p>
          <a:p>
            <a:r>
              <a:rPr lang="fi-FI" dirty="0"/>
              <a:t>Eri alojen asiantuntijoiden ja yritysten yhteistyö</a:t>
            </a:r>
          </a:p>
          <a:p>
            <a:pPr lvl="1"/>
            <a:r>
              <a:rPr lang="fi-FI" dirty="0"/>
              <a:t>Orgaanisen ja epäorgaanisen kemian osaajat saman pöydän ääreen</a:t>
            </a:r>
          </a:p>
          <a:p>
            <a:pPr lvl="1"/>
            <a:r>
              <a:rPr lang="fi-FI" dirty="0"/>
              <a:t>Muutoinkin poikkitieteellisyys tarpeen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24673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F652B9-90AF-7C37-A6DD-786D9405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Kuluttajan vastuu raaka-aineiden tarpeessa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C13F03-2F56-4A09-18C1-A903A32A9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Ihmisten pitää päättää ja ottaa vastuu itse siitä, käyttääkö  vaikkapa tekoälyä mieluummin kissavideoiden tekoon vai johonkin oikeasti hyödylliseen, koska energiaa ja raaka-aineita tarvitaan tähän tarkoitukseen jo nyt valtavasti.</a:t>
            </a:r>
          </a:p>
          <a:p>
            <a:r>
              <a:rPr lang="fi-FI" dirty="0"/>
              <a:t>Ja ostetaanko me se kaksi päivää käytössä oleva 1,5 €:n sekundatuote kiinalaisesta verkkokaupasta, jota edes kirpparit ei ota hyllylleen, vai ostetaanko me suomalaisesta kivijalkaliikkeestä kestävä tuote, joka maksaa vähän enemmän.</a:t>
            </a:r>
          </a:p>
          <a:p>
            <a:r>
              <a:rPr lang="fi-FI" dirty="0"/>
              <a:t>Myös kulutuksen vähentämisen täytyy olla osa isompaa kuvaa!</a:t>
            </a:r>
          </a:p>
        </p:txBody>
      </p:sp>
    </p:spTree>
    <p:extLst>
      <p:ext uri="{BB962C8B-B14F-4D97-AF65-F5344CB8AC3E}">
        <p14:creationId xmlns:p14="http://schemas.microsoft.com/office/powerpoint/2010/main" val="142526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70789</TotalTime>
  <Words>811</Words>
  <Application>Microsoft Office PowerPoint</Application>
  <PresentationFormat>Laajakuva</PresentationFormat>
  <Paragraphs>77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Symbol</vt:lpstr>
      <vt:lpstr>Office-teema</vt:lpstr>
      <vt:lpstr>Kaivosalan kiertotalous </vt:lpstr>
      <vt:lpstr>Kaivosalan kiertotalous: Pääteemoja</vt:lpstr>
      <vt:lpstr>Haasteita kaivosalan kiertotaloudessa Suomessa… ja EU:ssa</vt:lpstr>
      <vt:lpstr>Miksi suunnittelun edetessä sivuvirrat ja sivutuotteet putoavat suunnitelmista pois?</vt:lpstr>
      <vt:lpstr>Sivukivet ja rikastushiekat</vt:lpstr>
      <vt:lpstr>Kierrätys</vt:lpstr>
      <vt:lpstr>Voisiko kaivos olla jonkinlainen mineraalituotetehdas?</vt:lpstr>
      <vt:lpstr>Case Outokumpu Chrome</vt:lpstr>
      <vt:lpstr>Mineraalitehdas</vt:lpstr>
      <vt:lpstr>Kaivostoiminta vihreän siirtymän keskiössä</vt:lpstr>
      <vt:lpstr>Lainsäädännön ja luvituksen pitää pysyä mukana</vt:lpstr>
      <vt:lpstr>Innovaatioiden tarve ja materiaalit</vt:lpstr>
      <vt:lpstr>Kuluttajan vastuu raaka-aineiden tarpeessa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Teemu Mäkinen</dc:creator>
  <cp:lastModifiedBy>Teemu Mäkinen</cp:lastModifiedBy>
  <cp:revision>25</cp:revision>
  <dcterms:created xsi:type="dcterms:W3CDTF">2026-02-18T10:23:18Z</dcterms:created>
  <dcterms:modified xsi:type="dcterms:W3CDTF">2026-05-27T09:13:51Z</dcterms:modified>
</cp:coreProperties>
</file>