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319" r:id="rId6"/>
    <p:sldId id="277" r:id="rId7"/>
    <p:sldId id="300" r:id="rId8"/>
    <p:sldId id="310" r:id="rId9"/>
    <p:sldId id="282" r:id="rId10"/>
    <p:sldId id="311" r:id="rId11"/>
    <p:sldId id="312" r:id="rId12"/>
    <p:sldId id="283" r:id="rId13"/>
    <p:sldId id="318" r:id="rId14"/>
    <p:sldId id="315" r:id="rId15"/>
    <p:sldId id="313" r:id="rId16"/>
    <p:sldId id="309" r:id="rId17"/>
    <p:sldId id="308" r:id="rId18"/>
    <p:sldId id="304" r:id="rId19"/>
    <p:sldId id="298" r:id="rId20"/>
    <p:sldId id="287" r:id="rId21"/>
    <p:sldId id="303" r:id="rId22"/>
    <p:sldId id="306" r:id="rId23"/>
    <p:sldId id="307" r:id="rId24"/>
    <p:sldId id="276" r:id="rId2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5D79C8-6753-EEB7-BF00-5A0FFF18404E}" v="49" dt="2026-06-01T08:15:44.781"/>
    <p1510:client id="{510547F2-0A4B-CAF8-5078-50C11A0EB1A1}" v="7" dt="2026-06-01T06:39:11.2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a Pitkäkangas" userId="S::nea.pitkakangas@kpedu.fi::b433c27c-88f5-44a0-8e32-aaba8b868bcc" providerId="AD" clId="Web-{3A5D79C8-6753-EEB7-BF00-5A0FFF18404E}"/>
    <pc:docChg chg="delSld modSld">
      <pc:chgData name="Nea Pitkäkangas" userId="S::nea.pitkakangas@kpedu.fi::b433c27c-88f5-44a0-8e32-aaba8b868bcc" providerId="AD" clId="Web-{3A5D79C8-6753-EEB7-BF00-5A0FFF18404E}" dt="2026-06-01T08:15:44.781" v="48" actId="20577"/>
      <pc:docMkLst>
        <pc:docMk/>
      </pc:docMkLst>
      <pc:sldChg chg="addSp delSp modSp">
        <pc:chgData name="Nea Pitkäkangas" userId="S::nea.pitkakangas@kpedu.fi::b433c27c-88f5-44a0-8e32-aaba8b868bcc" providerId="AD" clId="Web-{3A5D79C8-6753-EEB7-BF00-5A0FFF18404E}" dt="2026-06-01T08:15:06.547" v="4" actId="1076"/>
        <pc:sldMkLst>
          <pc:docMk/>
          <pc:sldMk cId="3499415791" sldId="256"/>
        </pc:sldMkLst>
        <pc:picChg chg="del">
          <ac:chgData name="Nea Pitkäkangas" userId="S::nea.pitkakangas@kpedu.fi::b433c27c-88f5-44a0-8e32-aaba8b868bcc" providerId="AD" clId="Web-{3A5D79C8-6753-EEB7-BF00-5A0FFF18404E}" dt="2026-06-01T08:14:52.032" v="0"/>
          <ac:picMkLst>
            <pc:docMk/>
            <pc:sldMk cId="3499415791" sldId="256"/>
            <ac:picMk id="4" creationId="{C063F7EF-EA78-BBA0-4E24-377238EBA068}"/>
          </ac:picMkLst>
        </pc:picChg>
        <pc:picChg chg="add mod modCrop">
          <ac:chgData name="Nea Pitkäkangas" userId="S::nea.pitkakangas@kpedu.fi::b433c27c-88f5-44a0-8e32-aaba8b868bcc" providerId="AD" clId="Web-{3A5D79C8-6753-EEB7-BF00-5A0FFF18404E}" dt="2026-06-01T08:15:06.547" v="4" actId="1076"/>
          <ac:picMkLst>
            <pc:docMk/>
            <pc:sldMk cId="3499415791" sldId="256"/>
            <ac:picMk id="5" creationId="{940F22C7-2F7C-3854-B0B1-B94982711D6E}"/>
          </ac:picMkLst>
        </pc:picChg>
      </pc:sldChg>
      <pc:sldChg chg="del">
        <pc:chgData name="Nea Pitkäkangas" userId="S::nea.pitkakangas@kpedu.fi::b433c27c-88f5-44a0-8e32-aaba8b868bcc" providerId="AD" clId="Web-{3A5D79C8-6753-EEB7-BF00-5A0FFF18404E}" dt="2026-06-01T08:15:12.641" v="6"/>
        <pc:sldMkLst>
          <pc:docMk/>
          <pc:sldMk cId="164855742" sldId="292"/>
        </pc:sldMkLst>
      </pc:sldChg>
      <pc:sldChg chg="del">
        <pc:chgData name="Nea Pitkäkangas" userId="S::nea.pitkakangas@kpedu.fi::b433c27c-88f5-44a0-8e32-aaba8b868bcc" providerId="AD" clId="Web-{3A5D79C8-6753-EEB7-BF00-5A0FFF18404E}" dt="2026-06-01T08:15:10.782" v="5"/>
        <pc:sldMkLst>
          <pc:docMk/>
          <pc:sldMk cId="3690716945" sldId="316"/>
        </pc:sldMkLst>
      </pc:sldChg>
      <pc:sldChg chg="del">
        <pc:chgData name="Nea Pitkäkangas" userId="S::nea.pitkakangas@kpedu.fi::b433c27c-88f5-44a0-8e32-aaba8b868bcc" providerId="AD" clId="Web-{3A5D79C8-6753-EEB7-BF00-5A0FFF18404E}" dt="2026-06-01T08:15:13.407" v="7"/>
        <pc:sldMkLst>
          <pc:docMk/>
          <pc:sldMk cId="3537598533" sldId="317"/>
        </pc:sldMkLst>
      </pc:sldChg>
      <pc:sldChg chg="modSp">
        <pc:chgData name="Nea Pitkäkangas" userId="S::nea.pitkakangas@kpedu.fi::b433c27c-88f5-44a0-8e32-aaba8b868bcc" providerId="AD" clId="Web-{3A5D79C8-6753-EEB7-BF00-5A0FFF18404E}" dt="2026-06-01T08:15:44.781" v="48" actId="20577"/>
        <pc:sldMkLst>
          <pc:docMk/>
          <pc:sldMk cId="2828549391" sldId="319"/>
        </pc:sldMkLst>
        <pc:spChg chg="mod">
          <ac:chgData name="Nea Pitkäkangas" userId="S::nea.pitkakangas@kpedu.fi::b433c27c-88f5-44a0-8e32-aaba8b868bcc" providerId="AD" clId="Web-{3A5D79C8-6753-EEB7-BF00-5A0FFF18404E}" dt="2026-06-01T08:15:44.781" v="48" actId="20577"/>
          <ac:spMkLst>
            <pc:docMk/>
            <pc:sldMk cId="2828549391" sldId="319"/>
            <ac:spMk id="2" creationId="{06438E3D-7F79-2421-DAE0-9ADA2D39420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B7B5FFBA-8C53-B1DC-DD21-1DDC12CD2B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8705EF0-AC56-4544-A300-2FF025454F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9A128-5483-4B87-B776-B43DC53CE2C7}" type="datetimeFigureOut">
              <a:rPr lang="fi-FI" smtClean="0"/>
              <a:t>1.6.2026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9F78460-8900-DCFF-F880-E6F6E9D575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82C9319-1ABC-9369-CD16-78410751DC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22D23-292F-4FAE-90DB-690806F466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17856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B0634-CE1E-4067-8114-139BF195450B}" type="datetimeFigureOut">
              <a:rPr lang="fi-FI" smtClean="0"/>
              <a:t>1.6.2026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6AEB21-C1B0-4421-86DF-011A1D40833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759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AEB21-C1B0-4421-86DF-011A1D408337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2471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AEB21-C1B0-4421-86DF-011A1D408337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934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AEB21-C1B0-4421-86DF-011A1D408337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1248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AEB21-C1B0-4421-86DF-011A1D408337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73254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AEB21-C1B0-4421-86DF-011A1D408337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7537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AEB21-C1B0-4421-86DF-011A1D408337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2722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Riperikastus = </a:t>
            </a:r>
            <a:r>
              <a:rPr lang="fi-FI" err="1"/>
              <a:t>Scavenging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6AEB21-C1B0-4421-86DF-011A1D408337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1907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pedu.fi/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@KpeduFI" TargetMode="External"/><Relationship Id="rId13" Type="http://schemas.openxmlformats.org/officeDocument/2006/relationships/image" Target="../media/image30.png"/><Relationship Id="rId3" Type="http://schemas.openxmlformats.org/officeDocument/2006/relationships/image" Target="../media/image24.svg"/><Relationship Id="rId7" Type="http://schemas.openxmlformats.org/officeDocument/2006/relationships/image" Target="../media/image26.svg"/><Relationship Id="rId12" Type="http://schemas.openxmlformats.org/officeDocument/2006/relationships/image" Target="../media/image29.svg"/><Relationship Id="rId2" Type="http://schemas.openxmlformats.org/officeDocument/2006/relationships/hyperlink" Target="https://www.instagram.com/kpedufi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linkedin.com/company/kpedu-keski-pohjanmaan-ammattiopisto/" TargetMode="External"/><Relationship Id="rId11" Type="http://schemas.openxmlformats.org/officeDocument/2006/relationships/image" Target="../media/image28.svg"/><Relationship Id="rId5" Type="http://schemas.openxmlformats.org/officeDocument/2006/relationships/image" Target="../media/image25.svg"/><Relationship Id="rId10" Type="http://schemas.openxmlformats.org/officeDocument/2006/relationships/hyperlink" Target="https://www.kpedu.fi/" TargetMode="External"/><Relationship Id="rId4" Type="http://schemas.openxmlformats.org/officeDocument/2006/relationships/hyperlink" Target="https://www.facebook.com/kpammattiopisto/" TargetMode="External"/><Relationship Id="rId9" Type="http://schemas.openxmlformats.org/officeDocument/2006/relationships/image" Target="../media/image27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A5E6FE2A-7DA6-CC18-EDF6-792DA6273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6B4F934-22AF-48C2-5A7E-19D9FA3CEB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70275" y="3658029"/>
            <a:ext cx="5125251" cy="1035704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C0AF695-81ED-0C32-92ED-CF8B82BD07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70276" y="4693733"/>
            <a:ext cx="5125251" cy="8546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  <p:pic>
        <p:nvPicPr>
          <p:cNvPr id="11" name="Kuva 10" descr="Kpedun logo.">
            <a:hlinkClick r:id="rId3"/>
            <a:extLst>
              <a:ext uri="{FF2B5EF4-FFF2-40B4-BE49-F238E27FC236}">
                <a16:creationId xmlns:a16="http://schemas.microsoft.com/office/drawing/2014/main" id="{5B4B0282-E698-C4B0-2FD3-83CE42A4D63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122" y="2642173"/>
            <a:ext cx="2801509" cy="74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425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063"/>
            <a:ext cx="10515600" cy="3981231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5168542C-8FFB-B232-2EE0-0D7857CFA3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4498"/>
          <a:stretch/>
        </p:blipFill>
        <p:spPr>
          <a:xfrm>
            <a:off x="0" y="5702554"/>
            <a:ext cx="12192000" cy="11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6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48118" y="848425"/>
            <a:ext cx="9605682" cy="587122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118" y="1532063"/>
            <a:ext cx="9605682" cy="4949419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82D3EA7-0342-A8E3-D838-8E97590B3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-622" b="14730"/>
          <a:stretch/>
        </p:blipFill>
        <p:spPr>
          <a:xfrm rot="5400000">
            <a:off x="-2771775" y="2771774"/>
            <a:ext cx="6858000" cy="131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1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063"/>
            <a:ext cx="10515600" cy="4689443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292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2824E0-3493-95C6-6C7A-E4F43DD890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C6AD0D-BA4A-1ADB-FD6B-7D3D6D7C0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11860"/>
            <a:ext cx="5181600" cy="404625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D9C6DD-B0A4-A35E-76ED-0B81218950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11860"/>
            <a:ext cx="5181600" cy="404625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D8B94EE5-0E4F-D5EC-ED00-B0ABF544A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4498"/>
          <a:stretch/>
        </p:blipFill>
        <p:spPr>
          <a:xfrm>
            <a:off x="0" y="5702554"/>
            <a:ext cx="12192000" cy="11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85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A96992-70D2-6822-622E-52D4B4798C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64160"/>
            <a:ext cx="10515600" cy="598581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0659ECD-3437-9FD8-2E2F-B567D8C43F8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576081"/>
            <a:ext cx="5157787" cy="69740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Alaotsikko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FA2839A-76DD-3A23-F01D-080D2476E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73486"/>
            <a:ext cx="5157787" cy="326670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C1F6327-C03E-FCF2-FA93-9D69348BEFA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576081"/>
            <a:ext cx="5183188" cy="69740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Alaotsikko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748F199A-3FA8-10B4-2653-077AEA9573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73486"/>
            <a:ext cx="5183188" cy="326670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509FC265-E905-CE3C-4C25-2D426C0AD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4498"/>
          <a:stretch/>
        </p:blipFill>
        <p:spPr>
          <a:xfrm>
            <a:off x="0" y="5702554"/>
            <a:ext cx="12192000" cy="11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86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48425"/>
            <a:ext cx="9512299" cy="587122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32063"/>
            <a:ext cx="9512299" cy="3981231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5168542C-8FFB-B232-2EE0-0D7857CFA3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4498"/>
          <a:stretch/>
        </p:blipFill>
        <p:spPr>
          <a:xfrm>
            <a:off x="0" y="5702554"/>
            <a:ext cx="12192000" cy="1155446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21FCB302-EE5A-4AF6-5346-550DCC1E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5553" y="3178440"/>
            <a:ext cx="3236447" cy="367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84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48425"/>
            <a:ext cx="9489141" cy="587122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063"/>
            <a:ext cx="9489141" cy="3981231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5168542C-8FFB-B232-2EE0-0D7857CFA3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4498"/>
          <a:stretch/>
        </p:blipFill>
        <p:spPr>
          <a:xfrm>
            <a:off x="0" y="5702554"/>
            <a:ext cx="12192000" cy="1155446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6B33AF7D-301D-7AB1-D887-6BE189D4F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64"/>
          <a:stretch/>
        </p:blipFill>
        <p:spPr>
          <a:xfrm>
            <a:off x="9840043" y="3366582"/>
            <a:ext cx="2258539" cy="349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100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48425"/>
            <a:ext cx="9640986" cy="587122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32063"/>
            <a:ext cx="9640986" cy="3981231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5168542C-8FFB-B232-2EE0-0D7857CFA3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4498"/>
          <a:stretch/>
        </p:blipFill>
        <p:spPr>
          <a:xfrm>
            <a:off x="0" y="5702554"/>
            <a:ext cx="12192000" cy="1155446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03B43456-31C8-E6AD-60DC-291F0CB1F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95" b="2508"/>
          <a:stretch/>
        </p:blipFill>
        <p:spPr>
          <a:xfrm>
            <a:off x="9766564" y="3391154"/>
            <a:ext cx="2425436" cy="346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53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48425"/>
            <a:ext cx="9550400" cy="587122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063"/>
            <a:ext cx="9550400" cy="3981231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5168542C-8FFB-B232-2EE0-0D7857CFA3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4498"/>
          <a:stretch/>
        </p:blipFill>
        <p:spPr>
          <a:xfrm>
            <a:off x="0" y="5702554"/>
            <a:ext cx="12192000" cy="1155446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F87AC58-44FF-DCEE-8196-73A788DCD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3"/>
          <a:stretch/>
        </p:blipFill>
        <p:spPr>
          <a:xfrm>
            <a:off x="9715500" y="3181612"/>
            <a:ext cx="2476500" cy="367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66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3775"/>
            <a:ext cx="10515600" cy="189693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31AF681A-5C20-0E77-35DC-090DD52A18D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662518" y="3619277"/>
            <a:ext cx="8691282" cy="189693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5168542C-8FFB-B232-2EE0-0D7857CFA3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4498"/>
          <a:stretch/>
        </p:blipFill>
        <p:spPr>
          <a:xfrm>
            <a:off x="0" y="5702554"/>
            <a:ext cx="12192000" cy="1155446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F398A036-DBCE-97B8-A824-148FC1BCE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9276"/>
            <a:ext cx="2752344" cy="32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844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3775"/>
            <a:ext cx="10515600" cy="189693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31AF681A-5C20-0E77-35DC-090DD52A18D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662518" y="3619277"/>
            <a:ext cx="8691282" cy="189693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5168542C-8FFB-B232-2EE0-0D7857CFA3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4498"/>
          <a:stretch/>
        </p:blipFill>
        <p:spPr>
          <a:xfrm>
            <a:off x="0" y="5702554"/>
            <a:ext cx="12192000" cy="1155446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0A7C8A72-E610-8B5A-1C94-3D2E53D6F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55"/>
          <a:stretch/>
        </p:blipFill>
        <p:spPr>
          <a:xfrm>
            <a:off x="0" y="3356937"/>
            <a:ext cx="3147802" cy="350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516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8AA0DA00-30C7-EB79-3A55-7D131BD5C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2" r="5116"/>
          <a:stretch/>
        </p:blipFill>
        <p:spPr>
          <a:xfrm>
            <a:off x="0" y="0"/>
            <a:ext cx="4078514" cy="685800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98B48233-3000-92C4-F708-542F35EDA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r="24033"/>
          <a:stretch/>
        </p:blipFill>
        <p:spPr>
          <a:xfrm>
            <a:off x="3310778" y="0"/>
            <a:ext cx="7052422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8513" y="848425"/>
            <a:ext cx="7441133" cy="587122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8513" y="1532063"/>
            <a:ext cx="7441133" cy="4949419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486661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F7F6B146-0890-13F8-07E4-9D02AD3B35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1" t="12250" r="8430"/>
          <a:stretch/>
        </p:blipFill>
        <p:spPr>
          <a:xfrm>
            <a:off x="0" y="0"/>
            <a:ext cx="4221040" cy="685800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98B48233-3000-92C4-F708-542F35EDA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r="24033"/>
          <a:stretch/>
        </p:blipFill>
        <p:spPr>
          <a:xfrm>
            <a:off x="3310778" y="0"/>
            <a:ext cx="7052422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8513" y="848425"/>
            <a:ext cx="7441133" cy="587122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8513" y="1532063"/>
            <a:ext cx="7441133" cy="4949419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009607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B50934E3-8879-6E2C-9CA6-99FC1EE5A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04"/>
          <a:stretch/>
        </p:blipFill>
        <p:spPr>
          <a:xfrm>
            <a:off x="7927831" y="0"/>
            <a:ext cx="4264169" cy="685800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50475B87-416C-2817-1A0D-B5DB82D39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9556"/>
          <a:stretch/>
        </p:blipFill>
        <p:spPr>
          <a:xfrm rot="10800000">
            <a:off x="1516276" y="0"/>
            <a:ext cx="7468152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5813" y="848425"/>
            <a:ext cx="7602068" cy="587122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812" y="1532063"/>
            <a:ext cx="7602069" cy="4949419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858292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C7D29D33-E7C7-58B5-BAC7-86FE4EDD1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7" r="9270"/>
          <a:stretch/>
        </p:blipFill>
        <p:spPr>
          <a:xfrm>
            <a:off x="8312726" y="0"/>
            <a:ext cx="3879273" cy="685800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50475B87-416C-2817-1A0D-B5DB82D39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9556"/>
          <a:stretch/>
        </p:blipFill>
        <p:spPr>
          <a:xfrm rot="10800000">
            <a:off x="1516276" y="0"/>
            <a:ext cx="7468152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5813" y="848425"/>
            <a:ext cx="7602068" cy="587122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812" y="1532063"/>
            <a:ext cx="7602069" cy="4949419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57989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B3392A07-B238-301E-E894-29A0AF654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50"/>
          <a:stretch/>
        </p:blipFill>
        <p:spPr>
          <a:xfrm>
            <a:off x="-155041" y="-1"/>
            <a:ext cx="8210470" cy="6858001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52634211-01AD-C7FA-B25E-3AB801FDE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r="57566"/>
          <a:stretch/>
        </p:blipFill>
        <p:spPr>
          <a:xfrm>
            <a:off x="6329750" y="0"/>
            <a:ext cx="3939346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2750C42-BE4F-2CB4-7FB5-F41FFF4A0A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02288" y="3877787"/>
            <a:ext cx="3939346" cy="1035704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fi-FI"/>
              <a:t>OTSIKKO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EB5F23B6-3D2C-1774-D36A-A9772F33E633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7402287" y="4913492"/>
            <a:ext cx="3939346" cy="8546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18864515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B45678AA-EE25-B3F4-BBC2-FB05B6367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"/>
          <a:stretch/>
        </p:blipFill>
        <p:spPr>
          <a:xfrm>
            <a:off x="0" y="0"/>
            <a:ext cx="7402286" cy="685800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52634211-01AD-C7FA-B25E-3AB801FDE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r="57566"/>
          <a:stretch/>
        </p:blipFill>
        <p:spPr>
          <a:xfrm>
            <a:off x="6329750" y="0"/>
            <a:ext cx="3939346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FFF9F49-46F2-E3EF-D459-FAB70E5A77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02288" y="3877787"/>
            <a:ext cx="3939346" cy="1035704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fi-FI"/>
              <a:t>OTSIKKO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EB5F23B6-3D2C-1774-D36A-A9772F33E633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7402287" y="4913492"/>
            <a:ext cx="3939346" cy="8546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39611609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AA212F9A-E65D-DCF5-E412-9B665B8F5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6"/>
          <a:stretch/>
        </p:blipFill>
        <p:spPr>
          <a:xfrm>
            <a:off x="0" y="0"/>
            <a:ext cx="7599136" cy="685800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52634211-01AD-C7FA-B25E-3AB801FDE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r="57566"/>
          <a:stretch/>
        </p:blipFill>
        <p:spPr>
          <a:xfrm>
            <a:off x="6329750" y="0"/>
            <a:ext cx="3939346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74FC0F2-B8E8-911D-0242-4259EF28FD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02288" y="3877787"/>
            <a:ext cx="3939346" cy="1035704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fi-FI"/>
              <a:t>OTSIKKO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EB5F23B6-3D2C-1774-D36A-A9772F33E633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7402287" y="4913492"/>
            <a:ext cx="3939346" cy="8546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1011542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0900526D-5EF0-A9A7-76A0-9D8C8D05E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3" t="10250" b="6023"/>
          <a:stretch/>
        </p:blipFill>
        <p:spPr>
          <a:xfrm>
            <a:off x="0" y="0"/>
            <a:ext cx="7402286" cy="685800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52634211-01AD-C7FA-B25E-3AB801FDE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r="57566"/>
          <a:stretch/>
        </p:blipFill>
        <p:spPr>
          <a:xfrm>
            <a:off x="6329750" y="0"/>
            <a:ext cx="3939346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EC61488-0E7D-9D29-9D10-16F75E67E7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02288" y="3877787"/>
            <a:ext cx="3939346" cy="1035704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fi-FI"/>
              <a:t>OTSIKKO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EB5F23B6-3D2C-1774-D36A-A9772F33E633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7402286" y="4913492"/>
            <a:ext cx="3939346" cy="8546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178450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E9339-0B1A-712C-01F7-DE076AE8B3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02288" y="3877787"/>
            <a:ext cx="3939346" cy="1035704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fi-FI"/>
              <a:t>OTSIKKO</a:t>
            </a:r>
          </a:p>
        </p:txBody>
      </p:sp>
      <p:sp>
        <p:nvSpPr>
          <p:cNvPr id="24" name="Alaotsikko 2">
            <a:extLst>
              <a:ext uri="{FF2B5EF4-FFF2-40B4-BE49-F238E27FC236}">
                <a16:creationId xmlns:a16="http://schemas.microsoft.com/office/drawing/2014/main" id="{EB5F23B6-3D2C-1774-D36A-A9772F33E633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7402287" y="4913492"/>
            <a:ext cx="3939346" cy="8546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Alaotsikko</a:t>
            </a: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BE153219-BE46-685E-359A-E50DA8C563E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" y="0"/>
            <a:ext cx="6864349" cy="6858000"/>
          </a:xfrm>
          <a:solidFill>
            <a:schemeClr val="bg1">
              <a:alpha val="20000"/>
            </a:schemeClr>
          </a:solidFill>
        </p:spPr>
        <p:txBody>
          <a:bodyPr tIns="0" bIns="936000" anchor="ctr" anchorCtr="1"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0290616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7543" y="848425"/>
            <a:ext cx="7412104" cy="587122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7543" y="1532063"/>
            <a:ext cx="7412104" cy="501920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84061257-FBA2-2A39-4311-063DA88B0B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848100" cy="6858000"/>
          </a:xfrm>
        </p:spPr>
        <p:txBody>
          <a:bodyPr lIns="504000" tIns="828000" rIns="0" bIns="1296000" anchor="ctr" anchorCtr="0"/>
          <a:lstStyle>
            <a:lvl1pPr marL="0" indent="0" algn="ctr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9550634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+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5813" y="848425"/>
            <a:ext cx="7602068" cy="587122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812" y="1532063"/>
            <a:ext cx="7602069" cy="4949419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1CD7294A-0093-960E-9649-1637B72726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43900" y="0"/>
            <a:ext cx="3848100" cy="6858000"/>
          </a:xfrm>
          <a:solidFill>
            <a:schemeClr val="bg1"/>
          </a:solidFill>
        </p:spPr>
        <p:txBody>
          <a:bodyPr tIns="864000" bIns="1188000" anchor="ctr" anchorCtr="0"/>
          <a:lstStyle>
            <a:lvl1pPr marL="0" indent="0" algn="ctr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445992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+ om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5168542C-8FFB-B232-2EE0-0D7857CFA3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4498"/>
          <a:stretch/>
        </p:blipFill>
        <p:spPr>
          <a:xfrm>
            <a:off x="0" y="5702554"/>
            <a:ext cx="12192000" cy="1155446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48425"/>
            <a:ext cx="10525441" cy="587122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32063"/>
            <a:ext cx="5805096" cy="3981231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2CE05083-A117-5001-46BA-9F602C6E6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59161">
            <a:off x="6964198" y="1830720"/>
            <a:ext cx="4568674" cy="33761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7D604DE0-328B-513A-CE27-4A4A383B70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 rot="159161">
            <a:off x="7168831" y="2051246"/>
            <a:ext cx="4133259" cy="2755507"/>
          </a:xfrm>
        </p:spPr>
        <p:txBody>
          <a:bodyPr bIns="684000" anchor="ctr">
            <a:normAutofit/>
          </a:bodyPr>
          <a:lstStyle>
            <a:lvl1pPr algn="ctr"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352680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+ kak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04E671-937E-1C3E-84A6-CD1358F67A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48119" y="848425"/>
            <a:ext cx="6220224" cy="587122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BBFD8C-1F15-458B-3E8C-5226CF540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118" y="1532063"/>
            <a:ext cx="6220225" cy="4949419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82D3EA7-0342-A8E3-D838-8E97590B3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-622" b="14730"/>
          <a:stretch/>
        </p:blipFill>
        <p:spPr>
          <a:xfrm rot="5400000">
            <a:off x="-2771775" y="2771774"/>
            <a:ext cx="6858000" cy="1314451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B7484AD3-E61B-DAAD-44F6-6F398CB24F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21341095">
            <a:off x="8304450" y="1359512"/>
            <a:ext cx="3239423" cy="243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Kuvan paikkamerkki 4">
            <a:extLst>
              <a:ext uri="{FF2B5EF4-FFF2-40B4-BE49-F238E27FC236}">
                <a16:creationId xmlns:a16="http://schemas.microsoft.com/office/drawing/2014/main" id="{D0EA5461-3001-FFAD-47B1-17BC58D48D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1341095">
            <a:off x="8493282" y="1496135"/>
            <a:ext cx="2875506" cy="1917006"/>
          </a:xfrm>
        </p:spPr>
        <p:txBody>
          <a:bodyPr tIns="0" bIns="576000" anchor="ctr">
            <a:normAutofit/>
          </a:bodyPr>
          <a:lstStyle>
            <a:lvl1pPr algn="ctr">
              <a:defRPr sz="16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93648891-68EF-1026-468A-8A858ECE2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65007">
            <a:off x="8370202" y="3744487"/>
            <a:ext cx="3239423" cy="24387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Kuvan paikkamerkki 4">
            <a:extLst>
              <a:ext uri="{FF2B5EF4-FFF2-40B4-BE49-F238E27FC236}">
                <a16:creationId xmlns:a16="http://schemas.microsoft.com/office/drawing/2014/main" id="{66144262-F4F0-9706-2F22-162ABE8B14E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165007">
            <a:off x="8559034" y="3881110"/>
            <a:ext cx="2875506" cy="1917006"/>
          </a:xfrm>
        </p:spPr>
        <p:txBody>
          <a:bodyPr tIns="0" bIns="576000" anchor="ctr">
            <a:normAutofit/>
          </a:bodyPr>
          <a:lstStyle>
            <a:lvl1pPr algn="ctr">
              <a:defRPr sz="16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9376447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min esitte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5168542C-8FFB-B232-2EE0-0D7857CFA3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4498"/>
          <a:stretch/>
        </p:blipFill>
        <p:spPr>
          <a:xfrm>
            <a:off x="0" y="5702554"/>
            <a:ext cx="12192000" cy="1155446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389A39AB-F3BE-BB62-C4EB-6F8FBE5F8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0679" y="873743"/>
            <a:ext cx="10131192" cy="609246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rgbClr val="E83880"/>
                </a:solidFill>
                <a:latin typeface="+mj-lt"/>
              </a:defRPr>
            </a:lvl1pPr>
          </a:lstStyle>
          <a:p>
            <a:r>
              <a:rPr lang="fi-FI"/>
              <a:t>TIIMIN ESITTELY</a:t>
            </a:r>
          </a:p>
        </p:txBody>
      </p:sp>
      <p:sp>
        <p:nvSpPr>
          <p:cNvPr id="5" name="Picture Placeholder 23">
            <a:extLst>
              <a:ext uri="{FF2B5EF4-FFF2-40B4-BE49-F238E27FC236}">
                <a16:creationId xmlns:a16="http://schemas.microsoft.com/office/drawing/2014/main" id="{14A52C97-3765-AAB3-78CF-DB9C55C8246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0680" y="1652148"/>
            <a:ext cx="2226360" cy="2335533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E19BF83-D865-1244-5B5E-81E3A71764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0679" y="3998270"/>
            <a:ext cx="2226360" cy="1400935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rgbClr val="E83880">
              <a:alpha val="85000"/>
            </a:srgbClr>
          </a:solidFill>
        </p:spPr>
        <p:txBody>
          <a:bodyPr wrap="square" lIns="118872" tIns="21600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Nimi</a:t>
            </a:r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1D251112-EEEB-A800-9B07-744E3996CC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91940" y="4794255"/>
            <a:ext cx="1943837" cy="425036"/>
          </a:xfr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titteli</a:t>
            </a:r>
            <a:endParaRPr lang="en-US"/>
          </a:p>
        </p:txBody>
      </p:sp>
      <p:sp>
        <p:nvSpPr>
          <p:cNvPr id="12" name="Picture Placeholder 23">
            <a:extLst>
              <a:ext uri="{FF2B5EF4-FFF2-40B4-BE49-F238E27FC236}">
                <a16:creationId xmlns:a16="http://schemas.microsoft.com/office/drawing/2014/main" id="{09957B41-0761-976E-5FDE-53916C95629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593418" y="1652148"/>
            <a:ext cx="2226360" cy="2335533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530BDAA7-121D-C402-29FC-9DFDCC59980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93417" y="3998270"/>
            <a:ext cx="2226360" cy="1400935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rgbClr val="E83880">
              <a:alpha val="85000"/>
            </a:srgbClr>
          </a:solidFill>
        </p:spPr>
        <p:txBody>
          <a:bodyPr wrap="square" lIns="118872" tIns="21600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Nimi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6D8B5AD-A310-F8A7-DED5-29C39F22F04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34678" y="4794255"/>
            <a:ext cx="1943837" cy="425036"/>
          </a:xfr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titteli</a:t>
            </a:r>
            <a:endParaRPr lang="en-US"/>
          </a:p>
        </p:txBody>
      </p:sp>
      <p:sp>
        <p:nvSpPr>
          <p:cNvPr id="15" name="Picture Placeholder 23">
            <a:extLst>
              <a:ext uri="{FF2B5EF4-FFF2-40B4-BE49-F238E27FC236}">
                <a16:creationId xmlns:a16="http://schemas.microsoft.com/office/drawing/2014/main" id="{6F394BFF-7D26-3D98-285B-72DDBF3C14D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36159" y="1662737"/>
            <a:ext cx="2226360" cy="2335533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28964233-D6CC-7074-D009-91900C5F29E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36158" y="4008859"/>
            <a:ext cx="2226360" cy="1400935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rgbClr val="E83880">
              <a:alpha val="85000"/>
            </a:srgbClr>
          </a:solidFill>
        </p:spPr>
        <p:txBody>
          <a:bodyPr wrap="square" lIns="118872" tIns="21600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Nimi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288BB381-4BC4-E4C5-7D94-27CA3CDEE7A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7419" y="4804844"/>
            <a:ext cx="1943837" cy="425036"/>
          </a:xfr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titteli</a:t>
            </a:r>
            <a:endParaRPr lang="en-US"/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3A32A95C-1880-25F3-365E-27B747C447D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855511" y="1652148"/>
            <a:ext cx="2226360" cy="2335533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3956AF49-0D0A-9DA8-816A-CF5C6C1B0E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55510" y="3998270"/>
            <a:ext cx="2226360" cy="1400935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rgbClr val="E83880">
              <a:alpha val="85000"/>
            </a:srgbClr>
          </a:solidFill>
        </p:spPr>
        <p:txBody>
          <a:bodyPr wrap="square" lIns="118872" tIns="21600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Nimi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74913EDE-4C8A-EB23-C382-12D0A152962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96771" y="4794255"/>
            <a:ext cx="1943837" cy="425036"/>
          </a:xfr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titteli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727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min esitte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282D3EA7-0342-A8E3-D838-8E97590B3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-622" b="14730"/>
          <a:stretch/>
        </p:blipFill>
        <p:spPr>
          <a:xfrm rot="5400000">
            <a:off x="-2771775" y="2771774"/>
            <a:ext cx="6858000" cy="1314451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FFBD489A-58BA-0DF7-60ED-DCED259C86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6340" y="832970"/>
            <a:ext cx="9502442" cy="585392"/>
          </a:xfrm>
        </p:spPr>
        <p:txBody>
          <a:bodyPr>
            <a:normAutofit/>
          </a:bodyPr>
          <a:lstStyle>
            <a:lvl1pPr>
              <a:defRPr sz="3000" b="1">
                <a:solidFill>
                  <a:srgbClr val="E83880"/>
                </a:solidFill>
                <a:latin typeface="+mj-lt"/>
              </a:defRPr>
            </a:lvl1pPr>
          </a:lstStyle>
          <a:p>
            <a:r>
              <a:rPr lang="fi-FI"/>
              <a:t>TIIMIN ESITTELY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3D30FBA2-0C8D-21E2-EEB6-6B5A9FB9CF4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778869" y="1601593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7" name="Text Placeholder 33">
            <a:extLst>
              <a:ext uri="{FF2B5EF4-FFF2-40B4-BE49-F238E27FC236}">
                <a16:creationId xmlns:a16="http://schemas.microsoft.com/office/drawing/2014/main" id="{305BF99C-8209-8C1E-5B45-AC95FB2A51E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776340" y="3213760"/>
            <a:ext cx="2002536" cy="678968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rgbClr val="E83880">
              <a:alpha val="85000"/>
            </a:srgbClr>
          </a:solidFill>
        </p:spPr>
        <p:txBody>
          <a:bodyPr wrap="square" lIns="91440" tIns="10800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Nimi</a:t>
            </a:r>
          </a:p>
        </p:txBody>
      </p:sp>
      <p:sp>
        <p:nvSpPr>
          <p:cNvPr id="8" name="Text Placeholder 28">
            <a:extLst>
              <a:ext uri="{FF2B5EF4-FFF2-40B4-BE49-F238E27FC236}">
                <a16:creationId xmlns:a16="http://schemas.microsoft.com/office/drawing/2014/main" id="{AEE890D6-9F74-9F2B-6E44-4EBC6AC5CE5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60887" y="3557889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 marL="0" indent="0" algn="l">
              <a:buNone/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titteli</a:t>
            </a:r>
            <a:endParaRPr lang="en-US"/>
          </a:p>
        </p:txBody>
      </p:sp>
      <p:sp>
        <p:nvSpPr>
          <p:cNvPr id="12" name="Picture Placeholder 23">
            <a:extLst>
              <a:ext uri="{FF2B5EF4-FFF2-40B4-BE49-F238E27FC236}">
                <a16:creationId xmlns:a16="http://schemas.microsoft.com/office/drawing/2014/main" id="{8A384739-3EDF-FE1A-9246-C804A72C3A5D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6967" y="1601593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3" name="Text Placeholder 33">
            <a:extLst>
              <a:ext uri="{FF2B5EF4-FFF2-40B4-BE49-F238E27FC236}">
                <a16:creationId xmlns:a16="http://schemas.microsoft.com/office/drawing/2014/main" id="{4E7A568E-3D33-BDC0-8C84-528A096FDD1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314438" y="3213760"/>
            <a:ext cx="2002536" cy="678968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rgbClr val="E83880">
              <a:alpha val="85000"/>
            </a:srgbClr>
          </a:solidFill>
        </p:spPr>
        <p:txBody>
          <a:bodyPr wrap="square" lIns="91440" tIns="10800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Nimi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012197A6-5074-05DF-137A-67C12CD7AE65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398985" y="3557889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buNone/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titteli</a:t>
            </a:r>
            <a:endParaRPr lang="en-US"/>
          </a:p>
        </p:txBody>
      </p:sp>
      <p:sp>
        <p:nvSpPr>
          <p:cNvPr id="15" name="Picture Placeholder 23">
            <a:extLst>
              <a:ext uri="{FF2B5EF4-FFF2-40B4-BE49-F238E27FC236}">
                <a16:creationId xmlns:a16="http://schemas.microsoft.com/office/drawing/2014/main" id="{2E4DBF1B-88A7-CBAF-7CEC-981989BD53BF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6797871" y="1601593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6" name="Text Placeholder 33">
            <a:extLst>
              <a:ext uri="{FF2B5EF4-FFF2-40B4-BE49-F238E27FC236}">
                <a16:creationId xmlns:a16="http://schemas.microsoft.com/office/drawing/2014/main" id="{BAFCB822-DAED-8773-72AD-031D9B1FB7D9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795342" y="3213760"/>
            <a:ext cx="2002536" cy="678968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rgbClr val="E83880">
              <a:alpha val="85000"/>
            </a:srgbClr>
          </a:solidFill>
        </p:spPr>
        <p:txBody>
          <a:bodyPr wrap="square" lIns="91440" tIns="10800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Nimi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5A6609CD-7302-A367-6999-CCD511221CA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879889" y="3557889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buNone/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titteli</a:t>
            </a:r>
            <a:endParaRPr lang="en-US"/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BB0F9459-5476-B3E4-907E-566DCD7D29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281304" y="1601593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0E3E520B-D802-480E-1BB3-1BDFF0BCB8B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278775" y="3213760"/>
            <a:ext cx="2002536" cy="678968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rgbClr val="E83880">
              <a:alpha val="85000"/>
            </a:srgbClr>
          </a:solidFill>
        </p:spPr>
        <p:txBody>
          <a:bodyPr wrap="square" lIns="91440" tIns="10800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Nimi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AB8FE836-181F-2E14-8516-6958F32CD17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63322" y="3557889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buNone/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titteli</a:t>
            </a:r>
            <a:endParaRPr lang="en-US"/>
          </a:p>
        </p:txBody>
      </p:sp>
      <p:sp>
        <p:nvSpPr>
          <p:cNvPr id="18" name="Picture Placeholder 23">
            <a:extLst>
              <a:ext uri="{FF2B5EF4-FFF2-40B4-BE49-F238E27FC236}">
                <a16:creationId xmlns:a16="http://schemas.microsoft.com/office/drawing/2014/main" id="{0FF243A7-25C7-9A25-AF36-04B4CBE65566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1776340" y="4019843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9" name="Text Placeholder 33">
            <a:extLst>
              <a:ext uri="{FF2B5EF4-FFF2-40B4-BE49-F238E27FC236}">
                <a16:creationId xmlns:a16="http://schemas.microsoft.com/office/drawing/2014/main" id="{F4F6E8B8-2C29-FCC5-6858-2FE4008B2B4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773811" y="5632010"/>
            <a:ext cx="2002536" cy="678968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rgbClr val="E83880">
              <a:alpha val="85000"/>
            </a:srgbClr>
          </a:solidFill>
        </p:spPr>
        <p:txBody>
          <a:bodyPr wrap="square" lIns="91440" tIns="10800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Nimi</a:t>
            </a:r>
          </a:p>
        </p:txBody>
      </p:sp>
      <p:sp>
        <p:nvSpPr>
          <p:cNvPr id="20" name="Text Placeholder 28">
            <a:extLst>
              <a:ext uri="{FF2B5EF4-FFF2-40B4-BE49-F238E27FC236}">
                <a16:creationId xmlns:a16="http://schemas.microsoft.com/office/drawing/2014/main" id="{64DACA88-7AF7-D1DB-9B49-71BD71C42D0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858358" y="5976139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buNone/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titteli</a:t>
            </a:r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B337CAD6-2318-DE58-61D1-48E828C94E69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4314438" y="4019843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5" name="Text Placeholder 33">
            <a:extLst>
              <a:ext uri="{FF2B5EF4-FFF2-40B4-BE49-F238E27FC236}">
                <a16:creationId xmlns:a16="http://schemas.microsoft.com/office/drawing/2014/main" id="{9278F934-9F6C-ADD5-AED2-F15AE506DD3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311909" y="5632010"/>
            <a:ext cx="2002536" cy="678968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rgbClr val="E83880">
              <a:alpha val="85000"/>
            </a:srgbClr>
          </a:solidFill>
        </p:spPr>
        <p:txBody>
          <a:bodyPr wrap="square" lIns="91440" tIns="10800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Nimi</a:t>
            </a:r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7E609399-D381-8035-463C-3E15595A3A3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396456" y="5976139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buNone/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titteli</a:t>
            </a:r>
            <a:endParaRPr lang="en-US"/>
          </a:p>
        </p:txBody>
      </p:sp>
      <p:sp>
        <p:nvSpPr>
          <p:cNvPr id="27" name="Picture Placeholder 23">
            <a:extLst>
              <a:ext uri="{FF2B5EF4-FFF2-40B4-BE49-F238E27FC236}">
                <a16:creationId xmlns:a16="http://schemas.microsoft.com/office/drawing/2014/main" id="{5837A6CB-5FA6-2783-AD2A-A6546BA0E9EB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6795342" y="4019843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8" name="Text Placeholder 33">
            <a:extLst>
              <a:ext uri="{FF2B5EF4-FFF2-40B4-BE49-F238E27FC236}">
                <a16:creationId xmlns:a16="http://schemas.microsoft.com/office/drawing/2014/main" id="{A450022B-CEC1-31A5-EC39-592ED83DD02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792813" y="5632010"/>
            <a:ext cx="2002536" cy="678968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rgbClr val="E83880">
              <a:alpha val="85000"/>
            </a:srgbClr>
          </a:solidFill>
        </p:spPr>
        <p:txBody>
          <a:bodyPr wrap="square" lIns="91440" tIns="10800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Nimi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A4B8564-9A08-6414-1B1C-9FDA129B73F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877360" y="5976139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buNone/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titteli</a:t>
            </a:r>
            <a:endParaRPr lang="en-US"/>
          </a:p>
        </p:txBody>
      </p:sp>
      <p:sp>
        <p:nvSpPr>
          <p:cNvPr id="21" name="Picture Placeholder 23">
            <a:extLst>
              <a:ext uri="{FF2B5EF4-FFF2-40B4-BE49-F238E27FC236}">
                <a16:creationId xmlns:a16="http://schemas.microsoft.com/office/drawing/2014/main" id="{660A48A9-EFE8-2085-6928-121BECD767ED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9278775" y="4019843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2" name="Text Placeholder 33">
            <a:extLst>
              <a:ext uri="{FF2B5EF4-FFF2-40B4-BE49-F238E27FC236}">
                <a16:creationId xmlns:a16="http://schemas.microsoft.com/office/drawing/2014/main" id="{397027D4-9547-53AC-14CC-CF6DDA52C54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276246" y="5632010"/>
            <a:ext cx="2002536" cy="678968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rgbClr val="E83880">
              <a:alpha val="85000"/>
            </a:srgbClr>
          </a:solidFill>
        </p:spPr>
        <p:txBody>
          <a:bodyPr wrap="square" lIns="91440" tIns="10800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Nimi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5F848C71-DCE3-6E58-720E-47E9D933A85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360793" y="5976139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 marL="0" indent="0">
              <a:buNone/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titteli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8031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kaj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FFBD489A-58BA-0DF7-60ED-DCED259C86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5836" y="1014448"/>
            <a:ext cx="3797146" cy="585392"/>
          </a:xfrm>
        </p:spPr>
        <p:txBody>
          <a:bodyPr>
            <a:normAutofit/>
          </a:bodyPr>
          <a:lstStyle>
            <a:lvl1pPr>
              <a:defRPr sz="3000" b="1">
                <a:solidFill>
                  <a:srgbClr val="E83880"/>
                </a:solidFill>
                <a:latin typeface="+mj-lt"/>
              </a:defRPr>
            </a:lvl1pPr>
          </a:lstStyle>
          <a:p>
            <a:r>
              <a:rPr lang="fi-FI"/>
              <a:t>OTSIKKO</a:t>
            </a:r>
          </a:p>
        </p:txBody>
      </p:sp>
      <p:cxnSp>
        <p:nvCxnSpPr>
          <p:cNvPr id="2" name="Straight Connector 12">
            <a:extLst>
              <a:ext uri="{FF2B5EF4-FFF2-40B4-BE49-F238E27FC236}">
                <a16:creationId xmlns:a16="http://schemas.microsoft.com/office/drawing/2014/main" id="{4288333C-62A8-82A1-7C4C-7120771FB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7183255" y="16625"/>
            <a:ext cx="0" cy="6841375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Oval 14">
            <a:extLst>
              <a:ext uri="{FF2B5EF4-FFF2-40B4-BE49-F238E27FC236}">
                <a16:creationId xmlns:a16="http://schemas.microsoft.com/office/drawing/2014/main" id="{C6D55168-D52B-C237-DCAA-3EEFAC86ED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082020" y="1280370"/>
            <a:ext cx="202470" cy="202470"/>
          </a:xfrm>
          <a:prstGeom prst="ellips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0" name="Oval 16">
            <a:extLst>
              <a:ext uri="{FF2B5EF4-FFF2-40B4-BE49-F238E27FC236}">
                <a16:creationId xmlns:a16="http://schemas.microsoft.com/office/drawing/2014/main" id="{6F4E6F66-88F5-0A56-562D-E3A454934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082020" y="2463308"/>
            <a:ext cx="202470" cy="202470"/>
          </a:xfrm>
          <a:prstGeom prst="ellips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1" name="Oval 18">
            <a:extLst>
              <a:ext uri="{FF2B5EF4-FFF2-40B4-BE49-F238E27FC236}">
                <a16:creationId xmlns:a16="http://schemas.microsoft.com/office/drawing/2014/main" id="{C71D376E-DAF2-5CAC-01C5-86D8A60DD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082020" y="3637933"/>
            <a:ext cx="202470" cy="202470"/>
          </a:xfrm>
          <a:prstGeom prst="ellips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2" name="Oval 19">
            <a:extLst>
              <a:ext uri="{FF2B5EF4-FFF2-40B4-BE49-F238E27FC236}">
                <a16:creationId xmlns:a16="http://schemas.microsoft.com/office/drawing/2014/main" id="{23091D9D-2127-FC45-DBB1-F58778DDF7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082020" y="4870749"/>
            <a:ext cx="202470" cy="202470"/>
          </a:xfrm>
          <a:prstGeom prst="ellips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3" name="Oval 21">
            <a:extLst>
              <a:ext uri="{FF2B5EF4-FFF2-40B4-BE49-F238E27FC236}">
                <a16:creationId xmlns:a16="http://schemas.microsoft.com/office/drawing/2014/main" id="{64E4F713-FAEB-09C7-B81B-9AC6761E5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082020" y="6053687"/>
            <a:ext cx="202470" cy="202470"/>
          </a:xfrm>
          <a:prstGeom prst="ellips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4" name="Tekstin paikkamerkki 11">
            <a:extLst>
              <a:ext uri="{FF2B5EF4-FFF2-40B4-BE49-F238E27FC236}">
                <a16:creationId xmlns:a16="http://schemas.microsoft.com/office/drawing/2014/main" id="{2B57F83D-AF88-B581-64A5-9FD64CA6DA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6216441" y="966770"/>
            <a:ext cx="676805" cy="42752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2"/>
                </a:solidFill>
                <a:latin typeface="Aptos Black" panose="020B0004020202020204" pitchFamily="34" charset="0"/>
              </a:defRPr>
            </a:lvl1pPr>
          </a:lstStyle>
          <a:p>
            <a:pPr lvl="0"/>
            <a:r>
              <a:rPr lang="fi-FI"/>
              <a:t>01</a:t>
            </a:r>
          </a:p>
        </p:txBody>
      </p:sp>
      <p:sp>
        <p:nvSpPr>
          <p:cNvPr id="36" name="Tekstin paikkamerkki 11">
            <a:extLst>
              <a:ext uri="{FF2B5EF4-FFF2-40B4-BE49-F238E27FC236}">
                <a16:creationId xmlns:a16="http://schemas.microsoft.com/office/drawing/2014/main" id="{BE81A790-FC54-671F-91E4-60E912F2C5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6216441" y="1407804"/>
            <a:ext cx="785939" cy="352383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Aptos Black" panose="020B0004020202020204" pitchFamily="34" charset="0"/>
              </a:defRPr>
            </a:lvl1pPr>
          </a:lstStyle>
          <a:p>
            <a:pPr lvl="0"/>
            <a:r>
              <a:rPr lang="fi-FI"/>
              <a:t>20xx</a:t>
            </a:r>
          </a:p>
        </p:txBody>
      </p:sp>
      <p:sp>
        <p:nvSpPr>
          <p:cNvPr id="47" name="Tekstin paikkamerkki 11">
            <a:extLst>
              <a:ext uri="{FF2B5EF4-FFF2-40B4-BE49-F238E27FC236}">
                <a16:creationId xmlns:a16="http://schemas.microsoft.com/office/drawing/2014/main" id="{C3D4A50F-12CF-46CD-C3AD-D588A119BE8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473259" y="996824"/>
            <a:ext cx="3104883" cy="77904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marL="0" marR="0" lvl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fi-FI" sz="1800" b="0" i="0" u="none" strike="noStrike">
                <a:effectLst/>
                <a:latin typeface="Arial" panose="020B0604020202020204" pitchFamily="34" charset="0"/>
              </a:rPr>
              <a:t>Muokkaa tekstin perustyylejä napsauttamalla</a:t>
            </a:r>
          </a:p>
        </p:txBody>
      </p:sp>
      <p:sp>
        <p:nvSpPr>
          <p:cNvPr id="65" name="Tekstin paikkamerkki 11">
            <a:extLst>
              <a:ext uri="{FF2B5EF4-FFF2-40B4-BE49-F238E27FC236}">
                <a16:creationId xmlns:a16="http://schemas.microsoft.com/office/drawing/2014/main" id="{E5A6DCB7-ECCC-97F6-C3E3-2CB26E4E0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9" hasCustomPrompt="1"/>
          </p:nvPr>
        </p:nvSpPr>
        <p:spPr>
          <a:xfrm>
            <a:off x="6216441" y="2160074"/>
            <a:ext cx="676805" cy="42752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2"/>
                </a:solidFill>
                <a:latin typeface="Aptos Black" panose="020B0004020202020204" pitchFamily="34" charset="0"/>
              </a:defRPr>
            </a:lvl1pPr>
          </a:lstStyle>
          <a:p>
            <a:pPr lvl="0"/>
            <a:r>
              <a:rPr lang="fi-FI"/>
              <a:t>02</a:t>
            </a:r>
          </a:p>
        </p:txBody>
      </p:sp>
      <p:sp>
        <p:nvSpPr>
          <p:cNvPr id="66" name="Tekstin paikkamerkki 11">
            <a:extLst>
              <a:ext uri="{FF2B5EF4-FFF2-40B4-BE49-F238E27FC236}">
                <a16:creationId xmlns:a16="http://schemas.microsoft.com/office/drawing/2014/main" id="{CF3584ED-A8F1-5458-611B-D178027A729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0" hasCustomPrompt="1"/>
          </p:nvPr>
        </p:nvSpPr>
        <p:spPr>
          <a:xfrm>
            <a:off x="6216441" y="2594991"/>
            <a:ext cx="785939" cy="352383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Aptos Black" panose="020B0004020202020204" pitchFamily="34" charset="0"/>
              </a:defRPr>
            </a:lvl1pPr>
          </a:lstStyle>
          <a:p>
            <a:pPr lvl="0"/>
            <a:r>
              <a:rPr lang="fi-FI"/>
              <a:t>20xx</a:t>
            </a:r>
          </a:p>
        </p:txBody>
      </p:sp>
      <p:sp>
        <p:nvSpPr>
          <p:cNvPr id="56" name="Tekstin paikkamerkki 11">
            <a:extLst>
              <a:ext uri="{FF2B5EF4-FFF2-40B4-BE49-F238E27FC236}">
                <a16:creationId xmlns:a16="http://schemas.microsoft.com/office/drawing/2014/main" id="{8B03F86F-EBDB-0A06-83CA-61F23E53697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473259" y="2186889"/>
            <a:ext cx="3112777" cy="77904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marL="0" marR="0" lvl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fi-FI" sz="1800" b="0" i="0" u="none" strike="noStrike">
                <a:effectLst/>
                <a:latin typeface="Arial" panose="020B0604020202020204" pitchFamily="34" charset="0"/>
              </a:rPr>
              <a:t>Muokkaa tekstin perustyylejä napsauttamalla</a:t>
            </a:r>
          </a:p>
        </p:txBody>
      </p:sp>
      <p:sp>
        <p:nvSpPr>
          <p:cNvPr id="70" name="Tekstin paikkamerkki 11">
            <a:extLst>
              <a:ext uri="{FF2B5EF4-FFF2-40B4-BE49-F238E27FC236}">
                <a16:creationId xmlns:a16="http://schemas.microsoft.com/office/drawing/2014/main" id="{225346DE-BEB9-3A9E-9140-22AE2D4BC7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1" hasCustomPrompt="1"/>
          </p:nvPr>
        </p:nvSpPr>
        <p:spPr>
          <a:xfrm>
            <a:off x="6216441" y="3353378"/>
            <a:ext cx="676805" cy="42752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2"/>
                </a:solidFill>
                <a:latin typeface="Aptos Black" panose="020B0004020202020204" pitchFamily="34" charset="0"/>
              </a:defRPr>
            </a:lvl1pPr>
          </a:lstStyle>
          <a:p>
            <a:pPr lvl="0"/>
            <a:r>
              <a:rPr lang="fi-FI"/>
              <a:t>03</a:t>
            </a:r>
          </a:p>
        </p:txBody>
      </p:sp>
      <p:sp>
        <p:nvSpPr>
          <p:cNvPr id="71" name="Tekstin paikkamerkki 11">
            <a:extLst>
              <a:ext uri="{FF2B5EF4-FFF2-40B4-BE49-F238E27FC236}">
                <a16:creationId xmlns:a16="http://schemas.microsoft.com/office/drawing/2014/main" id="{34F80021-4433-0C38-C5A5-5757850D09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2" hasCustomPrompt="1"/>
          </p:nvPr>
        </p:nvSpPr>
        <p:spPr>
          <a:xfrm>
            <a:off x="6216441" y="3800496"/>
            <a:ext cx="785939" cy="352383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Aptos Black" panose="020B0004020202020204" pitchFamily="34" charset="0"/>
              </a:defRPr>
            </a:lvl1pPr>
          </a:lstStyle>
          <a:p>
            <a:pPr lvl="0"/>
            <a:r>
              <a:rPr lang="fi-FI"/>
              <a:t>20xx</a:t>
            </a:r>
          </a:p>
        </p:txBody>
      </p:sp>
      <p:sp>
        <p:nvSpPr>
          <p:cNvPr id="57" name="Tekstin paikkamerkki 11">
            <a:extLst>
              <a:ext uri="{FF2B5EF4-FFF2-40B4-BE49-F238E27FC236}">
                <a16:creationId xmlns:a16="http://schemas.microsoft.com/office/drawing/2014/main" id="{A9F1730F-8418-8FF2-397A-3DA50761F89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473259" y="3352015"/>
            <a:ext cx="3112777" cy="77904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marL="0" marR="0" lvl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fi-FI" sz="1800" b="0" i="0" u="none" strike="noStrike">
                <a:effectLst/>
                <a:latin typeface="Arial" panose="020B0604020202020204" pitchFamily="34" charset="0"/>
              </a:rPr>
              <a:t>Muokkaa tekstin perustyylejä napsauttamalla</a:t>
            </a:r>
          </a:p>
        </p:txBody>
      </p:sp>
      <p:sp>
        <p:nvSpPr>
          <p:cNvPr id="72" name="Tekstin paikkamerkki 11">
            <a:extLst>
              <a:ext uri="{FF2B5EF4-FFF2-40B4-BE49-F238E27FC236}">
                <a16:creationId xmlns:a16="http://schemas.microsoft.com/office/drawing/2014/main" id="{61DF6965-BD8C-0CA2-E4B3-B016068365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3" hasCustomPrompt="1"/>
          </p:nvPr>
        </p:nvSpPr>
        <p:spPr>
          <a:xfrm>
            <a:off x="6216441" y="4546682"/>
            <a:ext cx="676805" cy="42752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2"/>
                </a:solidFill>
                <a:latin typeface="Aptos Black" panose="020B0004020202020204" pitchFamily="34" charset="0"/>
              </a:defRPr>
            </a:lvl1pPr>
          </a:lstStyle>
          <a:p>
            <a:pPr lvl="0"/>
            <a:r>
              <a:rPr lang="fi-FI"/>
              <a:t>04</a:t>
            </a:r>
          </a:p>
        </p:txBody>
      </p:sp>
      <p:sp>
        <p:nvSpPr>
          <p:cNvPr id="73" name="Tekstin paikkamerkki 11">
            <a:extLst>
              <a:ext uri="{FF2B5EF4-FFF2-40B4-BE49-F238E27FC236}">
                <a16:creationId xmlns:a16="http://schemas.microsoft.com/office/drawing/2014/main" id="{0AD1158E-5190-C5EE-DC8E-F5FC446298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4" hasCustomPrompt="1"/>
          </p:nvPr>
        </p:nvSpPr>
        <p:spPr>
          <a:xfrm>
            <a:off x="6216441" y="4984346"/>
            <a:ext cx="785939" cy="352383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Aptos Black" panose="020B0004020202020204" pitchFamily="34" charset="0"/>
              </a:defRPr>
            </a:lvl1pPr>
          </a:lstStyle>
          <a:p>
            <a:pPr lvl="0"/>
            <a:r>
              <a:rPr lang="fi-FI"/>
              <a:t>20xx</a:t>
            </a:r>
          </a:p>
        </p:txBody>
      </p:sp>
      <p:sp>
        <p:nvSpPr>
          <p:cNvPr id="58" name="Tekstin paikkamerkki 11">
            <a:extLst>
              <a:ext uri="{FF2B5EF4-FFF2-40B4-BE49-F238E27FC236}">
                <a16:creationId xmlns:a16="http://schemas.microsoft.com/office/drawing/2014/main" id="{C08B552F-548E-C8B4-AB6E-375BC85BF77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473259" y="4617190"/>
            <a:ext cx="3112777" cy="77904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marL="0" marR="0" lvl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fi-FI" sz="1800" b="0" i="0" u="none" strike="noStrike">
                <a:effectLst/>
                <a:latin typeface="Arial" panose="020B0604020202020204" pitchFamily="34" charset="0"/>
              </a:rPr>
              <a:t>Muokkaa tekstin perustyylejä napsauttamalla</a:t>
            </a:r>
          </a:p>
        </p:txBody>
      </p:sp>
      <p:sp>
        <p:nvSpPr>
          <p:cNvPr id="74" name="Tekstin paikkamerkki 11">
            <a:extLst>
              <a:ext uri="{FF2B5EF4-FFF2-40B4-BE49-F238E27FC236}">
                <a16:creationId xmlns:a16="http://schemas.microsoft.com/office/drawing/2014/main" id="{30F0464B-4121-53F3-E309-15330A91C9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5" hasCustomPrompt="1"/>
          </p:nvPr>
        </p:nvSpPr>
        <p:spPr>
          <a:xfrm>
            <a:off x="6216441" y="5739986"/>
            <a:ext cx="676805" cy="42752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2"/>
                </a:solidFill>
                <a:latin typeface="Aptos Black" panose="020B0004020202020204" pitchFamily="34" charset="0"/>
              </a:defRPr>
            </a:lvl1pPr>
          </a:lstStyle>
          <a:p>
            <a:pPr lvl="0"/>
            <a:r>
              <a:rPr lang="fi-FI"/>
              <a:t>05</a:t>
            </a:r>
          </a:p>
        </p:txBody>
      </p:sp>
      <p:sp>
        <p:nvSpPr>
          <p:cNvPr id="75" name="Tekstin paikkamerkki 11">
            <a:extLst>
              <a:ext uri="{FF2B5EF4-FFF2-40B4-BE49-F238E27FC236}">
                <a16:creationId xmlns:a16="http://schemas.microsoft.com/office/drawing/2014/main" id="{B2BB3907-1BC1-5213-71BE-F5E1485451B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6" hasCustomPrompt="1"/>
          </p:nvPr>
        </p:nvSpPr>
        <p:spPr>
          <a:xfrm>
            <a:off x="6216441" y="6180787"/>
            <a:ext cx="785939" cy="352383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Aptos Black" panose="020B0004020202020204" pitchFamily="34" charset="0"/>
              </a:defRPr>
            </a:lvl1pPr>
          </a:lstStyle>
          <a:p>
            <a:pPr lvl="0"/>
            <a:r>
              <a:rPr lang="fi-FI"/>
              <a:t>20xx</a:t>
            </a:r>
          </a:p>
        </p:txBody>
      </p:sp>
      <p:sp>
        <p:nvSpPr>
          <p:cNvPr id="60" name="Tekstin paikkamerkki 11">
            <a:extLst>
              <a:ext uri="{FF2B5EF4-FFF2-40B4-BE49-F238E27FC236}">
                <a16:creationId xmlns:a16="http://schemas.microsoft.com/office/drawing/2014/main" id="{7FDC16E7-B2C1-A8D1-4171-5F8035F589F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465365" y="5791262"/>
            <a:ext cx="3112777" cy="77904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+mn-lt"/>
              </a:defRPr>
            </a:lvl1pPr>
          </a:lstStyle>
          <a:p>
            <a:pPr marL="0" marR="0" lvl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fi-FI" sz="1800" b="0" i="0" u="none" strike="noStrike">
                <a:effectLst/>
                <a:latin typeface="Arial" panose="020B0604020202020204" pitchFamily="34" charset="0"/>
              </a:rPr>
              <a:t>Muokkaa tekstin perustyylejä napsauttamalla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82D3EA7-0342-A8E3-D838-8E97590B3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-622" b="14730"/>
          <a:stretch/>
        </p:blipFill>
        <p:spPr>
          <a:xfrm rot="5400000">
            <a:off x="-2771775" y="2771774"/>
            <a:ext cx="6858000" cy="131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332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hvitau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BA74146E-F48C-BA12-0DE2-C178E12F56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177" y="136525"/>
            <a:ext cx="11886104" cy="658495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0E921BE3-A360-F092-CFC9-5D609592C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300" y="501993"/>
            <a:ext cx="1573594" cy="416769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E2E4350-6745-29E3-4DF3-587B89DC72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25896" y="4124325"/>
            <a:ext cx="4615897" cy="966022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rgbClr val="E83880"/>
                </a:solidFill>
              </a:defRPr>
            </a:lvl1pPr>
          </a:lstStyle>
          <a:p>
            <a:r>
              <a:rPr lang="fi-FI"/>
              <a:t>KAHVITAUKO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74F3AB69-6BEC-424A-E1A0-C3A632299A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25896" y="5090347"/>
            <a:ext cx="4615897" cy="43722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Jatketaan klo 00.00</a:t>
            </a:r>
          </a:p>
        </p:txBody>
      </p:sp>
    </p:spTree>
    <p:extLst>
      <p:ext uri="{BB962C8B-B14F-4D97-AF65-F5344CB8AC3E}">
        <p14:creationId xmlns:p14="http://schemas.microsoft.com/office/powerpoint/2010/main" val="24779143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unastau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8AC8F5F7-6101-F373-6A40-61E98D753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50919" y="136526"/>
            <a:ext cx="11869362" cy="6584951"/>
          </a:xfrm>
          <a:prstGeom prst="rect">
            <a:avLst/>
          </a:prstGeom>
        </p:spPr>
      </p:pic>
      <p:sp>
        <p:nvSpPr>
          <p:cNvPr id="3" name="Otsikko 1">
            <a:extLst>
              <a:ext uri="{FF2B5EF4-FFF2-40B4-BE49-F238E27FC236}">
                <a16:creationId xmlns:a16="http://schemas.microsoft.com/office/drawing/2014/main" id="{2D78FBEC-4365-7CB8-AC4E-D58274AF55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25971" y="4124325"/>
            <a:ext cx="4615896" cy="966022"/>
          </a:xfrm>
        </p:spPr>
        <p:txBody>
          <a:bodyPr anchor="b">
            <a:noAutofit/>
          </a:bodyPr>
          <a:lstStyle>
            <a:lvl1pPr algn="l">
              <a:defRPr sz="4800" b="1">
                <a:solidFill>
                  <a:srgbClr val="E83880"/>
                </a:solidFill>
              </a:defRPr>
            </a:lvl1pPr>
          </a:lstStyle>
          <a:p>
            <a:r>
              <a:rPr lang="fi-FI"/>
              <a:t>LOUNASTAUKO</a:t>
            </a:r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9E2D8DA6-71E0-DEBE-7CFC-03110AFA2A7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25970" y="5090347"/>
            <a:ext cx="4615897" cy="43722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Jatketaan klo 00.00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8AA3CC3-9570-E73A-D605-7618866EC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771" y="136525"/>
            <a:ext cx="1962229" cy="78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737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hteystied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tsikko 1">
            <a:extLst>
              <a:ext uri="{FF2B5EF4-FFF2-40B4-BE49-F238E27FC236}">
                <a16:creationId xmlns:a16="http://schemas.microsoft.com/office/drawing/2014/main" id="{1A10A7C3-A1FB-E8F2-F6BB-1D3CA9480B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856" y="1383403"/>
            <a:ext cx="5469190" cy="61086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E83880"/>
                </a:solidFill>
                <a:latin typeface="+mj-lt"/>
              </a:defRPr>
            </a:lvl1pPr>
          </a:lstStyle>
          <a:p>
            <a:r>
              <a:rPr lang="fi-FI"/>
              <a:t>KIITOS!</a:t>
            </a:r>
          </a:p>
        </p:txBody>
      </p:sp>
      <p:sp>
        <p:nvSpPr>
          <p:cNvPr id="24" name="Sisällön paikkamerkki 2">
            <a:extLst>
              <a:ext uri="{FF2B5EF4-FFF2-40B4-BE49-F238E27FC236}">
                <a16:creationId xmlns:a16="http://schemas.microsoft.com/office/drawing/2014/main" id="{6F8D4965-8210-260D-7B21-B45202CAC8C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74855" y="2151019"/>
            <a:ext cx="5469190" cy="1356609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i-FI"/>
              <a:t>Yhteystiedot tms.</a:t>
            </a:r>
          </a:p>
        </p:txBody>
      </p:sp>
      <p:pic>
        <p:nvPicPr>
          <p:cNvPr id="27" name="Kuva 26" descr="Instagram.">
            <a:hlinkClick r:id="rId2"/>
            <a:extLst>
              <a:ext uri="{FF2B5EF4-FFF2-40B4-BE49-F238E27FC236}">
                <a16:creationId xmlns:a16="http://schemas.microsoft.com/office/drawing/2014/main" id="{26B306CF-6FAD-94EC-D3C1-9DADDB3F18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0705" y="1382463"/>
            <a:ext cx="375413" cy="375413"/>
          </a:xfrm>
          <a:prstGeom prst="rect">
            <a:avLst/>
          </a:prstGeom>
        </p:spPr>
      </p:pic>
      <p:sp>
        <p:nvSpPr>
          <p:cNvPr id="19" name="Sisällön paikkamerkki 2">
            <a:extLst>
              <a:ext uri="{FF2B5EF4-FFF2-40B4-BE49-F238E27FC236}">
                <a16:creationId xmlns:a16="http://schemas.microsoft.com/office/drawing/2014/main" id="{67F75599-59C6-A92F-A6D2-6C3D0E21004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072571" y="1376841"/>
            <a:ext cx="4195439" cy="375413"/>
          </a:xfrm>
        </p:spPr>
        <p:txBody>
          <a:bodyPr anchor="ctr"/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i-FI"/>
              <a:t>@kpedufi</a:t>
            </a:r>
          </a:p>
        </p:txBody>
      </p:sp>
      <p:pic>
        <p:nvPicPr>
          <p:cNvPr id="26" name="Kuva 25" descr="Facebook.">
            <a:hlinkClick r:id="rId4"/>
            <a:extLst>
              <a:ext uri="{FF2B5EF4-FFF2-40B4-BE49-F238E27FC236}">
                <a16:creationId xmlns:a16="http://schemas.microsoft.com/office/drawing/2014/main" id="{D1910EBC-1525-6EE1-057F-A8C2C19085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0706" y="1818719"/>
            <a:ext cx="375413" cy="375413"/>
          </a:xfrm>
          <a:prstGeom prst="rect">
            <a:avLst/>
          </a:prstGeom>
        </p:spPr>
      </p:pic>
      <p:sp>
        <p:nvSpPr>
          <p:cNvPr id="18" name="Sisällön paikkamerkki 2">
            <a:extLst>
              <a:ext uri="{FF2B5EF4-FFF2-40B4-BE49-F238E27FC236}">
                <a16:creationId xmlns:a16="http://schemas.microsoft.com/office/drawing/2014/main" id="{6A838F75-D5C5-9A8B-9C66-031F45B4205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72933" y="1831419"/>
            <a:ext cx="4195439" cy="375413"/>
          </a:xfrm>
        </p:spPr>
        <p:txBody>
          <a:bodyPr anchor="ctr">
            <a:no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i-FI"/>
              <a:t>@Keski-Pohjanmaan ammattiopisto</a:t>
            </a:r>
          </a:p>
        </p:txBody>
      </p:sp>
      <p:pic>
        <p:nvPicPr>
          <p:cNvPr id="30" name="Kuva 29" descr="Linkedin.">
            <a:hlinkClick r:id="rId6"/>
            <a:extLst>
              <a:ext uri="{FF2B5EF4-FFF2-40B4-BE49-F238E27FC236}">
                <a16:creationId xmlns:a16="http://schemas.microsoft.com/office/drawing/2014/main" id="{D9AFB2BF-542B-66B4-A786-76AD39AD57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0707" y="2265591"/>
            <a:ext cx="375412" cy="375412"/>
          </a:xfrm>
          <a:prstGeom prst="rect">
            <a:avLst/>
          </a:prstGeom>
        </p:spPr>
      </p:pic>
      <p:sp>
        <p:nvSpPr>
          <p:cNvPr id="20" name="Sisällön paikkamerkki 2">
            <a:extLst>
              <a:ext uri="{FF2B5EF4-FFF2-40B4-BE49-F238E27FC236}">
                <a16:creationId xmlns:a16="http://schemas.microsoft.com/office/drawing/2014/main" id="{F5182B82-9EB5-170F-20EA-F87125FCF23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7072934" y="2285997"/>
            <a:ext cx="4195076" cy="367705"/>
          </a:xfrm>
        </p:spPr>
        <p:txBody>
          <a:bodyPr anchor="ctr">
            <a:noAutofit/>
          </a:bodyPr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i-FI"/>
              <a:t>@Keski-Pohjanmaan ammattiopisto</a:t>
            </a:r>
          </a:p>
        </p:txBody>
      </p:sp>
      <p:pic>
        <p:nvPicPr>
          <p:cNvPr id="28" name="Kuva 27" descr="Youtube.">
            <a:hlinkClick r:id="rId8"/>
            <a:extLst>
              <a:ext uri="{FF2B5EF4-FFF2-40B4-BE49-F238E27FC236}">
                <a16:creationId xmlns:a16="http://schemas.microsoft.com/office/drawing/2014/main" id="{CB4BC826-B027-F118-198E-AEE89D89CB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10707" y="2701846"/>
            <a:ext cx="375413" cy="375413"/>
          </a:xfrm>
          <a:prstGeom prst="rect">
            <a:avLst/>
          </a:prstGeom>
        </p:spPr>
      </p:pic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A809E67F-CC76-3659-CAF4-1E91DB889D1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072934" y="2714546"/>
            <a:ext cx="4195439" cy="367707"/>
          </a:xfrm>
        </p:spPr>
        <p:txBody>
          <a:bodyPr anchor="ctr"/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i-FI"/>
              <a:t>@KpeduFI</a:t>
            </a:r>
          </a:p>
        </p:txBody>
      </p:sp>
      <p:pic>
        <p:nvPicPr>
          <p:cNvPr id="29" name="Kuva 28" descr="Nettisivut.">
            <a:hlinkClick r:id="rId10"/>
            <a:extLst>
              <a:ext uri="{FF2B5EF4-FFF2-40B4-BE49-F238E27FC236}">
                <a16:creationId xmlns:a16="http://schemas.microsoft.com/office/drawing/2014/main" id="{0399FA8A-9E2D-A068-B751-913761827D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10706" y="3132215"/>
            <a:ext cx="375413" cy="375413"/>
          </a:xfrm>
          <a:prstGeom prst="rect">
            <a:avLst/>
          </a:prstGeom>
        </p:spPr>
      </p:pic>
      <p:sp>
        <p:nvSpPr>
          <p:cNvPr id="25" name="Sisällön paikkamerkki 2">
            <a:extLst>
              <a:ext uri="{FF2B5EF4-FFF2-40B4-BE49-F238E27FC236}">
                <a16:creationId xmlns:a16="http://schemas.microsoft.com/office/drawing/2014/main" id="{4F94F762-0A77-932E-59D4-B78C72EB28F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072571" y="3141178"/>
            <a:ext cx="4195439" cy="375413"/>
          </a:xfrm>
        </p:spPr>
        <p:txBody>
          <a:bodyPr anchor="ctr"/>
          <a:lstStyle>
            <a:lvl1pPr marL="0" indent="0">
              <a:buNone/>
              <a:defRPr sz="18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i-FI"/>
              <a:t> www.kpedu.fi</a:t>
            </a:r>
          </a:p>
        </p:txBody>
      </p:sp>
      <p:pic>
        <p:nvPicPr>
          <p:cNvPr id="22" name="Kuva 21">
            <a:extLst>
              <a:ext uri="{FF2B5EF4-FFF2-40B4-BE49-F238E27FC236}">
                <a16:creationId xmlns:a16="http://schemas.microsoft.com/office/drawing/2014/main" id="{D8A002FE-E0AD-213A-8232-CE5F0C39E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16166"/>
          <a:stretch/>
        </p:blipFill>
        <p:spPr>
          <a:xfrm>
            <a:off x="0" y="3988669"/>
            <a:ext cx="12192000" cy="2869331"/>
          </a:xfrm>
          <a:prstGeom prst="rect">
            <a:avLst/>
          </a:prstGeom>
        </p:spPr>
      </p:pic>
      <p:pic>
        <p:nvPicPr>
          <p:cNvPr id="23" name="Kuva 22">
            <a:extLst>
              <a:ext uri="{FF2B5EF4-FFF2-40B4-BE49-F238E27FC236}">
                <a16:creationId xmlns:a16="http://schemas.microsoft.com/office/drawing/2014/main" id="{97A5D91F-6372-9300-1255-FC33864B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371" y="5168024"/>
            <a:ext cx="3431053" cy="90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52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D37B6EB-E615-F655-0A65-DC0DA9568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8425"/>
            <a:ext cx="10515600" cy="587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2E52DD9-E229-4E50-BD73-639C1B711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32063"/>
            <a:ext cx="10515600" cy="4722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7" name="Kuva 4">
            <a:extLst>
              <a:ext uri="{FF2B5EF4-FFF2-40B4-BE49-F238E27FC236}">
                <a16:creationId xmlns:a16="http://schemas.microsoft.com/office/drawing/2014/main" id="{7E719700-5392-C670-74FC-DEB615F78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771" y="136525"/>
            <a:ext cx="1962229" cy="78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17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4" r:id="rId4"/>
    <p:sldLayoutId id="2147483652" r:id="rId5"/>
    <p:sldLayoutId id="2147483653" r:id="rId6"/>
    <p:sldLayoutId id="2147483661" r:id="rId7"/>
    <p:sldLayoutId id="2147483663" r:id="rId8"/>
    <p:sldLayoutId id="2147483687" r:id="rId9"/>
    <p:sldLayoutId id="2147483695" r:id="rId10"/>
    <p:sldLayoutId id="2147483662" r:id="rId11"/>
    <p:sldLayoutId id="2147483689" r:id="rId12"/>
    <p:sldLayoutId id="2147483667" r:id="rId13"/>
    <p:sldLayoutId id="2147483690" r:id="rId14"/>
    <p:sldLayoutId id="2147483676" r:id="rId15"/>
    <p:sldLayoutId id="2147483691" r:id="rId16"/>
    <p:sldLayoutId id="2147483680" r:id="rId17"/>
    <p:sldLayoutId id="2147483681" r:id="rId18"/>
    <p:sldLayoutId id="2147483682" r:id="rId19"/>
    <p:sldLayoutId id="2147483683" r:id="rId20"/>
    <p:sldLayoutId id="2147483665" r:id="rId21"/>
    <p:sldLayoutId id="2147483675" r:id="rId22"/>
    <p:sldLayoutId id="2147483669" r:id="rId23"/>
    <p:sldLayoutId id="2147483693" r:id="rId24"/>
    <p:sldLayoutId id="2147483694" r:id="rId25"/>
    <p:sldLayoutId id="2147483678" r:id="rId26"/>
    <p:sldLayoutId id="2147483677" r:id="rId27"/>
    <p:sldLayoutId id="2147483684" r:id="rId28"/>
    <p:sldLayoutId id="2147483685" r:id="rId29"/>
    <p:sldLayoutId id="2147483686" r:id="rId30"/>
    <p:sldLayoutId id="2147483679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530B35-C5F9-A410-C9A0-F54030884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2409" y="3260096"/>
            <a:ext cx="6216458" cy="1464304"/>
          </a:xfrm>
        </p:spPr>
        <p:txBody>
          <a:bodyPr/>
          <a:lstStyle/>
          <a:p>
            <a:r>
              <a:rPr lang="en-GB" noProof="0"/>
              <a:t>The Federation of Education in Central Ostrobothnia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26E2E1D-D925-D78F-ACEA-6D928979F8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9155" y="4817347"/>
            <a:ext cx="5125251" cy="854690"/>
          </a:xfrm>
        </p:spPr>
        <p:txBody>
          <a:bodyPr/>
          <a:lstStyle/>
          <a:p>
            <a:r>
              <a:rPr lang="en-GB" noProof="0"/>
              <a:t>Nea Pitkäkangas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0F22C7-2F7C-3854-B0B1-B94982711D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5385368"/>
            <a:ext cx="12192000" cy="155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415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438E3D-7F79-2421-DAE0-9ADA2D3942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Beneficiation in practice</a:t>
            </a:r>
          </a:p>
        </p:txBody>
      </p:sp>
    </p:spTree>
    <p:extLst>
      <p:ext uri="{BB962C8B-B14F-4D97-AF65-F5344CB8AC3E}">
        <p14:creationId xmlns:p14="http://schemas.microsoft.com/office/powerpoint/2010/main" val="2828549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3CA82D7-24ED-87E9-9B1E-A70A93050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131" y="789049"/>
            <a:ext cx="9605682" cy="587122"/>
          </a:xfrm>
        </p:spPr>
        <p:txBody>
          <a:bodyPr>
            <a:normAutofit/>
          </a:bodyPr>
          <a:lstStyle/>
          <a:p>
            <a:r>
              <a:rPr lang="en-GB" noProof="0"/>
              <a:t>Crushing plant at the school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B58661-53E4-4700-FDFF-A50C0BEBA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118" y="1532063"/>
            <a:ext cx="4347882" cy="4949419"/>
          </a:xfrm>
        </p:spPr>
        <p:txBody>
          <a:bodyPr/>
          <a:lstStyle/>
          <a:p>
            <a:r>
              <a:rPr lang="en-GB" noProof="0"/>
              <a:t>At the school’s crushing plant ore comminution, screening, and flotation-based beneficiation are carried out.</a:t>
            </a:r>
          </a:p>
          <a:p>
            <a:r>
              <a:rPr lang="en-GB" noProof="0"/>
              <a:t>The </a:t>
            </a:r>
            <a:r>
              <a:rPr lang="en-GB" noProof="0" err="1"/>
              <a:t>equipments</a:t>
            </a:r>
            <a:r>
              <a:rPr lang="en-GB" noProof="0"/>
              <a:t>:</a:t>
            </a:r>
          </a:p>
          <a:p>
            <a:pPr lvl="1"/>
            <a:r>
              <a:rPr lang="en-GB" noProof="0"/>
              <a:t>Jaw crushers</a:t>
            </a:r>
          </a:p>
          <a:p>
            <a:pPr lvl="1"/>
            <a:r>
              <a:rPr lang="en-GB"/>
              <a:t>Ball mill</a:t>
            </a:r>
            <a:endParaRPr lang="en-GB" noProof="0"/>
          </a:p>
          <a:p>
            <a:pPr lvl="1"/>
            <a:r>
              <a:rPr lang="en-GB" noProof="0"/>
              <a:t>Screens</a:t>
            </a:r>
          </a:p>
          <a:p>
            <a:pPr lvl="1"/>
            <a:r>
              <a:rPr lang="en-GB"/>
              <a:t>Denver flotation cells</a:t>
            </a:r>
          </a:p>
          <a:p>
            <a:pPr lvl="1"/>
            <a:r>
              <a:rPr lang="en-GB" noProof="0"/>
              <a:t>Scale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F0053BB-1385-F191-9484-D4BEB20AEA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2794"/>
          <a:stretch>
            <a:fillRect/>
          </a:stretch>
        </p:blipFill>
        <p:spPr>
          <a:xfrm>
            <a:off x="6801097" y="9896"/>
            <a:ext cx="5569033" cy="685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567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84142A-FCCB-58C1-35D3-8C397ED2F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Training in practice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9DBC31-C6F7-B675-7C79-180E2FA93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5007" y="1522919"/>
            <a:ext cx="5384201" cy="4949419"/>
          </a:xfrm>
        </p:spPr>
        <p:txBody>
          <a:bodyPr/>
          <a:lstStyle/>
          <a:p>
            <a:pPr marL="0" indent="0">
              <a:buNone/>
            </a:pPr>
            <a:r>
              <a:rPr lang="en-GB" noProof="0"/>
              <a:t>We have two training assignments that allow our students to practice the unit processes of mineral beneficiation:</a:t>
            </a:r>
          </a:p>
          <a:p>
            <a:pPr marL="0" indent="0">
              <a:buNone/>
            </a:pPr>
            <a:r>
              <a:rPr lang="en-GB" noProof="0"/>
              <a:t>1. Copper beneficiation from chalcopyrite</a:t>
            </a:r>
          </a:p>
          <a:p>
            <a:pPr marL="0" indent="0">
              <a:buNone/>
            </a:pPr>
            <a:r>
              <a:rPr lang="en-GB" noProof="0"/>
              <a:t>2. Lithium beneficiation from spodumene pegmatite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AE54397A-EE0E-3291-0930-D7DDAA87AAB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165007">
            <a:off x="8516993" y="3957310"/>
            <a:ext cx="2875506" cy="19170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GB" sz="2800" noProof="0"/>
          </a:p>
          <a:p>
            <a:pPr marL="0" indent="0">
              <a:buNone/>
            </a:pPr>
            <a:r>
              <a:rPr lang="en-GB" sz="2800" noProof="0"/>
              <a:t>Spodumene pegmatite</a:t>
            </a:r>
          </a:p>
          <a:p>
            <a:pPr marL="0" indent="0">
              <a:buNone/>
            </a:pPr>
            <a:r>
              <a:rPr lang="en-GB" sz="2800"/>
              <a:t>LiAl(SiO</a:t>
            </a:r>
            <a:r>
              <a:rPr lang="en-GB" sz="2800" baseline="-25000"/>
              <a:t>3</a:t>
            </a:r>
            <a:r>
              <a:rPr lang="en-GB" sz="2800"/>
              <a:t>)</a:t>
            </a:r>
            <a:r>
              <a:rPr lang="en-GB" sz="2800" baseline="-25000"/>
              <a:t>2</a:t>
            </a:r>
            <a:endParaRPr lang="en-GB" sz="2800" baseline="-25000" noProof="0"/>
          </a:p>
        </p:txBody>
      </p:sp>
      <p:sp>
        <p:nvSpPr>
          <p:cNvPr id="11" name="Kuvan paikkamerkki 10">
            <a:extLst>
              <a:ext uri="{FF2B5EF4-FFF2-40B4-BE49-F238E27FC236}">
                <a16:creationId xmlns:a16="http://schemas.microsoft.com/office/drawing/2014/main" id="{89E8744B-4638-7879-3D9D-EE242483D1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 sz="3000"/>
          </a:p>
          <a:p>
            <a:pPr marL="0" indent="0">
              <a:buNone/>
            </a:pPr>
            <a:r>
              <a:rPr lang="en-GB" sz="3100"/>
              <a:t>Chalcopyrite</a:t>
            </a:r>
          </a:p>
          <a:p>
            <a:pPr marL="0" indent="0">
              <a:buNone/>
            </a:pPr>
            <a:r>
              <a:rPr lang="en-GB" sz="3100" noProof="0"/>
              <a:t>CuFeS</a:t>
            </a:r>
            <a:r>
              <a:rPr lang="en-GB" sz="3100" baseline="-25000" noProof="0"/>
              <a:t>2</a:t>
            </a:r>
          </a:p>
          <a:p>
            <a:pPr marL="0" indent="0">
              <a:buNone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0133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FFA62-0B42-AD5D-6C3A-4E522E101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2A9AE9-5B51-DB0D-18D5-BCBB8613C8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/>
              <a:t>Copper beneficiation from chalcopyrite</a:t>
            </a:r>
            <a:endParaRPr lang="fi-FI"/>
          </a:p>
        </p:txBody>
      </p:sp>
      <p:pic>
        <p:nvPicPr>
          <p:cNvPr id="6" name="Kuvan paikkamerkki 5">
            <a:extLst>
              <a:ext uri="{FF2B5EF4-FFF2-40B4-BE49-F238E27FC236}">
                <a16:creationId xmlns:a16="http://schemas.microsoft.com/office/drawing/2014/main" id="{150C187B-E324-2E47-A44F-0EC04D49E70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338" r="-7773" b="14908"/>
          <a:stretch/>
        </p:blipFill>
        <p:spPr>
          <a:xfrm>
            <a:off x="-2" y="0"/>
            <a:ext cx="6864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03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BA45C1-2185-F68C-B5DA-E07166EE8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Copper beneficiation from chalcopyrite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9D56B1-B62F-4A33-CE4C-221B77BBD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118" y="1532063"/>
            <a:ext cx="9034182" cy="4949419"/>
          </a:xfrm>
        </p:spPr>
        <p:txBody>
          <a:bodyPr/>
          <a:lstStyle/>
          <a:p>
            <a:r>
              <a:rPr lang="en-GB" noProof="0"/>
              <a:t>The purpose in the assignment is to concentrate copper ore with flotation and after that determinate copper concentrations from feed, concentrate and tailings with spectrophotometer.</a:t>
            </a:r>
          </a:p>
          <a:p>
            <a:r>
              <a:rPr lang="en-GB" noProof="0"/>
              <a:t>In the assignment we use ore from </a:t>
            </a:r>
            <a:r>
              <a:rPr lang="en-GB" noProof="0" err="1"/>
              <a:t>Pyhäsalmi</a:t>
            </a:r>
            <a:r>
              <a:rPr lang="en-GB" noProof="0"/>
              <a:t> mine which includes chalcopyrite, sphalerite and pyrite. </a:t>
            </a:r>
          </a:p>
          <a:p>
            <a:r>
              <a:rPr lang="en-GB" noProof="0"/>
              <a:t>In the assignment we concentrate predominantly chalcopyrite and other minerals stay to large extent after the concentrating to tailings.</a:t>
            </a:r>
          </a:p>
          <a:p>
            <a:pPr marL="0" indent="0">
              <a:buNone/>
            </a:pPr>
            <a:endParaRPr lang="en-GB" noProof="0"/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62955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B1AE8D-7D3E-C155-1054-D9B16A3BA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Grinding</a:t>
            </a:r>
            <a:r>
              <a:rPr lang="fi-FI"/>
              <a:t> and </a:t>
            </a:r>
            <a:r>
              <a:rPr lang="fi-FI" err="1"/>
              <a:t>screening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59E7BE5-74E2-34BF-0F2B-3EA2A28342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GB" noProof="0"/>
              <a:t>The assignment starts with grinding the chalcopyrite ore with ball mill. </a:t>
            </a:r>
          </a:p>
          <a:p>
            <a:r>
              <a:rPr lang="en-GB" noProof="0"/>
              <a:t>The goal of the grinding process is to produce 500 g of ore powder suitable for flotation, with particle size of less than 125 µm.</a:t>
            </a:r>
            <a:endParaRPr lang="en-GB"/>
          </a:p>
          <a:p>
            <a:r>
              <a:rPr lang="en-US" noProof="0"/>
              <a:t>After grinding, the ore is screened using a vibrating screen with a 125 µm mesh.</a:t>
            </a:r>
          </a:p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9B31D53F-FF28-CC63-5C90-5545F903A0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695504"/>
            <a:ext cx="5181600" cy="3678130"/>
          </a:xfrm>
        </p:spPr>
      </p:pic>
    </p:spTree>
    <p:extLst>
      <p:ext uri="{BB962C8B-B14F-4D97-AF65-F5344CB8AC3E}">
        <p14:creationId xmlns:p14="http://schemas.microsoft.com/office/powerpoint/2010/main" val="3454936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235FE1-C0BF-68F9-891F-D8EA833BD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373" y="696025"/>
            <a:ext cx="7602068" cy="587122"/>
          </a:xfrm>
        </p:spPr>
        <p:txBody>
          <a:bodyPr/>
          <a:lstStyle/>
          <a:p>
            <a:r>
              <a:rPr lang="fi-FI" err="1"/>
              <a:t>Flotation</a:t>
            </a:r>
            <a:r>
              <a:rPr lang="fi-FI"/>
              <a:t> </a:t>
            </a:r>
            <a:r>
              <a:rPr lang="fi-FI" err="1"/>
              <a:t>beneficiation</a:t>
            </a:r>
            <a:r>
              <a:rPr lang="fi-FI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9388B2F-BFE2-1ED2-DD14-9F6D6B8A3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813" y="1379663"/>
            <a:ext cx="7699188" cy="5325937"/>
          </a:xfrm>
        </p:spPr>
        <p:txBody>
          <a:bodyPr>
            <a:normAutofit lnSpcReduction="10000"/>
          </a:bodyPr>
          <a:lstStyle/>
          <a:p>
            <a:r>
              <a:rPr lang="en-US"/>
              <a:t>The flotation is performed using a Denver flotation cell.</a:t>
            </a:r>
          </a:p>
          <a:p>
            <a:r>
              <a:rPr lang="en-US"/>
              <a:t>Ore with a particle size under 125 µm is placed into the cell, and 2 liters of water are added.</a:t>
            </a:r>
          </a:p>
          <a:p>
            <a:r>
              <a:rPr lang="en-US"/>
              <a:t>The pH is adjusted to 11 using milk of lime, and the collector reagent, sodium isobutyl xanthate, is added.</a:t>
            </a:r>
          </a:p>
          <a:p>
            <a:r>
              <a:rPr lang="en-US"/>
              <a:t>The solution is allowed to condition for 15 minutes, after which the </a:t>
            </a:r>
            <a:r>
              <a:rPr lang="en-US" err="1"/>
              <a:t>frother</a:t>
            </a:r>
            <a:r>
              <a:rPr lang="en-US"/>
              <a:t> reagent </a:t>
            </a:r>
            <a:r>
              <a:rPr lang="en-US" err="1"/>
              <a:t>SylvaPine</a:t>
            </a:r>
            <a:r>
              <a:rPr lang="en-US"/>
              <a:t> is added and flotation is initiated.</a:t>
            </a:r>
          </a:p>
          <a:p>
            <a:r>
              <a:rPr lang="en-US"/>
              <a:t>Skimming of the froth continues as long as the froth remains dark and clearly metallic in appearance.</a:t>
            </a:r>
            <a:endParaRPr lang="fi-FI"/>
          </a:p>
        </p:txBody>
      </p:sp>
      <p:pic>
        <p:nvPicPr>
          <p:cNvPr id="5" name="Kuvan paikkamerkki 4">
            <a:extLst>
              <a:ext uri="{FF2B5EF4-FFF2-40B4-BE49-F238E27FC236}">
                <a16:creationId xmlns:a16="http://schemas.microsoft.com/office/drawing/2014/main" id="{FB279F49-487D-6811-3B46-00AC4C6806A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2593" r="1259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223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106B68-47B5-9522-5916-5DEDE664E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Filtration and drying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A31EBE2-391F-90C2-B6B8-1BDD54773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noProof="0"/>
          </a:p>
          <a:p>
            <a:r>
              <a:rPr lang="en-US" noProof="0"/>
              <a:t>Both the concentrate and tailings are filtered using vacuum filtration with filter paper and a Büchner funnel.</a:t>
            </a:r>
          </a:p>
          <a:p>
            <a:r>
              <a:rPr lang="en-US" noProof="0"/>
              <a:t>The fractions are placed in a drying oven until completely dry.</a:t>
            </a:r>
          </a:p>
          <a:p>
            <a:r>
              <a:rPr lang="en-US" noProof="0"/>
              <a:t>Both fractions are then allowed to cool in a desiccator and subsequently weighed.</a:t>
            </a:r>
          </a:p>
          <a:p>
            <a:r>
              <a:rPr lang="en-US"/>
              <a:t>From </a:t>
            </a:r>
            <a:r>
              <a:rPr lang="en-US" noProof="0"/>
              <a:t>the feed, concentrate and tailings 1 g sample is weighed as accurately as possible.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47934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6EB985-9E90-4145-61A8-5437B6560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Dissolution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50AA791-CC16-2580-5370-4CED0F564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samples are dissolved in aqua regia (HCl + HNO</a:t>
            </a:r>
            <a:r>
              <a:rPr lang="en-US" baseline="-25000"/>
              <a:t>3</a:t>
            </a:r>
            <a:r>
              <a:rPr lang="en-US"/>
              <a:t>).</a:t>
            </a:r>
          </a:p>
          <a:p>
            <a:r>
              <a:rPr lang="en-US"/>
              <a:t>After that, any other metals are selectively precipitated by adjusting the </a:t>
            </a:r>
            <a:r>
              <a:rPr lang="en-US" err="1"/>
              <a:t>pH.</a:t>
            </a:r>
            <a:endParaRPr lang="en-US"/>
          </a:p>
          <a:p>
            <a:r>
              <a:rPr lang="en-US"/>
              <a:t>Ammonia is added to the solution, and the pH must be above 9 for iron to precipitate.</a:t>
            </a:r>
            <a:endParaRPr lang="fi-FI"/>
          </a:p>
        </p:txBody>
      </p:sp>
      <p:pic>
        <p:nvPicPr>
          <p:cNvPr id="5" name="Kuvan paikkamerkki 4">
            <a:extLst>
              <a:ext uri="{FF2B5EF4-FFF2-40B4-BE49-F238E27FC236}">
                <a16:creationId xmlns:a16="http://schemas.microsoft.com/office/drawing/2014/main" id="{3DCC74C3-CB59-C196-A20F-68E158381FA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23" r="1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36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BAA06A-438E-644B-D6B7-2FE323F7B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Filtration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CDD2088-0F27-1FF4-B96F-30BA82E72B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The solutions are filtered by gravity using a funnel and filter paper.</a:t>
            </a:r>
          </a:p>
          <a:p>
            <a:r>
              <a:rPr lang="en-US"/>
              <a:t>The pH of the solution must be above 9 for the blue complex to form.</a:t>
            </a:r>
          </a:p>
          <a:p>
            <a:r>
              <a:rPr lang="en-US"/>
              <a:t>At this point, the copper content of the samples can be measured using a spectrophotometer.</a:t>
            </a:r>
            <a:endParaRPr lang="fi-FI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8B53A699-9E8D-FFCC-932D-9262DE2E19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77244"/>
            <a:ext cx="51816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49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94011C-A877-2CAB-B514-85CBC30B6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7542" y="898992"/>
            <a:ext cx="7919357" cy="902147"/>
          </a:xfrm>
        </p:spPr>
        <p:txBody>
          <a:bodyPr>
            <a:normAutofit fontScale="90000"/>
          </a:bodyPr>
          <a:lstStyle/>
          <a:p>
            <a:r>
              <a:rPr lang="fi-FI" err="1"/>
              <a:t>Spectrophotometric</a:t>
            </a:r>
            <a:r>
              <a:rPr lang="fi-FI"/>
              <a:t> </a:t>
            </a:r>
            <a:r>
              <a:rPr lang="fi-FI" err="1"/>
              <a:t>determination</a:t>
            </a:r>
            <a:r>
              <a:rPr lang="fi-FI"/>
              <a:t> of </a:t>
            </a:r>
            <a:r>
              <a:rPr lang="fi-FI" err="1"/>
              <a:t>copper</a:t>
            </a:r>
            <a:r>
              <a:rPr lang="fi-FI"/>
              <a:t> </a:t>
            </a:r>
            <a:r>
              <a:rPr lang="fi-FI" err="1"/>
              <a:t>concentration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4B6D8A0-B52F-58AD-3614-4EC7A252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7542" y="1801139"/>
            <a:ext cx="7412104" cy="5019208"/>
          </a:xfrm>
        </p:spPr>
        <p:txBody>
          <a:bodyPr>
            <a:normAutofit/>
          </a:bodyPr>
          <a:lstStyle/>
          <a:p>
            <a:r>
              <a:rPr lang="en-US"/>
              <a:t>The concentration of a substance in this case copper is determined by measuring how much light it absorbs at a specific wavelength. </a:t>
            </a:r>
          </a:p>
          <a:p>
            <a:r>
              <a:rPr lang="en-US"/>
              <a:t>The amount of absorbed light is proportional to the concentration in the sample (according to the Beer-Lambert law).</a:t>
            </a:r>
            <a:endParaRPr lang="fi-FI"/>
          </a:p>
          <a:p>
            <a:r>
              <a:rPr lang="en-US"/>
              <a:t>In addition, the mass loss is calculated based on the weighing results, both as an absolute value and as a percentage, along with the concentrate ratio and recovery percentage.</a:t>
            </a:r>
            <a:endParaRPr lang="fi-FI"/>
          </a:p>
        </p:txBody>
      </p:sp>
      <p:pic>
        <p:nvPicPr>
          <p:cNvPr id="5" name="Kuvan paikkamerkki 4">
            <a:extLst>
              <a:ext uri="{FF2B5EF4-FFF2-40B4-BE49-F238E27FC236}">
                <a16:creationId xmlns:a16="http://schemas.microsoft.com/office/drawing/2014/main" id="{AD7F21FC-7853-3454-F39B-B1AABEE57F4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2593" r="1259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87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295C28-E193-5394-3F50-3CD3E048D9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/>
              <a:t>Lithium beneficiation from spodumene pegmatite</a:t>
            </a:r>
            <a:endParaRPr lang="fi-FI"/>
          </a:p>
        </p:txBody>
      </p:sp>
      <p:pic>
        <p:nvPicPr>
          <p:cNvPr id="5" name="Kuvan paikkamerkki 4">
            <a:extLst>
              <a:ext uri="{FF2B5EF4-FFF2-40B4-BE49-F238E27FC236}">
                <a16:creationId xmlns:a16="http://schemas.microsoft.com/office/drawing/2014/main" id="{DE2F15AB-E73F-4DD8-8B65-C9C8CA3A621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3123" b="13123"/>
          <a:stretch>
            <a:fillRect/>
          </a:stretch>
        </p:blipFill>
        <p:spPr>
          <a:xfrm>
            <a:off x="0" y="0"/>
            <a:ext cx="6864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006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F864E5F-E8DF-4308-E572-6FD10CC9C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414" y="951575"/>
            <a:ext cx="8428975" cy="587122"/>
          </a:xfrm>
        </p:spPr>
        <p:txBody>
          <a:bodyPr>
            <a:normAutofit/>
          </a:bodyPr>
          <a:lstStyle/>
          <a:p>
            <a:r>
              <a:rPr lang="en-GB" noProof="0"/>
              <a:t>Crushing and grinding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97BD14E-ED53-4675-08BA-83F041AF2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963" y="1838792"/>
            <a:ext cx="7619236" cy="5019208"/>
          </a:xfrm>
        </p:spPr>
        <p:txBody>
          <a:bodyPr/>
          <a:lstStyle/>
          <a:p>
            <a:r>
              <a:rPr lang="en-GB" noProof="0"/>
              <a:t>The purpose of the assignment is to concentrate from spodumene pegmatite by flotation.</a:t>
            </a:r>
          </a:p>
          <a:p>
            <a:r>
              <a:rPr lang="en-GB" noProof="0"/>
              <a:t>The beneficiation process begins by crushing ore blocks, approximately 100-200 mm in size, using a jaw crusher in two stages.</a:t>
            </a:r>
          </a:p>
          <a:p>
            <a:r>
              <a:rPr lang="en-GB" noProof="0"/>
              <a:t>After crushing, the material is ground in a ball mill. The goal of the grinding process is to produce 500 g of ore powder suitable for flotation, with particle size of less than 125 µm.</a:t>
            </a:r>
            <a:endParaRPr lang="fi-FI"/>
          </a:p>
        </p:txBody>
      </p:sp>
      <p:pic>
        <p:nvPicPr>
          <p:cNvPr id="11" name="Sisällön paikkamerkki 4">
            <a:extLst>
              <a:ext uri="{FF2B5EF4-FFF2-40B4-BE49-F238E27FC236}">
                <a16:creationId xmlns:a16="http://schemas.microsoft.com/office/drawing/2014/main" id="{A00E011F-2697-F49A-58ED-61204BB829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2396" r="12396"/>
          <a:stretch>
            <a:fillRect/>
          </a:stretch>
        </p:blipFill>
        <p:spPr>
          <a:xfrm>
            <a:off x="0" y="0"/>
            <a:ext cx="3848100" cy="6858000"/>
          </a:xfrm>
        </p:spPr>
      </p:pic>
    </p:spTree>
    <p:extLst>
      <p:ext uri="{BB962C8B-B14F-4D97-AF65-F5344CB8AC3E}">
        <p14:creationId xmlns:p14="http://schemas.microsoft.com/office/powerpoint/2010/main" val="70267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0FDAA4-9D0A-6DD8-3744-6A1B40240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Screening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62D540-7980-CE50-D11A-9D12AC563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672280"/>
            <a:ext cx="6059905" cy="4776645"/>
          </a:xfrm>
        </p:spPr>
        <p:txBody>
          <a:bodyPr>
            <a:normAutofit/>
          </a:bodyPr>
          <a:lstStyle/>
          <a:p>
            <a:r>
              <a:rPr lang="en-US" noProof="0"/>
              <a:t>After grinding, the ore is screened using a vibrating screen with a 125 µm mesh.</a:t>
            </a:r>
          </a:p>
          <a:p>
            <a:r>
              <a:rPr lang="en-US" noProof="0"/>
              <a:t>The fine fraction that passes through the screen is collected.</a:t>
            </a:r>
          </a:p>
          <a:p>
            <a:r>
              <a:rPr lang="en-US"/>
              <a:t>T</a:t>
            </a:r>
            <a:r>
              <a:rPr lang="en-US" noProof="0"/>
              <a:t>he oversize material retained on the screen is returned to grinding if the required 500 g of undersize is not achieved on the first attempt.</a:t>
            </a:r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A4B0816D-4F43-7FB5-7999-7B56C42C77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35499" y="1511300"/>
            <a:ext cx="3055002" cy="404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28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A6DA04-6F97-5B05-0BD3-D6A14401D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Flotation beneficiation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25B193-ABF3-FE14-E503-192649385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7543" y="1596231"/>
            <a:ext cx="7412104" cy="5019208"/>
          </a:xfrm>
        </p:spPr>
        <p:txBody>
          <a:bodyPr>
            <a:normAutofit/>
          </a:bodyPr>
          <a:lstStyle/>
          <a:p>
            <a:r>
              <a:rPr lang="en-US" noProof="0"/>
              <a:t>The beneficiation is carried out through flotation, using a 2-liter Denver flotation cell.</a:t>
            </a:r>
          </a:p>
          <a:p>
            <a:r>
              <a:rPr lang="en-US" noProof="0"/>
              <a:t>In the first stage, the pH is adjusted to alkaline with NaOH, and flotation reagent Berol 050 and rape fatty acid are added and allowed to condition.</a:t>
            </a:r>
          </a:p>
          <a:p>
            <a:r>
              <a:rPr lang="en-US" noProof="0"/>
              <a:t>After this, a </a:t>
            </a:r>
            <a:r>
              <a:rPr lang="en-US" noProof="0" err="1"/>
              <a:t>prefloat</a:t>
            </a:r>
            <a:r>
              <a:rPr lang="en-US" noProof="0"/>
              <a:t> flotation is performed.</a:t>
            </a:r>
          </a:p>
          <a:p>
            <a:pPr lvl="1"/>
            <a:r>
              <a:rPr lang="en-US" noProof="0"/>
              <a:t>The overflow is discarded as waste.</a:t>
            </a:r>
            <a:endParaRPr lang="en-GB" noProof="0"/>
          </a:p>
          <a:p>
            <a:pPr marL="0" indent="0">
              <a:buNone/>
            </a:pPr>
            <a:endParaRPr lang="en-GB" noProof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AFB8E9C2-A7AF-7C47-B261-07FB1F2E3D7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0743" r="10743"/>
          <a:stretch>
            <a:fillRect/>
          </a:stretch>
        </p:blipFill>
        <p:spPr>
          <a:xfrm>
            <a:off x="0" y="0"/>
            <a:ext cx="3848100" cy="6858000"/>
          </a:xfrm>
        </p:spPr>
      </p:pic>
    </p:spTree>
    <p:extLst>
      <p:ext uri="{BB962C8B-B14F-4D97-AF65-F5344CB8AC3E}">
        <p14:creationId xmlns:p14="http://schemas.microsoft.com/office/powerpoint/2010/main" val="3363071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D66D86-EF08-BB96-39E3-AB5B95BC8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Flotation and filtration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6AB5C9-94B9-A0CD-99A2-4F34E3E87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noProof="0"/>
              <a:t>The pH of the underflow is adjusted after </a:t>
            </a:r>
            <a:r>
              <a:rPr lang="en-US" noProof="0" err="1"/>
              <a:t>prefloat</a:t>
            </a:r>
            <a:r>
              <a:rPr lang="en-US" noProof="0"/>
              <a:t> flotation to 7,5 using sulfuric acid, and new flotation reagents are added and allowed to condition.</a:t>
            </a:r>
          </a:p>
          <a:p>
            <a:r>
              <a:rPr lang="en-US" noProof="0"/>
              <a:t>A new flotation process is initiated, and the froth is collected.</a:t>
            </a:r>
          </a:p>
          <a:p>
            <a:r>
              <a:rPr lang="en-US" noProof="0"/>
              <a:t>The underflow is now considered as waste.</a:t>
            </a:r>
          </a:p>
          <a:p>
            <a:r>
              <a:rPr lang="en-US" noProof="0"/>
              <a:t>To recover as much lithium as possible, scavenging is performed at least three times.</a:t>
            </a:r>
          </a:p>
          <a:p>
            <a:r>
              <a:rPr lang="en-US" noProof="0"/>
              <a:t>The resulting slurries are filtered a</a:t>
            </a:r>
            <a:r>
              <a:rPr lang="en-US" err="1"/>
              <a:t>nd</a:t>
            </a:r>
            <a:r>
              <a:rPr lang="en-US"/>
              <a:t> </a:t>
            </a:r>
            <a:r>
              <a:rPr lang="en-US" noProof="0"/>
              <a:t>allowed to dry.</a:t>
            </a:r>
          </a:p>
          <a:p>
            <a:r>
              <a:rPr lang="en-US" noProof="0"/>
              <a:t> After that they are weighed and quantitatively transferred to crucibles for calcination.</a:t>
            </a:r>
            <a:endParaRPr lang="en-GB" noProof="0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789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FFDAAB-CCC8-2422-1810-B87FAA1AC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Calcination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AB7B81-F317-EDBC-D05A-CFE6DA5404D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The samples are calcined in a muffle furnace for 2 hours at a temperature of 950 °C.</a:t>
            </a:r>
          </a:p>
          <a:p>
            <a:r>
              <a:rPr lang="en-US"/>
              <a:t>During calcination, alpha spodumene is converted to beta spodumene.</a:t>
            </a:r>
          </a:p>
          <a:p>
            <a:r>
              <a:rPr lang="en-US"/>
              <a:t>This step is essential because alpha spodumene does not dissolve in even concentrated acid solutions, whereas beta spodumene is soluble.</a:t>
            </a:r>
            <a:endParaRPr lang="fi-FI"/>
          </a:p>
        </p:txBody>
      </p:sp>
      <p:pic>
        <p:nvPicPr>
          <p:cNvPr id="12" name="Sisällön paikkamerkki 11">
            <a:extLst>
              <a:ext uri="{FF2B5EF4-FFF2-40B4-BE49-F238E27FC236}">
                <a16:creationId xmlns:a16="http://schemas.microsoft.com/office/drawing/2014/main" id="{4EEBCEF7-1EE7-DD2C-3B96-1C3784D1D9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12286" y="1511300"/>
            <a:ext cx="3101428" cy="404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10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95F44D-FD91-8B5F-CF2B-6C6BD9880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Dissolutiuon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2CA036-E0C3-5C89-B58C-B820ECFF1A4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noProof="0"/>
              <a:t>After calcination, the samples are cooled and dissolved in concentrated, hot acid solution (HCl and H</a:t>
            </a:r>
            <a:r>
              <a:rPr lang="en-US" baseline="-25000" noProof="0"/>
              <a:t>2</a:t>
            </a:r>
            <a:r>
              <a:rPr lang="en-US" noProof="0"/>
              <a:t>SO</a:t>
            </a:r>
            <a:r>
              <a:rPr lang="en-US" baseline="-25000" noProof="0"/>
              <a:t>4</a:t>
            </a:r>
            <a:r>
              <a:rPr lang="en-US" noProof="0"/>
              <a:t>)</a:t>
            </a:r>
            <a:endParaRPr lang="en-US" baseline="-25000" noProof="0"/>
          </a:p>
          <a:p>
            <a:r>
              <a:rPr lang="en-US" noProof="0"/>
              <a:t>After acid dissolution, ion-exchanged water is added to the samples, and the solutions are gravity filtered using filter paper into 100 ml bottles.</a:t>
            </a:r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9E8F6BEF-04B7-BF71-D609-3EFEFC10F8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33786" y="1776961"/>
            <a:ext cx="4858428" cy="351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43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95C7A1-A96D-622D-356A-ED25A9E3E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9825"/>
            <a:ext cx="10515600" cy="587122"/>
          </a:xfrm>
        </p:spPr>
        <p:txBody>
          <a:bodyPr/>
          <a:lstStyle/>
          <a:p>
            <a:r>
              <a:rPr lang="fi-FI" err="1"/>
              <a:t>Determination</a:t>
            </a:r>
            <a:r>
              <a:rPr lang="fi-FI"/>
              <a:t> of </a:t>
            </a:r>
            <a:r>
              <a:rPr lang="fi-FI" err="1"/>
              <a:t>lithium</a:t>
            </a:r>
            <a:r>
              <a:rPr lang="fi-FI"/>
              <a:t> </a:t>
            </a:r>
            <a:r>
              <a:rPr lang="fi-FI" err="1"/>
              <a:t>concentration</a:t>
            </a:r>
            <a:r>
              <a:rPr lang="fi-FI"/>
              <a:t> </a:t>
            </a:r>
            <a:r>
              <a:rPr lang="fi-FI" err="1"/>
              <a:t>using</a:t>
            </a:r>
            <a:r>
              <a:rPr lang="fi-FI"/>
              <a:t> AAS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16EAF31-9BDD-A521-C38E-B8B205AA99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1409700"/>
            <a:ext cx="5391912" cy="4373726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The samples are analyzed using an atomic absorption spectrometer (AAS).</a:t>
            </a:r>
          </a:p>
          <a:p>
            <a:r>
              <a:rPr lang="en-US"/>
              <a:t>AAS works by passing light through a sample vaporized in a flame or graphite furnace. </a:t>
            </a:r>
          </a:p>
          <a:p>
            <a:r>
              <a:rPr lang="en-US"/>
              <a:t>The atoms in the sample absorb light at specific wavelengths, and the amount of absorption is measured. </a:t>
            </a:r>
          </a:p>
          <a:p>
            <a:r>
              <a:rPr lang="en-US"/>
              <a:t>This absorption is proportional to the concentration of the element in the sample, in this case lithium.</a:t>
            </a:r>
          </a:p>
          <a:p>
            <a:r>
              <a:rPr lang="en-US"/>
              <a:t>The results show approximately 30-55 mg of lithium per 1 g of feed.</a:t>
            </a:r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95A0CC0D-CA56-1AB0-9C93-91B733D91F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76628" y="1676935"/>
            <a:ext cx="4972744" cy="371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45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63C48A-E19E-B4FC-47A0-8943C0F45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Thank you!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14DE572C-9D4D-C82D-FF16-F5614C18DB31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GB" noProof="0"/>
              <a:t>Nea Pitkäkangas</a:t>
            </a:r>
          </a:p>
          <a:p>
            <a:r>
              <a:rPr lang="en-GB" noProof="0"/>
              <a:t>+358403596221</a:t>
            </a:r>
            <a:br>
              <a:rPr lang="en-GB" noProof="0"/>
            </a:br>
            <a:r>
              <a:rPr lang="en-GB" noProof="0"/>
              <a:t>nea.pitkakangas@kpedu.fi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5F1B6E5-EB42-3820-7411-C11A31740C2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 noProof="0"/>
              <a:t>@kpedufi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725B0C-0F5A-5861-2540-8BADE8607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/>
              <a:t>@Keski-Pohjanmaan </a:t>
            </a:r>
            <a:r>
              <a:rPr lang="en-GB" noProof="0" err="1"/>
              <a:t>ammattiopisto</a:t>
            </a:r>
            <a:endParaRPr lang="en-GB" noProof="0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D2259DFB-7E83-2527-3B78-53AF5E6DAD5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GB" noProof="0"/>
              <a:t>@Keski-Pohjanmaan </a:t>
            </a:r>
            <a:r>
              <a:rPr lang="en-GB" noProof="0" err="1"/>
              <a:t>ammattiopisto</a:t>
            </a:r>
            <a:endParaRPr lang="en-GB" noProof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715CAEC-B078-67C9-8DD0-00B9F398E81F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n-GB" noProof="0"/>
              <a:t>@KpeduFI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C57AE7CE-964C-70F8-EF09-FB5C5DE1CF58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GB" noProof="0"/>
              <a:t>www.kpedu.fi</a:t>
            </a:r>
          </a:p>
        </p:txBody>
      </p:sp>
    </p:spTree>
    <p:extLst>
      <p:ext uri="{BB962C8B-B14F-4D97-AF65-F5344CB8AC3E}">
        <p14:creationId xmlns:p14="http://schemas.microsoft.com/office/powerpoint/2010/main" val="3387205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Kpedu">
      <a:dk1>
        <a:srgbClr val="3C3C3C"/>
      </a:dk1>
      <a:lt1>
        <a:sysClr val="window" lastClr="FFFFFF"/>
      </a:lt1>
      <a:dk2>
        <a:srgbClr val="E83880"/>
      </a:dk2>
      <a:lt2>
        <a:srgbClr val="F2F2F2"/>
      </a:lt2>
      <a:accent1>
        <a:srgbClr val="00AEEF"/>
      </a:accent1>
      <a:accent2>
        <a:srgbClr val="E83880"/>
      </a:accent2>
      <a:accent3>
        <a:srgbClr val="80BA27"/>
      </a:accent3>
      <a:accent4>
        <a:srgbClr val="ED7022"/>
      </a:accent4>
      <a:accent5>
        <a:srgbClr val="D8D8D8"/>
      </a:accent5>
      <a:accent6>
        <a:srgbClr val="BFBFBF"/>
      </a:accent6>
      <a:hlink>
        <a:srgbClr val="A5A5A5"/>
      </a:hlink>
      <a:folHlink>
        <a:srgbClr val="7F7F7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sitys4" id="{A97C64BC-C042-4DA2-80A7-9FD8388064DA}" vid="{43DA8440-2E13-4118-B728-921822FB6406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ht_x00e4_v_x00e4_alue xmlns="14347b5f-8cd2-42b5-b0cf-0328a83bd949">Hallinto</Teht_x00e4_v_x00e4_alue>
    <TaxCatchAll xmlns="0fc2ed8d-6f4e-483d-b6b8-85025a830e3d" xsi:nil="true"/>
    <Asiakirjalaji xmlns="14347b5f-8cd2-42b5-b0cf-0328a83bd949" xsi:nil="true"/>
    <lcf76f155ced4ddcb4097134ff3c332f xmlns="14347b5f-8cd2-42b5-b0cf-0328a83bd94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B7CE3CFB5AC3408012335A3BA22B47" ma:contentTypeVersion="20" ma:contentTypeDescription="Create a new document." ma:contentTypeScope="" ma:versionID="bea0ba65346314dadf67b76827fdafd7">
  <xsd:schema xmlns:xsd="http://www.w3.org/2001/XMLSchema" xmlns:xs="http://www.w3.org/2001/XMLSchema" xmlns:p="http://schemas.microsoft.com/office/2006/metadata/properties" xmlns:ns2="14347b5f-8cd2-42b5-b0cf-0328a83bd949" xmlns:ns3="0fc2ed8d-6f4e-483d-b6b8-85025a830e3d" targetNamespace="http://schemas.microsoft.com/office/2006/metadata/properties" ma:root="true" ma:fieldsID="01f3f7cdaff946eab60ba5a4a28771fd" ns2:_="" ns3:_="">
    <xsd:import namespace="14347b5f-8cd2-42b5-b0cf-0328a83bd949"/>
    <xsd:import namespace="0fc2ed8d-6f4e-483d-b6b8-85025a830e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Teht_x00e4_v_x00e4_alue" minOccurs="0"/>
                <xsd:element ref="ns2:Asiakirjalaji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347b5f-8cd2-42b5-b0cf-0328a83bd9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Teht_x00e4_v_x00e4_alue" ma:index="10" nillable="true" ma:displayName="Tehtäväalue" ma:default="Hallinto" ma:format="Dropdown" ma:internalName="Teht_x00e4_v_x00e4_alue">
      <xsd:simpleType>
        <xsd:restriction base="dms:Choice">
          <xsd:enumeration value="Hallinto"/>
          <xsd:enumeration value="Henkilöstöhallinto"/>
          <xsd:enumeration value="Henkilöstötilaisuudet"/>
          <xsd:enumeration value="IT-palvelut"/>
          <xsd:enumeration value="Kansainvälisyys"/>
          <xsd:enumeration value="Kestävä kehitys"/>
          <xsd:enumeration value="Kiinteistöt ja rakentaminen"/>
          <xsd:enumeration value="Laatu ja arviointi"/>
          <xsd:enumeration value="Markkinointi ja viestintä"/>
          <xsd:enumeration value="Opetustoiminta"/>
          <xsd:enumeration value="Opintohallinto"/>
          <xsd:enumeration value="Opiskelijahuolto (tai hyvinvointi)"/>
          <xsd:enumeration value="Projektitoiminta"/>
          <xsd:enumeration value="Taloushallinto"/>
          <xsd:enumeration value="Työelämän kehittäminen"/>
        </xsd:restriction>
      </xsd:simpleType>
    </xsd:element>
    <xsd:element name="Asiakirjalaji" ma:index="11" nillable="true" ma:displayName="Asiakirjalaji" ma:format="Dropdown" ma:internalName="Asiakirjalaji">
      <xsd:simpleType>
        <xsd:union memberTypes="dms:Text">
          <xsd:simpleType>
            <xsd:restriction base="dms:Choice">
              <xsd:enumeration value="Esitys"/>
              <xsd:enumeration value="Lomake"/>
              <xsd:enumeration value="Malli"/>
              <xsd:enumeration value="Ohje"/>
              <xsd:enumeration value="Ohjelma"/>
              <xsd:enumeration value="Raportti"/>
              <xsd:enumeration value="Selvitys"/>
              <xsd:enumeration value="Sopimus"/>
              <xsd:enumeration value="Suunnitelma"/>
              <xsd:enumeration value="Vanhentunut"/>
              <xsd:enumeration value="Yhteenveto"/>
              <xsd:enumeration value="Valinta 12"/>
            </xsd:restriction>
          </xsd:simpleType>
        </xsd:un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6e01ee8-0fc8-4bf0-a1b5-398210b4b5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2ed8d-6f4e-483d-b6b8-85025a830e3d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ee02c8cb-3aca-415a-ad8a-3634247f4cdd}" ma:internalName="TaxCatchAll" ma:showField="CatchAllData" ma:web="0fc2ed8d-6f4e-483d-b6b8-85025a830e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72D9E2-4ED7-4059-BB26-5ED9DA942451}">
  <ds:schemaRefs>
    <ds:schemaRef ds:uri="0fc2ed8d-6f4e-483d-b6b8-85025a830e3d"/>
    <ds:schemaRef ds:uri="14347b5f-8cd2-42b5-b0cf-0328a83bd949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3D09F47-3E4D-4791-972C-A2ABD3D91B02}">
  <ds:schemaRefs>
    <ds:schemaRef ds:uri="0fc2ed8d-6f4e-483d-b6b8-85025a830e3d"/>
    <ds:schemaRef ds:uri="14347b5f-8cd2-42b5-b0cf-0328a83bd94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9EC93F9-F897-41DC-8EDA-72D74728C0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Kpedun PowerPoint-pohja 2024 (tyhjä) (1)</Template>
  <Application>Microsoft Office PowerPoint</Application>
  <PresentationFormat>Widescreen</PresentationFormat>
  <Slides>21</Slides>
  <Notes>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Office-teema</vt:lpstr>
      <vt:lpstr>The Federation of Education in Central Ostrobothnia</vt:lpstr>
      <vt:lpstr>Beneficiation in practice</vt:lpstr>
      <vt:lpstr>Crushing plant at the school</vt:lpstr>
      <vt:lpstr>Training in practice</vt:lpstr>
      <vt:lpstr>Copper beneficiation from chalcopyrite</vt:lpstr>
      <vt:lpstr>Copper beneficiation from chalcopyrite</vt:lpstr>
      <vt:lpstr>Grinding and screening</vt:lpstr>
      <vt:lpstr>Flotation beneficiation </vt:lpstr>
      <vt:lpstr>Filtration and drying</vt:lpstr>
      <vt:lpstr>Dissolution</vt:lpstr>
      <vt:lpstr>Filtration</vt:lpstr>
      <vt:lpstr>Spectrophotometric determination of copper concentration</vt:lpstr>
      <vt:lpstr>Lithium beneficiation from spodumene pegmatite</vt:lpstr>
      <vt:lpstr>Crushing and grinding</vt:lpstr>
      <vt:lpstr>Screening</vt:lpstr>
      <vt:lpstr>Flotation beneficiation</vt:lpstr>
      <vt:lpstr>Flotation and filtration</vt:lpstr>
      <vt:lpstr>Calcination</vt:lpstr>
      <vt:lpstr>Dissolutiuon</vt:lpstr>
      <vt:lpstr>Determination of lithium concentration using AAS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Nea Pitkäkangas</dc:creator>
  <cp:revision>1</cp:revision>
  <dcterms:created xsi:type="dcterms:W3CDTF">2025-04-24T08:07:11Z</dcterms:created>
  <dcterms:modified xsi:type="dcterms:W3CDTF">2026-06-01T08:16:21Z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0x0101005FB7CE3CFB5AC3408012335A3BA22B47</vt:lpwstr>
  </property>
</Properties>
</file>