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73" r:id="rId16"/>
    <p:sldId id="268" r:id="rId17"/>
    <p:sldId id="269" r:id="rId18"/>
    <p:sldId id="270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5" r:id="rId29"/>
    <p:sldId id="283" r:id="rId30"/>
    <p:sldId id="284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FF8B49-1D47-453E-9220-B89B9A904A6E}" type="doc">
      <dgm:prSet loTypeId="urn:microsoft.com/office/officeart/2005/8/layout/chevron1" loCatId="process" qsTypeId="urn:microsoft.com/office/officeart/2005/8/quickstyle/3d1" qsCatId="3D" csTypeId="urn:microsoft.com/office/officeart/2005/8/colors/accent1_2" csCatId="accent1" phldr="1"/>
      <dgm:spPr/>
    </dgm:pt>
    <dgm:pt modelId="{5B69E9D5-926E-40A8-8A54-A184E448B65A}">
      <dgm:prSet phldrT="[Teksti]"/>
      <dgm:spPr/>
      <dgm:t>
        <a:bodyPr/>
        <a:lstStyle/>
        <a:p>
          <a:r>
            <a:rPr lang="fi-FI" dirty="0"/>
            <a:t>Liuotus</a:t>
          </a:r>
        </a:p>
      </dgm:t>
    </dgm:pt>
    <dgm:pt modelId="{2692709B-8DB4-4181-98CC-4293E0A631D1}" type="parTrans" cxnId="{B6CA6745-5B3B-4979-8E1B-60B821C69674}">
      <dgm:prSet/>
      <dgm:spPr/>
      <dgm:t>
        <a:bodyPr/>
        <a:lstStyle/>
        <a:p>
          <a:endParaRPr lang="fi-FI"/>
        </a:p>
      </dgm:t>
    </dgm:pt>
    <dgm:pt modelId="{DA7E099D-8EC1-412A-B664-0C1173B1CD81}" type="sibTrans" cxnId="{B6CA6745-5B3B-4979-8E1B-60B821C69674}">
      <dgm:prSet/>
      <dgm:spPr/>
      <dgm:t>
        <a:bodyPr/>
        <a:lstStyle/>
        <a:p>
          <a:endParaRPr lang="fi-FI"/>
        </a:p>
      </dgm:t>
    </dgm:pt>
    <dgm:pt modelId="{363F0891-E977-4D26-B12A-1269735176C0}">
      <dgm:prSet phldrT="[Teksti]"/>
      <dgm:spPr/>
      <dgm:t>
        <a:bodyPr/>
        <a:lstStyle/>
        <a:p>
          <a:r>
            <a:rPr lang="fi-FI" dirty="0"/>
            <a:t>Selkeytys</a:t>
          </a:r>
        </a:p>
      </dgm:t>
    </dgm:pt>
    <dgm:pt modelId="{BE6DD858-C7E1-4F5D-8925-57044CEAFDB8}" type="parTrans" cxnId="{EEF6A5E0-A36D-4C01-B73E-EEDBF30910A5}">
      <dgm:prSet/>
      <dgm:spPr/>
      <dgm:t>
        <a:bodyPr/>
        <a:lstStyle/>
        <a:p>
          <a:endParaRPr lang="fi-FI"/>
        </a:p>
      </dgm:t>
    </dgm:pt>
    <dgm:pt modelId="{24F8A532-571B-4424-BD02-C5C57011E66C}" type="sibTrans" cxnId="{EEF6A5E0-A36D-4C01-B73E-EEDBF30910A5}">
      <dgm:prSet/>
      <dgm:spPr/>
      <dgm:t>
        <a:bodyPr/>
        <a:lstStyle/>
        <a:p>
          <a:endParaRPr lang="fi-FI"/>
        </a:p>
      </dgm:t>
    </dgm:pt>
    <dgm:pt modelId="{A276A1BF-7EB5-4599-A8A2-B05A93C93808}">
      <dgm:prSet phldrT="[Teksti]"/>
      <dgm:spPr/>
      <dgm:t>
        <a:bodyPr/>
        <a:lstStyle/>
        <a:p>
          <a:r>
            <a:rPr lang="fi-FI" dirty="0"/>
            <a:t>Saostus</a:t>
          </a:r>
        </a:p>
      </dgm:t>
    </dgm:pt>
    <dgm:pt modelId="{61115FE8-9CCA-427C-9F6B-F649D0EC5FBE}" type="parTrans" cxnId="{E0CD1DC0-2AC2-4235-AF7D-E1402970BDF2}">
      <dgm:prSet/>
      <dgm:spPr/>
      <dgm:t>
        <a:bodyPr/>
        <a:lstStyle/>
        <a:p>
          <a:endParaRPr lang="fi-FI"/>
        </a:p>
      </dgm:t>
    </dgm:pt>
    <dgm:pt modelId="{022A9031-3AFB-4EAD-8F39-D28EB8FB596C}" type="sibTrans" cxnId="{E0CD1DC0-2AC2-4235-AF7D-E1402970BDF2}">
      <dgm:prSet/>
      <dgm:spPr/>
      <dgm:t>
        <a:bodyPr/>
        <a:lstStyle/>
        <a:p>
          <a:endParaRPr lang="fi-FI"/>
        </a:p>
      </dgm:t>
    </dgm:pt>
    <dgm:pt modelId="{2362613A-549B-494A-91EB-A0EAE0145852}">
      <dgm:prSet/>
      <dgm:spPr/>
      <dgm:t>
        <a:bodyPr/>
        <a:lstStyle/>
        <a:p>
          <a:r>
            <a:rPr lang="fi-FI" dirty="0"/>
            <a:t>Kalsinointi</a:t>
          </a:r>
        </a:p>
      </dgm:t>
    </dgm:pt>
    <dgm:pt modelId="{1AB73A0A-7912-475E-B3DF-E32E73216758}" type="parTrans" cxnId="{7BAEBD86-5D62-49A4-8213-2ADD267E16BC}">
      <dgm:prSet/>
      <dgm:spPr/>
      <dgm:t>
        <a:bodyPr/>
        <a:lstStyle/>
        <a:p>
          <a:endParaRPr lang="fi-FI"/>
        </a:p>
      </dgm:t>
    </dgm:pt>
    <dgm:pt modelId="{AAACD813-196B-4F72-B778-D5A47A9824F6}" type="sibTrans" cxnId="{7BAEBD86-5D62-49A4-8213-2ADD267E16BC}">
      <dgm:prSet/>
      <dgm:spPr/>
      <dgm:t>
        <a:bodyPr/>
        <a:lstStyle/>
        <a:p>
          <a:endParaRPr lang="fi-FI"/>
        </a:p>
      </dgm:t>
    </dgm:pt>
    <dgm:pt modelId="{7C663464-78FC-47DD-AA51-4AD12CFBA3FF}" type="pres">
      <dgm:prSet presAssocID="{B6FF8B49-1D47-453E-9220-B89B9A904A6E}" presName="Name0" presStyleCnt="0">
        <dgm:presLayoutVars>
          <dgm:dir/>
          <dgm:animLvl val="lvl"/>
          <dgm:resizeHandles val="exact"/>
        </dgm:presLayoutVars>
      </dgm:prSet>
      <dgm:spPr/>
    </dgm:pt>
    <dgm:pt modelId="{5DBE8B74-003E-4BBB-9500-80B0B059E982}" type="pres">
      <dgm:prSet presAssocID="{5B69E9D5-926E-40A8-8A54-A184E448B65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1FC8EA0-2CAE-4557-9CE0-64AC994EFC41}" type="pres">
      <dgm:prSet presAssocID="{DA7E099D-8EC1-412A-B664-0C1173B1CD81}" presName="parTxOnlySpace" presStyleCnt="0"/>
      <dgm:spPr/>
    </dgm:pt>
    <dgm:pt modelId="{96DB3C16-3175-4F1D-962D-7DF37459710E}" type="pres">
      <dgm:prSet presAssocID="{363F0891-E977-4D26-B12A-1269735176C0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8A7CBC2-3E4A-4C5E-9D5D-2DAF0B42688C}" type="pres">
      <dgm:prSet presAssocID="{24F8A532-571B-4424-BD02-C5C57011E66C}" presName="parTxOnlySpace" presStyleCnt="0"/>
      <dgm:spPr/>
    </dgm:pt>
    <dgm:pt modelId="{49442E69-1560-4832-B6CD-7F950452B6AE}" type="pres">
      <dgm:prSet presAssocID="{A276A1BF-7EB5-4599-A8A2-B05A93C93808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44C5E94-F067-4457-B4DC-8EF2EFB37F2E}" type="pres">
      <dgm:prSet presAssocID="{022A9031-3AFB-4EAD-8F39-D28EB8FB596C}" presName="parTxOnlySpace" presStyleCnt="0"/>
      <dgm:spPr/>
    </dgm:pt>
    <dgm:pt modelId="{1BC9D98D-8F44-4382-BAE3-2FC9D3A78630}" type="pres">
      <dgm:prSet presAssocID="{2362613A-549B-494A-91EB-A0EAE014585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518C163-425E-4038-8844-1D1894B1AD30}" type="presOf" srcId="{A276A1BF-7EB5-4599-A8A2-B05A93C93808}" destId="{49442E69-1560-4832-B6CD-7F950452B6AE}" srcOrd="0" destOrd="0" presId="urn:microsoft.com/office/officeart/2005/8/layout/chevron1"/>
    <dgm:cxn modelId="{B6CA6745-5B3B-4979-8E1B-60B821C69674}" srcId="{B6FF8B49-1D47-453E-9220-B89B9A904A6E}" destId="{5B69E9D5-926E-40A8-8A54-A184E448B65A}" srcOrd="0" destOrd="0" parTransId="{2692709B-8DB4-4181-98CC-4293E0A631D1}" sibTransId="{DA7E099D-8EC1-412A-B664-0C1173B1CD81}"/>
    <dgm:cxn modelId="{D4DBFD46-D6F1-4253-9D2C-2653AAA71076}" type="presOf" srcId="{B6FF8B49-1D47-453E-9220-B89B9A904A6E}" destId="{7C663464-78FC-47DD-AA51-4AD12CFBA3FF}" srcOrd="0" destOrd="0" presId="urn:microsoft.com/office/officeart/2005/8/layout/chevron1"/>
    <dgm:cxn modelId="{F3690479-C180-4496-A6BB-18079CC4C8E7}" type="presOf" srcId="{5B69E9D5-926E-40A8-8A54-A184E448B65A}" destId="{5DBE8B74-003E-4BBB-9500-80B0B059E982}" srcOrd="0" destOrd="0" presId="urn:microsoft.com/office/officeart/2005/8/layout/chevron1"/>
    <dgm:cxn modelId="{7BAEBD86-5D62-49A4-8213-2ADD267E16BC}" srcId="{B6FF8B49-1D47-453E-9220-B89B9A904A6E}" destId="{2362613A-549B-494A-91EB-A0EAE0145852}" srcOrd="3" destOrd="0" parTransId="{1AB73A0A-7912-475E-B3DF-E32E73216758}" sibTransId="{AAACD813-196B-4F72-B778-D5A47A9824F6}"/>
    <dgm:cxn modelId="{C33215AD-DBFD-4ECD-96A6-7DEF7B674551}" type="presOf" srcId="{363F0891-E977-4D26-B12A-1269735176C0}" destId="{96DB3C16-3175-4F1D-962D-7DF37459710E}" srcOrd="0" destOrd="0" presId="urn:microsoft.com/office/officeart/2005/8/layout/chevron1"/>
    <dgm:cxn modelId="{DCAB76B4-6954-44F6-8137-C1C3FC17048F}" type="presOf" srcId="{2362613A-549B-494A-91EB-A0EAE0145852}" destId="{1BC9D98D-8F44-4382-BAE3-2FC9D3A78630}" srcOrd="0" destOrd="0" presId="urn:microsoft.com/office/officeart/2005/8/layout/chevron1"/>
    <dgm:cxn modelId="{E0CD1DC0-2AC2-4235-AF7D-E1402970BDF2}" srcId="{B6FF8B49-1D47-453E-9220-B89B9A904A6E}" destId="{A276A1BF-7EB5-4599-A8A2-B05A93C93808}" srcOrd="2" destOrd="0" parTransId="{61115FE8-9CCA-427C-9F6B-F649D0EC5FBE}" sibTransId="{022A9031-3AFB-4EAD-8F39-D28EB8FB596C}"/>
    <dgm:cxn modelId="{EEF6A5E0-A36D-4C01-B73E-EEDBF30910A5}" srcId="{B6FF8B49-1D47-453E-9220-B89B9A904A6E}" destId="{363F0891-E977-4D26-B12A-1269735176C0}" srcOrd="1" destOrd="0" parTransId="{BE6DD858-C7E1-4F5D-8925-57044CEAFDB8}" sibTransId="{24F8A532-571B-4424-BD02-C5C57011E66C}"/>
    <dgm:cxn modelId="{E077F053-1272-44EE-858E-C9D417C5F2F3}" type="presParOf" srcId="{7C663464-78FC-47DD-AA51-4AD12CFBA3FF}" destId="{5DBE8B74-003E-4BBB-9500-80B0B059E982}" srcOrd="0" destOrd="0" presId="urn:microsoft.com/office/officeart/2005/8/layout/chevron1"/>
    <dgm:cxn modelId="{79CC5B1B-CD9B-45B2-A77F-E99A460DA7EC}" type="presParOf" srcId="{7C663464-78FC-47DD-AA51-4AD12CFBA3FF}" destId="{41FC8EA0-2CAE-4557-9CE0-64AC994EFC41}" srcOrd="1" destOrd="0" presId="urn:microsoft.com/office/officeart/2005/8/layout/chevron1"/>
    <dgm:cxn modelId="{2F1934D1-B3AB-4F04-8178-5B0790CF0C37}" type="presParOf" srcId="{7C663464-78FC-47DD-AA51-4AD12CFBA3FF}" destId="{96DB3C16-3175-4F1D-962D-7DF37459710E}" srcOrd="2" destOrd="0" presId="urn:microsoft.com/office/officeart/2005/8/layout/chevron1"/>
    <dgm:cxn modelId="{8F98D38B-A9BD-4D7F-AA1C-323CDA70B01E}" type="presParOf" srcId="{7C663464-78FC-47DD-AA51-4AD12CFBA3FF}" destId="{28A7CBC2-3E4A-4C5E-9D5D-2DAF0B42688C}" srcOrd="3" destOrd="0" presId="urn:microsoft.com/office/officeart/2005/8/layout/chevron1"/>
    <dgm:cxn modelId="{DD833E78-84C0-4495-99F7-C4DB5B60D46D}" type="presParOf" srcId="{7C663464-78FC-47DD-AA51-4AD12CFBA3FF}" destId="{49442E69-1560-4832-B6CD-7F950452B6AE}" srcOrd="4" destOrd="0" presId="urn:microsoft.com/office/officeart/2005/8/layout/chevron1"/>
    <dgm:cxn modelId="{2D92F1DF-8560-443A-A262-68F4BA491260}" type="presParOf" srcId="{7C663464-78FC-47DD-AA51-4AD12CFBA3FF}" destId="{C44C5E94-F067-4457-B4DC-8EF2EFB37F2E}" srcOrd="5" destOrd="0" presId="urn:microsoft.com/office/officeart/2005/8/layout/chevron1"/>
    <dgm:cxn modelId="{2B1DDAF0-0A53-4FD7-8303-8B8E52D78C96}" type="presParOf" srcId="{7C663464-78FC-47DD-AA51-4AD12CFBA3FF}" destId="{1BC9D98D-8F44-4382-BAE3-2FC9D3A78630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E8B74-003E-4BBB-9500-80B0B059E982}">
      <dsp:nvSpPr>
        <dsp:cNvPr id="0" name=""/>
        <dsp:cNvSpPr/>
      </dsp:nvSpPr>
      <dsp:spPr>
        <a:xfrm>
          <a:off x="4877" y="1607785"/>
          <a:ext cx="2839417" cy="11357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dirty="0"/>
            <a:t>Liuotus</a:t>
          </a:r>
        </a:p>
      </dsp:txBody>
      <dsp:txXfrm>
        <a:off x="572760" y="1607785"/>
        <a:ext cx="1703651" cy="1135766"/>
      </dsp:txXfrm>
    </dsp:sp>
    <dsp:sp modelId="{96DB3C16-3175-4F1D-962D-7DF37459710E}">
      <dsp:nvSpPr>
        <dsp:cNvPr id="0" name=""/>
        <dsp:cNvSpPr/>
      </dsp:nvSpPr>
      <dsp:spPr>
        <a:xfrm>
          <a:off x="2560353" y="1607785"/>
          <a:ext cx="2839417" cy="11357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dirty="0"/>
            <a:t>Selkeytys</a:t>
          </a:r>
        </a:p>
      </dsp:txBody>
      <dsp:txXfrm>
        <a:off x="3128236" y="1607785"/>
        <a:ext cx="1703651" cy="1135766"/>
      </dsp:txXfrm>
    </dsp:sp>
    <dsp:sp modelId="{49442E69-1560-4832-B6CD-7F950452B6AE}">
      <dsp:nvSpPr>
        <dsp:cNvPr id="0" name=""/>
        <dsp:cNvSpPr/>
      </dsp:nvSpPr>
      <dsp:spPr>
        <a:xfrm>
          <a:off x="5115829" y="1607785"/>
          <a:ext cx="2839417" cy="11357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dirty="0"/>
            <a:t>Saostus</a:t>
          </a:r>
        </a:p>
      </dsp:txBody>
      <dsp:txXfrm>
        <a:off x="5683712" y="1607785"/>
        <a:ext cx="1703651" cy="1135766"/>
      </dsp:txXfrm>
    </dsp:sp>
    <dsp:sp modelId="{1BC9D98D-8F44-4382-BAE3-2FC9D3A78630}">
      <dsp:nvSpPr>
        <dsp:cNvPr id="0" name=""/>
        <dsp:cNvSpPr/>
      </dsp:nvSpPr>
      <dsp:spPr>
        <a:xfrm>
          <a:off x="7671304" y="1607785"/>
          <a:ext cx="2839417" cy="1135766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700" kern="1200" dirty="0"/>
            <a:t>Kalsinointi</a:t>
          </a:r>
        </a:p>
      </dsp:txBody>
      <dsp:txXfrm>
        <a:off x="8239187" y="1607785"/>
        <a:ext cx="1703651" cy="1135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322B31-DCDB-B350-5A44-A3DF0CF08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FEE321C-B82F-570E-8AF3-A2A0E173D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58A4F5-D7F5-0C33-E4A1-251A492C3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5C814F-F2E0-8473-F87C-80993B852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7201B7E-AEF5-44C4-49E1-AE7B074F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1844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19BE16-9E84-965C-AEF8-43054FFA7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97C8C-F150-0F0D-E79B-C84EE5887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B536B-589F-518A-6905-87809EA2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D98A32-930C-E143-3FA7-E737B368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160346-D532-FA0E-E8CB-AAE9F0C9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387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B2281E-F005-8A57-62A3-9657E9B1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C949982-6B59-0F57-1C05-71CE9A975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57B0AD-C7D4-00E0-2DD9-B29F5664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9C2FFC-9E9A-CEC8-0BFA-F31E959D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4BF119C-77F5-9C58-E023-2BD11D34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791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A69C8-4B2A-F2B8-051E-624A425C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8502B8-9D19-CE72-850C-06906F81F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423E8BE-4D4B-BFC2-AC1A-F1F41933E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5FA03E-3B34-3556-024C-9E75FA351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8431CFA-36E8-7119-7628-1E767C7F4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083EC87-6C2E-7E26-602C-0340A6535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3292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FF021B-FE3E-236C-E04F-1842660FE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455842-A504-55F2-A707-0A184B55A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A21A497-5A49-DB5B-C8C1-2B01D95DE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90863BB-3A4E-75C4-58EE-DD22E9675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95FBE2F-E138-636B-5A73-47CBF3A5D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0899BAB-7A84-80CB-5414-6866A29E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A49E5C8-7CE3-6688-0181-89B7DE07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E71FB78-A474-9A97-2B0F-F756DB38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653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66B15B-D477-4DC6-F766-6A243D86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0A22AC2-9D66-02ED-4C7D-A8F0F795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1940406-8901-BFA8-A92D-B5AB019A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6B6A6EC-5D2E-A09A-8447-AAE8070C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045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E4B31CB-42CA-BF86-6B46-2DD50428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BB1A8E5-DE81-B14B-1755-7A5D9A253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BB7E81C-DC55-6450-63FC-90BFEBA1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845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225833-37FF-DBAC-6809-5D607948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25E493-9E27-CC74-EA25-1D5EBE7B4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A4C5281-37F7-4697-E771-1A04B5718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4FED6E-DC51-858B-A1E2-1B020AB50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DC5016-4F80-46E6-A341-A78415D1C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1D99045-EB90-E6E6-7110-5EF8CAC2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861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44AD10-B5AE-5226-D3FA-02453AF28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E487F1C-B860-BDCF-0773-1CF8B8DB3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33F91AF-668A-A624-B632-3D8F09964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DF9997B-64C5-F439-5A65-401EA09B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F7FE834-AF9B-A83B-E625-4DAA99340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97BCA6-2D54-06B8-235D-7FA480F8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2774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8209F5-1C2E-6580-01D1-8C58C96B9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C9FE92C-C2B7-63D3-706B-63948CB57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F8E892-4D9A-D18D-962C-728109C8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955112-C18F-A1E7-D89B-79C28AD8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8ACA4E-B49C-B004-6580-0CCE6F935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429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2DFB932-9855-4507-979A-431756828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B6658D4-0E44-1E32-B393-CD7DBBA93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5977137-4918-40C6-A7FC-FE6BA4E7D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BCAE6B-8B2D-3381-B844-8CADFC1C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67FC3E-47B4-FF0E-F16F-A517E297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4856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B8AF4F0-FBE2-4B1C-A368-BD22586B7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F83EF51-D9B4-3F00-5884-33FC4B414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EA88AC-3371-EE9F-7BB0-2D4E9A3CD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45BB87-5B22-4224-8F32-B55D6D2BE45F}" type="datetimeFigureOut">
              <a:rPr lang="fi-FI" smtClean="0"/>
              <a:t>31.5.2026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2CE6F3-8FD7-34D4-55E0-5BA786799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109E7C-ED28-E17F-1F07-7F1CD31DC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0A946-7AE4-4FA0-95DD-5AD36276F8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465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ma.com/rio-tinto-finland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6142D1-9FC6-6639-6191-ADCF9D1E9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Alumiinin tuotanto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498CCB0-9C65-3870-B388-EB1D917EB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DI Teemu Mäkinen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5C50801-3C83-FE4A-985F-6F737E50B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49875"/>
            <a:ext cx="9248775" cy="94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1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0BF85D-6F44-2CEA-E8F2-4EE5F609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Yleistä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3B6399-815C-C024-57F2-446CC892D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Alumiini on yksi tavallisimmista kallioperässä esiintyvistä alkuaineista ja yleisin metalli.</a:t>
            </a:r>
          </a:p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Suomen omat alumiiniesiintymät eivät lähtökohtaisesti ole riittävän rikkaita materiaalien, esimerkiksi bauksiitin, hyödyntämiseksi meillä.</a:t>
            </a:r>
          </a:p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Tämän takia Suomessa tullee kyseeseen lähinnä alumiinin jalostaminen.</a:t>
            </a:r>
          </a:p>
          <a:p>
            <a:pPr lvl="1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Toki yksi mahdollisuus on käyttää raaka-aineena muualta tuotavaa materiaalia ja mahdollisimman energiaa säästävää tekniikkaa Suomessakin</a:t>
            </a:r>
          </a:p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Autoteollisuus on ollut merkittävä edelläkävijä kierrätysalumiinin käyttäjänä jo pitkään.</a:t>
            </a:r>
          </a:p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Suomen etu on sähköntuotannon puhtaus (95 % tuotannosta hiilidioksidivapaata).</a:t>
            </a:r>
          </a:p>
          <a:p>
            <a:pPr marR="0" algn="l" rtl="0"/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Tässä dokumentissa aihetta käsitellään globaalista näkökulmasta käyden läpi rikastuksen merkittävin menetelmä, Bayer-prosessi, sekä jalostuksen keskeisin elektrolyysiin perustuva Hall-</a:t>
            </a:r>
            <a:r>
              <a:rPr lang="fi-FI" sz="2400" b="0" i="0" u="none" strike="noStrike" kern="100" baseline="0" dirty="0" err="1">
                <a:latin typeface="Times New Roman" panose="02020603050405020304" pitchFamily="18" charset="0"/>
              </a:rPr>
              <a:t>Héroult</a:t>
            </a:r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-prosessi sekä kierrätyksen perusajatus.</a:t>
            </a:r>
          </a:p>
          <a:p>
            <a:pPr lvl="1"/>
            <a:r>
              <a:rPr lang="fi-FI" sz="2000" kern="100" dirty="0">
                <a:latin typeface="Times New Roman" panose="02020603050405020304" pitchFamily="18" charset="0"/>
              </a:rPr>
              <a:t>Hall-</a:t>
            </a:r>
            <a:r>
              <a:rPr lang="fi-FI" sz="2000" kern="100" dirty="0" err="1">
                <a:latin typeface="Times New Roman" panose="02020603050405020304" pitchFamily="18" charset="0"/>
              </a:rPr>
              <a:t>Héroult</a:t>
            </a:r>
            <a:r>
              <a:rPr lang="fi-FI" sz="2000" kern="100" dirty="0">
                <a:latin typeface="Times New Roman" panose="02020603050405020304" pitchFamily="18" charset="0"/>
              </a:rPr>
              <a:t>-prosessi on kehitetty alun perin jo vuonna 1886 Charles Martin Hallin ja Paul </a:t>
            </a:r>
            <a:r>
              <a:rPr lang="fi-FI" sz="2000" kern="100" dirty="0" err="1">
                <a:latin typeface="Times New Roman" panose="02020603050405020304" pitchFamily="18" charset="0"/>
              </a:rPr>
              <a:t>Héroultin</a:t>
            </a:r>
            <a:r>
              <a:rPr lang="fi-FI" sz="2000" kern="100" dirty="0">
                <a:latin typeface="Times New Roman" panose="02020603050405020304" pitchFamily="18" charset="0"/>
              </a:rPr>
              <a:t> toimesta</a:t>
            </a:r>
          </a:p>
          <a:p>
            <a:pPr lvl="1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Uusimmat jalostusprosessit pohjautuvat </a:t>
            </a:r>
            <a:r>
              <a:rPr lang="fi-FI" sz="2000" kern="100" dirty="0">
                <a:latin typeface="Times New Roman" panose="02020603050405020304" pitchFamily="18" charset="0"/>
              </a:rPr>
              <a:t>Hall-</a:t>
            </a:r>
            <a:r>
              <a:rPr lang="fi-FI" sz="2000" kern="100" dirty="0" err="1">
                <a:latin typeface="Times New Roman" panose="02020603050405020304" pitchFamily="18" charset="0"/>
              </a:rPr>
              <a:t>Héroult</a:t>
            </a:r>
            <a:r>
              <a:rPr lang="fi-FI" sz="2000" kern="100" dirty="0">
                <a:latin typeface="Times New Roman" panose="02020603050405020304" pitchFamily="18" charset="0"/>
              </a:rPr>
              <a:t>-prosessiin, mutta niitä on kehitetty vähemmän energiaa kuluttavaan suuntaan ja aiempaa ympäristöystävällisemmiksi. Näistä on syytä mainita mm. Rio </a:t>
            </a:r>
            <a:r>
              <a:rPr lang="fi-FI" sz="2000" kern="100" dirty="0" err="1">
                <a:latin typeface="Times New Roman" panose="02020603050405020304" pitchFamily="18" charset="0"/>
              </a:rPr>
              <a:t>Tinton</a:t>
            </a:r>
            <a:r>
              <a:rPr lang="fi-FI" sz="2000" kern="100" dirty="0">
                <a:latin typeface="Times New Roman" panose="02020603050405020304" pitchFamily="18" charset="0"/>
              </a:rPr>
              <a:t> AP60-tekniikka ja muut AP-sovellukset.</a:t>
            </a:r>
            <a:endParaRPr lang="fi-FI" sz="2000" b="0" i="0" u="none" strike="noStrike" kern="100" baseline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99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F3585-F934-B567-0D69-894498FCF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B2A778-C937-45B7-AF72-D1A177B2A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Alumiinin rikastus tapahtuu pääsääntöisesti oksidimineraaleista ja aivan erityisesti bauksiitista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Sulfidimineraalit eli rikkiä sisältävät mineraalit eivät tule taloudellisesti kysymykseen.</a:t>
            </a:r>
          </a:p>
          <a:p>
            <a:pPr lvl="1"/>
            <a:r>
              <a:rPr lang="fi-FI" sz="1400" b="0" i="0" u="none" strike="noStrike" kern="100" baseline="0" dirty="0">
                <a:latin typeface="Times New Roman" panose="02020603050405020304" pitchFamily="18" charset="0"/>
              </a:rPr>
              <a:t>Sama pätee myös rautamineraaleille.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Rauta on yksi erityisen tyypillinen epäpuhtaus bauksiitin rikastuksessa ja jalostuksessa.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Bayer-prosessi on alumiinin rikastuksessa ylivoimaisesti eniten käytetty menetelmä (vuonna 2018 noin 94 % maailman rikastamoista käytti menetelmää).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Yleisin alumiinin teolliseen valmistukseen käytetty malmi on bauksiitti, joka sisältää kolmea erilaista alumiinihydraattia/-hydroksidia: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[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Al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(OH)</a:t>
            </a:r>
            <a:r>
              <a:rPr lang="fi-FI" sz="18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] sekä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böhmiittiä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ja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diasporea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(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AlOOH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).</a:t>
            </a:r>
          </a:p>
          <a:p>
            <a:pPr marR="0" algn="l" rtl="0"/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Böhmiitin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ja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diasporen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rakenne poikkeaa hieman toisistaan, vaikka niillä on sama kemiallinen kaava.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Jos malmi sisältää paljon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böhmiittiä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ja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diasporea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verrattuna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gibbsiittiin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, puhutaan heikompilaatuisesta malmista, sillä prosessi vaatii enemmän energiaa. Bauksiitti sisältää myös muita aineita, kuten silikaatteja ja rautaoksideja. Noin 4–5 tonnista bauksiittia saadaan tuotettua 2 tonnia alumiinioksidia.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8505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37032B-3F98-C396-BFFC-513EBF71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21B4EE-DEE7-FDD3-9ED9-651377D5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Itse Bayer-prosessi koostuu neljästä vaiheesta, jotka ovat liuotus, selkeytys, saostus ja kalsinointi.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Jos malmi on heikkolaatuista, sitä voidaan lisäksi sintrata ennen liuotusta.</a:t>
            </a:r>
          </a:p>
          <a:p>
            <a:pPr marR="0" algn="l" rtl="0"/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Sintteröinnissä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malmi murskataan, ja sekoitetaan sekä kuumennetaan natrium- ja kalsiumhydroksidin kanssa.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Liuotus tapahtuu sekoittamalla bauksiittia tai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sintteriä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kuumaan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NaOH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-liuokseen ja sekoittamalla seosta korkeassa paineessa.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Lämpötila, paine ja sekoitusaika riippuvat malmin laadusta: Hyvälaatuinen, paljon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sisältävä malmi voidaan prosessoida noin 100–125 ºC lämpötilassa. Huonolaatuinen malmi vaatii 200–250 ºC lämpötilan.</a:t>
            </a:r>
          </a:p>
          <a:p>
            <a:pPr lvl="1"/>
            <a:r>
              <a:rPr lang="fi-FI" sz="1400" b="0" i="0" u="none" strike="noStrike" kern="100" baseline="0" dirty="0">
                <a:latin typeface="Times New Roman" panose="02020603050405020304" pitchFamily="18" charset="0"/>
              </a:rPr>
              <a:t>Mitä huonolaatuisempaa malmi on, sitä pidemmän ajan sen liuotus vaatii. Aika vaihtelee 2–8 tunnin välillä.</a:t>
            </a:r>
          </a:p>
          <a:p>
            <a:pPr lvl="1"/>
            <a:r>
              <a:rPr lang="fi-FI" sz="1400" b="0" i="0" u="none" strike="noStrike" kern="100" baseline="0" dirty="0">
                <a:latin typeface="Times New Roman" panose="02020603050405020304" pitchFamily="18" charset="0"/>
              </a:rPr>
              <a:t>Paine on yleensä 3 MPa:n luokkaa.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Liuotuksessa bauksiitissa olevat alumiiniyhdisteet liukenevat emäksiseen lipeäliuokseen muodostaen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tetrahydroksoaluminaattia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[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Al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(OH)</a:t>
            </a:r>
            <a:r>
              <a:rPr lang="fi-FI" sz="1800" b="0" i="0" u="none" strike="noStrike" kern="100" baseline="-25000" dirty="0">
                <a:latin typeface="Times New Roman" panose="02020603050405020304" pitchFamily="18" charset="0"/>
              </a:rPr>
              <a:t>4</a:t>
            </a:r>
            <a:r>
              <a:rPr lang="fi-FI" sz="1800" b="0" i="0" u="none" strike="noStrike" kern="100" baseline="30000" dirty="0">
                <a:latin typeface="Times New Roman" panose="02020603050405020304" pitchFamily="18" charset="0"/>
              </a:rPr>
              <a:t>-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]. </a:t>
            </a:r>
            <a:r>
              <a:rPr lang="da-DK" sz="1800" b="0" i="0" u="none" strike="noStrike" kern="100" baseline="0" dirty="0" err="1">
                <a:latin typeface="Times New Roman" panose="02020603050405020304" pitchFamily="18" charset="0"/>
              </a:rPr>
              <a:t>Reaktiot</a:t>
            </a:r>
            <a:r>
              <a:rPr lang="da-DK" sz="1800" b="0" i="0" u="none" strike="noStrike" kern="100" baseline="0" dirty="0">
                <a:latin typeface="Times New Roman" panose="02020603050405020304" pitchFamily="18" charset="0"/>
              </a:rPr>
              <a:t> </a:t>
            </a:r>
            <a:r>
              <a:rPr lang="da-DK" sz="1800" b="0" i="0" u="none" strike="noStrike" kern="100" baseline="0" dirty="0" err="1">
                <a:latin typeface="Times New Roman" panose="02020603050405020304" pitchFamily="18" charset="0"/>
              </a:rPr>
              <a:t>ovat</a:t>
            </a:r>
            <a:r>
              <a:rPr lang="da-DK" sz="1800" b="0" i="0" u="none" strike="noStrike" kern="100" baseline="0" dirty="0">
                <a:latin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nl-NL" sz="1800" b="0" i="0" u="none" strike="noStrike" kern="100" baseline="0" dirty="0">
                <a:latin typeface="Times New Roman" panose="02020603050405020304" pitchFamily="18" charset="0"/>
              </a:rPr>
              <a:t>	Al(OH)</a:t>
            </a:r>
            <a:r>
              <a:rPr lang="nl-NL" sz="18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nl-NL" sz="1800" b="0" i="0" u="none" strike="noStrike" kern="100" baseline="0" dirty="0">
                <a:latin typeface="Times New Roman" panose="02020603050405020304" pitchFamily="18" charset="0"/>
              </a:rPr>
              <a:t> (s) + OH</a:t>
            </a:r>
            <a:r>
              <a:rPr lang="nl-NL" sz="1800" b="0" i="0" u="none" strike="noStrike" kern="100" baseline="30000" dirty="0">
                <a:latin typeface="Times New Roman" panose="02020603050405020304" pitchFamily="18" charset="0"/>
              </a:rPr>
              <a:t>−</a:t>
            </a:r>
            <a:r>
              <a:rPr lang="nl-NL" sz="1800" b="0" i="0" u="none" strike="noStrike" kern="100" baseline="0" dirty="0">
                <a:latin typeface="Times New Roman" panose="02020603050405020304" pitchFamily="18" charset="0"/>
              </a:rPr>
              <a:t> (aq) → Al(OH)</a:t>
            </a:r>
            <a:r>
              <a:rPr lang="nl-NL" sz="1800" b="0" i="0" u="none" strike="noStrike" kern="100" baseline="-25000" dirty="0">
                <a:latin typeface="Times New Roman" panose="02020603050405020304" pitchFamily="18" charset="0"/>
              </a:rPr>
              <a:t>4</a:t>
            </a:r>
            <a:r>
              <a:rPr lang="nl-NL" sz="1800" b="0" i="0" u="none" strike="noStrike" kern="100" baseline="30000" dirty="0">
                <a:latin typeface="Times New Roman" panose="02020603050405020304" pitchFamily="18" charset="0"/>
              </a:rPr>
              <a:t>−</a:t>
            </a:r>
            <a:r>
              <a:rPr lang="nl-NL" sz="1800" b="0" i="0" u="none" strike="noStrike" kern="100" baseline="0" dirty="0">
                <a:latin typeface="Times New Roman" panose="02020603050405020304" pitchFamily="18" charset="0"/>
              </a:rPr>
              <a:t> (aq)</a:t>
            </a:r>
          </a:p>
          <a:p>
            <a:pPr marL="0" indent="0">
              <a:buNone/>
            </a:pP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	AlOOH(s) + OH</a:t>
            </a:r>
            <a:r>
              <a:rPr lang="pt-BR" sz="1800" b="0" i="0" u="none" strike="noStrike" kern="100" baseline="30000" dirty="0">
                <a:latin typeface="Times New Roman" panose="02020603050405020304" pitchFamily="18" charset="0"/>
              </a:rPr>
              <a:t>−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 (aq) + H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O → Al(OH)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4</a:t>
            </a:r>
            <a:r>
              <a:rPr lang="pt-BR" sz="1800" b="0" i="0" u="none" strike="noStrike" kern="100" baseline="30000" dirty="0">
                <a:latin typeface="Times New Roman" panose="02020603050405020304" pitchFamily="18" charset="0"/>
              </a:rPr>
              <a:t>−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 (aq).</a:t>
            </a:r>
          </a:p>
        </p:txBody>
      </p:sp>
    </p:spTree>
    <p:extLst>
      <p:ext uri="{BB962C8B-B14F-4D97-AF65-F5344CB8AC3E}">
        <p14:creationId xmlns:p14="http://schemas.microsoft.com/office/powerpoint/2010/main" val="226818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CBB884-4F8C-1EC7-738C-1F954AC8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2405C3C3-E3EC-7FF0-40AD-C323352AD1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3802812"/>
              </p:ext>
            </p:extLst>
          </p:nvPr>
        </p:nvGraphicFramePr>
        <p:xfrm>
          <a:off x="838200" y="150993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1647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35A45C-0101-79F7-F741-E26A574D3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FFE185-2909-CA21-FF6B-54D752753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Liuotuksen lopuksi seos siirretään reaktorista ja sen paine lasketaan normaaliin ilmanpaineeseen johtamalla seos useiden paisuntasäiliöiden läpi.</a:t>
            </a:r>
          </a:p>
          <a:p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Prosessista vapautuva kuuma höyry kerätään talteen ja sitä käytetään lämmittämään </a:t>
            </a:r>
            <a:r>
              <a:rPr lang="fi-FI" sz="2400" b="0" i="0" u="none" strike="noStrike" kern="100" baseline="0" dirty="0" err="1">
                <a:latin typeface="Times New Roman" panose="02020603050405020304" pitchFamily="18" charset="0"/>
              </a:rPr>
              <a:t>NaOH</a:t>
            </a:r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-liuosta, joka palautetaan liuotusprosessiin.</a:t>
            </a:r>
          </a:p>
          <a:p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Selkeytyksessä alumiiniyhdisteet erotetaan muusta bauksiitissa olleesta liukenemattomasta materiaalista isoissa selkeytysaltaissa.</a:t>
            </a:r>
          </a:p>
          <a:p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Selkeytys tapahtuu painovoiman vaikutuksesta, mutta seokseen lisätään saostavia yhdisteitä nopeuttamaan erotusprosessia.</a:t>
            </a:r>
          </a:p>
          <a:p>
            <a:r>
              <a:rPr lang="fi-FI" sz="2400" b="0" i="0" u="none" strike="noStrike" kern="100" baseline="0" dirty="0">
                <a:latin typeface="Times New Roman" panose="02020603050405020304" pitchFamily="18" charset="0"/>
              </a:rPr>
              <a:t>Jäteliete sisältää lipeää ja suuria määriä rautaa, silikaatteja ja muita aineksia.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1025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6F1B71-A9E7-DC2A-A0D0-C54F82FCB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80815F-D953-B8F0-03BA-A78056DFD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Liete pestään useaan kertaan, jotta lipeää saataisiin talteen mahdollisimman paljon.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Liete on ympäristölle myrkyllistä ja se voi aiheuttaa ympäristöongelmia tuotantolaitosten lähettyvillä.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Noin puolet bauksiittimalmin painosta voi päätyä lietteeseen.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Selkeytyksestä saatavasta alumiinipitoisesta lipeäliuoksesta on haihtunut vettä prosessin aikana, joten liuoksen tilavuus on pienentynyt ja lämpötila laskenut.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Liuos on siten ylikylläinen, jonka vuoksi alumiinia alkaa saostua puhtaana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gibbsiittinä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Saostusvaiheessa seosta johdetaan usean saostusreaktorin läpi, joissa lämpötilaa lasketaan ja seokseen lisätään puhdasta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lisäämään alumiinioksidin saostumista.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Saostunut puhdas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gibbsiitti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seulotaan ja pestään, jonka jälkeen se kalsinoidaan.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Kalsinoinnissa saostustuotteita kuumennetaan 1 000 ºC lämpötilassa.</a:t>
            </a:r>
          </a:p>
          <a:p>
            <a:pPr marR="0" algn="l" rtl="0"/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Kuumennuksen seurauksena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gibbsiitissä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olevat hydroksyyliryhmien sidokset alumiinin kanssa katkeavat ja hydroksyyliryhmät poistuvat vesimolekyyleinä. Reaktio on</a:t>
            </a:r>
          </a:p>
          <a:p>
            <a:pPr marL="0" marR="0" indent="0" algn="l" rtl="0">
              <a:buNone/>
            </a:pP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	2 Al(OH)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 (s) → Al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O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 (s) + 3 H</a:t>
            </a:r>
            <a:r>
              <a:rPr lang="pt-BR" sz="18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pt-BR" sz="1800" b="0" i="0" u="none" strike="noStrike" kern="100" baseline="0" dirty="0">
                <a:latin typeface="Times New Roman" panose="02020603050405020304" pitchFamily="18" charset="0"/>
              </a:rPr>
              <a:t>O.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7522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2581C5-3F21-6B82-8A5D-410B6618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rikastus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52EB81-0385-EC67-4E9D-0A19B01BE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Jäljelle jää alumiinioksidia.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Bayer-prosessi on erittäin energiaintensiivinen, sillä siinä käytetään korkeita lämpötiloja ja painetta.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Hyvälaatuisen malmin jalostukseen kuluu käytetyn laitteiston mukaan noin 7–12 gigajoulea yhden alumiinioksiditonnin tuottamiseen.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Huonolaatuisen malmin jalostus vaatii energiaa 11–18 GJ/t.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Teoreettinen minimiarvo, jonka prosessin reaktiot vaativat tapahtuakseen on vain 2 GJ/t.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Sen lisäksi heikkolaatuisen malmin sintraaminen kuluttaa myös energiaa, jolloin energiantarve tonnia kohden voi nousta 22 gigajouleen.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Prosessista johtuvat hiilidioksidipäästöt ovat siis riippuvaisia käytetystä energianlähteestä.</a:t>
            </a:r>
          </a:p>
        </p:txBody>
      </p:sp>
    </p:spTree>
    <p:extLst>
      <p:ext uri="{BB962C8B-B14F-4D97-AF65-F5344CB8AC3E}">
        <p14:creationId xmlns:p14="http://schemas.microsoft.com/office/powerpoint/2010/main" val="1928835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FA0F0D-89CC-FAC1-4CD7-8451DA846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jalostus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9EC3F7-BC57-C5F9-4485-30DB70102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Alumiinioksidista jalostetaan alumiinia elektrolyysillä, jossa alumiinioksidi pelkistyy alumiinimetalliksi.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Käytetyin menetelmä on vuonna 1886 kehitetty Hall-</a:t>
            </a:r>
            <a:r>
              <a:rPr lang="fi-FI" sz="2000" b="0" i="0" u="none" strike="noStrike" kern="100" baseline="0" dirty="0" err="1">
                <a:latin typeface="Times New Roman" panose="02020603050405020304" pitchFamily="18" charset="0"/>
              </a:rPr>
              <a:t>Héroult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-prosessi, jossa elektrolyysikennossa on grafiittielektrodit ja elektrolyyttinä sula kryoliittisuola (Na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6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).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Elektrolyysikennoja on olemassa useita erilaisia sovelluksia, jotka eroavat toisistaan kennon rakenteen mukaan.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Sula seos </a:t>
            </a:r>
            <a:r>
              <a:rPr lang="fi-FI" sz="2000" b="0" i="0" u="none" strike="noStrike" kern="100" baseline="0" dirty="0" err="1">
                <a:latin typeface="Times New Roman" panose="02020603050405020304" pitchFamily="18" charset="0"/>
              </a:rPr>
              <a:t>elektrolysoidaan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johtamalla 100–300 </a:t>
            </a:r>
            <a:r>
              <a:rPr lang="fi-FI" sz="2000" b="0" i="0" u="none" strike="noStrike" kern="100" baseline="0" dirty="0" err="1">
                <a:latin typeface="Times New Roman" panose="02020603050405020304" pitchFamily="18" charset="0"/>
              </a:rPr>
              <a:t>kA:n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 tasavirta alle 5 V:n jännitteellä sen läpi.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Tämä aiheuttaa nestemäisen alumiinimetallin pelkistymisen hiilikatodilla, kun taas alumiinioksidin happi reagoi hiilen kanssa hiilianodilla tuottaen enimmäkseen hiilidioksidia. Elektrolyysireaktio on</a:t>
            </a:r>
          </a:p>
          <a:p>
            <a:pPr marL="0" marR="0" indent="0" algn="l" rtl="0">
              <a:buNone/>
            </a:pP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	2 Al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O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(l) + 3 C (s) → 4 </a:t>
            </a:r>
            <a:r>
              <a:rPr lang="fi-FI" sz="2000" b="0" i="0" u="none" strike="noStrike" kern="100" baseline="0" dirty="0" err="1">
                <a:latin typeface="Times New Roman" panose="02020603050405020304" pitchFamily="18" charset="0"/>
              </a:rPr>
              <a:t>Al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(l) + 3 CO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(g).</a:t>
            </a:r>
          </a:p>
        </p:txBody>
      </p:sp>
    </p:spTree>
    <p:extLst>
      <p:ext uri="{BB962C8B-B14F-4D97-AF65-F5344CB8AC3E}">
        <p14:creationId xmlns:p14="http://schemas.microsoft.com/office/powerpoint/2010/main" val="408705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D122AE-B7F4-3E3D-08C4-DF6FC9036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jalostus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D1633B-BF5A-FD71-FF81-0FADFE87B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Alumiinifluoridia AlF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 lisätään yleensä elektrolyyttiin.</a:t>
            </a:r>
          </a:p>
          <a:p>
            <a:r>
              <a:rPr lang="fi-FI" sz="2000" b="0" i="0" u="none" strike="noStrike" kern="100" baseline="0" dirty="0" err="1">
                <a:latin typeface="Times New Roman" panose="02020603050405020304" pitchFamily="18" charset="0"/>
              </a:rPr>
              <a:t>NaF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/AlF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-suhdetta elektrolyytissä kutsutaan kryoliitti-suhteeksi ja se on puhtaassa kryoliitissa 3.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Teollisessa tuotannossa AlF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:a lisätään siten, että kryoliitti-suhde on 2–3.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Tällä saadaan laskettua sulamispistettä edelleen, jolloin alumiinin elektrolyysi voi tapahtua lämpötilassa 940–980 °C.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Alumiinin tiheys on 2,3 g/cm</a:t>
            </a:r>
            <a:r>
              <a:rPr lang="fi-FI" sz="2000" b="0" i="0" u="none" strike="noStrike" kern="100" baseline="30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lämpötilassa 950–1 000 °C.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Elektrolyytin tiheyden tulisi olla alle 2,1 g/cm</a:t>
            </a:r>
            <a:r>
              <a:rPr lang="fi-FI" sz="2000" b="0" i="0" u="none" strike="noStrike" kern="100" baseline="30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jotta sula alumiini erottuu elektrolyytistä ja asettuu elektrolyysikennon pohjalle.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3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:n lisäksi muita aineita, kuten litiumfluoridia, saatetaan myös lisätä elektrolyyttiin muuttamaan sen eri ominaisuuksia (sulamispistettä, tiheyttä, sähkönjohtavuutta jne.).</a:t>
            </a:r>
          </a:p>
        </p:txBody>
      </p:sp>
    </p:spTree>
    <p:extLst>
      <p:ext uri="{BB962C8B-B14F-4D97-AF65-F5344CB8AC3E}">
        <p14:creationId xmlns:p14="http://schemas.microsoft.com/office/powerpoint/2010/main" val="247219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F5AF4-8755-97E0-5B73-676E49BE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jalostus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C9D922-3EFF-4AC5-EBFD-3CC7B5C70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Kennossa syntyy myös paljon syklisiä fluorin ja hiilen yhdisteitä eli PFC-yhdisteitä, joilla on iso GWP (Global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Warming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Potential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).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Nämä päästöt kerätään nykyään kaasunpuhdistusjärjestelmässä.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Alumiini vajoaa siis painovoiman vaikutuksesta tiheämpänä yhdisteenä elektrolyysikennon pohjalle, josta se kerätään talteen.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Prosessista saatua sulaa alumiinia voidaan </a:t>
            </a:r>
            <a:r>
              <a:rPr lang="fi-FI" sz="1800" b="0" i="0" u="none" strike="noStrike" kern="100" baseline="0" dirty="0" err="1">
                <a:latin typeface="Times New Roman" panose="02020603050405020304" pitchFamily="18" charset="0"/>
              </a:rPr>
              <a:t>jatkokäsitellä</a:t>
            </a:r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 suoraan asiakkaan haluamaan muotoon tai siitä voidaan valaa alumiiniharkkoja.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Prosessissa alumiinioksidi sulatetaan kryoliittisuolan mukana.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Alumiinioksidin sulamislämpötila on yli 2050 ºC ja sidokset molekyylissä ovat vahvoja, joten prosessi vaatii paljon lämpö- ja sähköenergiaa.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Keskimäärin yhden alumiinitonnin tuottaminen kuluttaa sähköä noin 13 megawattituntia.</a:t>
            </a:r>
          </a:p>
          <a:p>
            <a:r>
              <a:rPr lang="fi-FI" sz="1800" b="0" i="0" u="none" strike="noStrike" kern="100" baseline="0" dirty="0">
                <a:latin typeface="Times New Roman" panose="02020603050405020304" pitchFamily="18" charset="0"/>
              </a:rPr>
              <a:t>Alumiinin jalostaminen alumiinioksidista vastaa arviolta jopa 5 % globaalista sähköntuotannosta. </a:t>
            </a:r>
          </a:p>
        </p:txBody>
      </p:sp>
    </p:spTree>
    <p:extLst>
      <p:ext uri="{BB962C8B-B14F-4D97-AF65-F5344CB8AC3E}">
        <p14:creationId xmlns:p14="http://schemas.microsoft.com/office/powerpoint/2010/main" val="3450412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83C965-E5F4-BBAD-C4E8-64D8B3C7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Alumiinituotannon päästöt</a:t>
            </a:r>
          </a:p>
        </p:txBody>
      </p:sp>
      <p:pic>
        <p:nvPicPr>
          <p:cNvPr id="4" name="Sisällön paikkamerkki 3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4E55BD23-E62D-4F30-83BF-6F42AB1AF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6548" y="1967460"/>
            <a:ext cx="6658904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56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E44F53-26CF-4746-BEA6-165F3996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Alumiinituotannon energiankulutus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B7EED6-3472-E05B-9C81-4F6A5A5B3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Bayer-prosessissa ja elektrolyysissä vaadittava energia on yhteensä noin 46,8 gigajoulea tuotettua alumiinitonnia kohden.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Tässä ei ole huomioitu elektrolyysissä käytettävää lämpöenergiaa tai bauksiitin </a:t>
            </a:r>
            <a:r>
              <a:rPr lang="fi-FI" sz="2000" kern="100" dirty="0">
                <a:latin typeface="Times New Roman" panose="02020603050405020304" pitchFamily="18" charset="0"/>
              </a:rPr>
              <a:t>louhimiseen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ja materiaalin kuljettamiseen vaadittavaa energiaa.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Jos malmi on erittäin huonolaatuista, jolloin sitä joudutaan prosessoimaan esimerkiksi sintraamalla ennen Bayer-prosessia, voi kokonaisenergian kulutus olla keskimäärin 66,8 gigajoulea tonnia kohden.</a:t>
            </a:r>
          </a:p>
          <a:p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Arviolta 50–60 % elektrolyysissä tarvittavasta sähköenergiasta tuotetaan maailmanlaajuisesti fossiilisilla polttoaineilla. Suurin osa päästöistä alumiinin tuotannossa syntyy nimenomaan sähköenergian tuottamisessa. Tämä on myös yksi keskeinen syy investoida Suomeen, koska meillä noin 95 % energiasta tuotetaan hiilineutraaleilla tavoilla.</a:t>
            </a:r>
          </a:p>
          <a:p>
            <a:r>
              <a:rPr lang="fi-FI" sz="2000" kern="100" dirty="0">
                <a:latin typeface="Times New Roman" panose="02020603050405020304" pitchFamily="18" charset="0"/>
              </a:rPr>
              <a:t>On huomionarvoista, että kierrättämällä tuotettu alumiini kuluttaa prosessissa murto-osan siitä energiasta mitä neitseellisestä raaka-aineesta tehtäessä.</a:t>
            </a:r>
          </a:p>
          <a:p>
            <a:r>
              <a:rPr lang="fi-FI" sz="2000" kern="100" dirty="0">
                <a:latin typeface="Times New Roman" panose="02020603050405020304" pitchFamily="18" charset="0"/>
              </a:rPr>
              <a:t>Jalostuksessa mm. Rio </a:t>
            </a:r>
            <a:r>
              <a:rPr lang="fi-FI" sz="2000" kern="100" dirty="0" err="1">
                <a:latin typeface="Times New Roman" panose="02020603050405020304" pitchFamily="18" charset="0"/>
              </a:rPr>
              <a:t>Tinto</a:t>
            </a:r>
            <a:r>
              <a:rPr lang="fi-FI" sz="2000" kern="100" dirty="0">
                <a:latin typeface="Times New Roman" panose="02020603050405020304" pitchFamily="18" charset="0"/>
              </a:rPr>
              <a:t> on kehittänyt entistä vähemmän energiaa kuluttavia elektrolyysiprosesseja (esim. AP60, jota tultaneen käyttämään myös mahdollisessa </a:t>
            </a:r>
            <a:r>
              <a:rPr lang="fi-FI" sz="2000" kern="100" dirty="0" err="1">
                <a:latin typeface="Times New Roman" panose="02020603050405020304" pitchFamily="18" charset="0"/>
              </a:rPr>
              <a:t>Arctial</a:t>
            </a:r>
            <a:r>
              <a:rPr lang="fi-FI" sz="2000" kern="100" dirty="0">
                <a:latin typeface="Times New Roman" panose="02020603050405020304" pitchFamily="18" charset="0"/>
              </a:rPr>
              <a:t>-projektissa).</a:t>
            </a:r>
            <a:endParaRPr lang="fi-FI" sz="2000" b="0" i="0" u="none" strike="noStrike" kern="100" baseline="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69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EF5DB8-002E-3AD2-A543-99ABF1898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Rio </a:t>
            </a:r>
            <a:r>
              <a:rPr lang="fi-FI" dirty="0" err="1"/>
              <a:t>Tinton</a:t>
            </a:r>
            <a:r>
              <a:rPr lang="fi-FI" dirty="0"/>
              <a:t> AP-teknologia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50CFF0-F76E-9573-7E88-015C1E9EE8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17" y="1690688"/>
            <a:ext cx="653722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18AC4D18-D5AB-A9FA-9534-B7496182D590}"/>
              </a:ext>
            </a:extLst>
          </p:cNvPr>
          <p:cNvSpPr txBox="1"/>
          <p:nvPr/>
        </p:nvSpPr>
        <p:spPr>
          <a:xfrm>
            <a:off x="7884153" y="5003262"/>
            <a:ext cx="3480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AP60-kennoja</a:t>
            </a:r>
          </a:p>
          <a:p>
            <a:r>
              <a:rPr lang="fi-FI" dirty="0"/>
              <a:t>Quebecissä (lähde:</a:t>
            </a:r>
          </a:p>
          <a:p>
            <a:r>
              <a:rPr lang="fi-FI" dirty="0"/>
              <a:t>https://www.lightmetalage.com/)</a:t>
            </a:r>
          </a:p>
        </p:txBody>
      </p:sp>
    </p:spTree>
    <p:extLst>
      <p:ext uri="{BB962C8B-B14F-4D97-AF65-F5344CB8AC3E}">
        <p14:creationId xmlns:p14="http://schemas.microsoft.com/office/powerpoint/2010/main" val="3650535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FD1273-0732-CA69-1D23-DE6AAEAC9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779"/>
            <a:ext cx="10515600" cy="1325563"/>
          </a:xfrm>
        </p:spPr>
        <p:txBody>
          <a:bodyPr/>
          <a:lstStyle/>
          <a:p>
            <a:r>
              <a:rPr lang="fi-FI" dirty="0"/>
              <a:t>Kokkolan alumiinijalostuslaitos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1D2193D6-1A6A-796C-CAA5-04229CB9BC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C55BB8D-04A7-579D-5654-3F388EFE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59" y="1360942"/>
            <a:ext cx="7917399" cy="4855269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7A9C47B9-E592-0F02-EDD2-C2084730D8F4}"/>
              </a:ext>
            </a:extLst>
          </p:cNvPr>
          <p:cNvSpPr txBox="1"/>
          <p:nvPr/>
        </p:nvSpPr>
        <p:spPr>
          <a:xfrm>
            <a:off x="8871858" y="5385214"/>
            <a:ext cx="2951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/>
              <a:t>Havainnekuva </a:t>
            </a:r>
            <a:r>
              <a:rPr lang="fi-FI" sz="1200" dirty="0" err="1"/>
              <a:t>Arctialin</a:t>
            </a:r>
            <a:endParaRPr lang="fi-FI" sz="1200" dirty="0"/>
          </a:p>
          <a:p>
            <a:r>
              <a:rPr lang="fi-FI" sz="1200" dirty="0"/>
              <a:t>alumiinin </a:t>
            </a:r>
            <a:r>
              <a:rPr lang="fi-FI" sz="1200" dirty="0" err="1"/>
              <a:t>jalostuslaitok</a:t>
            </a:r>
            <a:r>
              <a:rPr lang="fi-FI" sz="1200" dirty="0"/>
              <a:t>-</a:t>
            </a:r>
          </a:p>
          <a:p>
            <a:r>
              <a:rPr lang="fi-FI" sz="1200" dirty="0" err="1"/>
              <a:t>sesta</a:t>
            </a:r>
            <a:r>
              <a:rPr lang="fi-FI" sz="1200" dirty="0"/>
              <a:t> (lähde:</a:t>
            </a:r>
          </a:p>
          <a:p>
            <a:r>
              <a:rPr lang="fi-FI" sz="1200" dirty="0">
                <a:hlinkClick r:id="rId3"/>
              </a:rPr>
              <a:t>https://www.epma.com/rio-tinto-finland/</a:t>
            </a:r>
            <a:r>
              <a:rPr lang="fi-FI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334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A66129-1BD4-3EF9-DA3C-DF7787E8C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66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i-FI" dirty="0"/>
              <a:t>Alumiinin</a:t>
            </a:r>
            <a:br>
              <a:rPr lang="fi-FI" dirty="0"/>
            </a:br>
            <a:r>
              <a:rPr lang="fi-FI" dirty="0"/>
              <a:t>rikastus ja</a:t>
            </a:r>
            <a:br>
              <a:rPr lang="fi-FI" dirty="0"/>
            </a:br>
            <a:r>
              <a:rPr lang="fi-FI" dirty="0"/>
              <a:t>jalostus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2ABB333D-A1DA-2AA0-D99D-3FAD83A9A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8197" y="606425"/>
            <a:ext cx="8484228" cy="581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05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E63786-11EA-FF7B-5328-1A3A60A4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valmistus kierrätysmateriaalista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C39DAA-E239-2E48-2DC7-65F2773CF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Käytettyä alumiiniromua voidaan hyödyntää erittäin hyvin uusiokäytössä.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Länsimaissa kierrätysasteet on olleet jo pitkään korkeita, jossa autoteollisuuden rooli on ollut suunnannäyttäjänä merkittävä.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Jo vuonna 2011 autoteollisuuden käyttämästä alumiinista 95 % tuli kierrätyksen kautta (60 % elintarviketuotteissa, 80 % rakennusteollisuudessa).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Kierrätysprosessin ensimmäisessä vaiheessa kerätty romu murskataan ja murskasta erotellaan muu materiaali esimerkiksi ilmavirran avulla (kevyemmät jakeet kulkeutuvat virran mukana, raskaat eivät) tai pyörrevirtaerottimella/syklonilla, jolla voidaan erottaa ei-magneettisia metalleja.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Tämän jälkeen romusta poistetaan mahdollinen kosteus.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Kuivasta romusta poistetaan maalit ja muut pinnoitemateriaalit, jonka jälkeen romu sulatetaan ja sulasta massasta valetaan uusioalumiinia.</a:t>
            </a:r>
          </a:p>
        </p:txBody>
      </p:sp>
    </p:spTree>
    <p:extLst>
      <p:ext uri="{BB962C8B-B14F-4D97-AF65-F5344CB8AC3E}">
        <p14:creationId xmlns:p14="http://schemas.microsoft.com/office/powerpoint/2010/main" val="2952225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B1AD64-D528-F08F-1759-614934BCD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Alumiinin valmistus kierrätysmateriaalista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4217DC-DD96-89BB-A4EC-884AC85F3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Sulatusuuneissa säädellään lämpötilaa niin, että muu mahdollinen alumiinin seassa oleva metalli, kuten rauta, saadaan erotettua sulasta alumiinista.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Sulatusuunit käyttävät energianlähteenään tyypillisesti hiilivetypolttoaineita, mutta myös sähköuuneja hyödynnetään.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Sähköuuneissa energiatehokkuus on usein parempi ja polttoaineista jäävä tuhka ei ole ongelma.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Alumiinin valmistus kierrätysmateriaalista kuluttaa 95-97 % vähemmän energiaa kuin neitseellisen alumiinin valmistus, minkä vuoksi myös sen päästöt ovat merkittävästi pienemmät.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Myös muut haitalliset päästöt ovat 95–100 % pienemmät.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Näitä päästöjä ovat esimerkiksi metaani ja fluoria sisältävät kaasut (CF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4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, C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2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F</a:t>
            </a:r>
            <a:r>
              <a:rPr lang="fi-FI" sz="2000" b="0" i="0" u="none" strike="noStrike" kern="100" baseline="-25000" dirty="0">
                <a:latin typeface="Times New Roman" panose="02020603050405020304" pitchFamily="18" charset="0"/>
              </a:rPr>
              <a:t>6</a:t>
            </a:r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 ja HF).</a:t>
            </a:r>
          </a:p>
          <a:p>
            <a:pPr marR="0" algn="l" rtl="0"/>
            <a:r>
              <a:rPr lang="fi-FI" sz="2000" b="0" i="0" u="none" strike="noStrike" kern="100" baseline="0" dirty="0">
                <a:latin typeface="Times New Roman" panose="02020603050405020304" pitchFamily="18" charset="0"/>
              </a:rPr>
              <a:t>Sen lisäksi kiinteää jätettä syntyy huomattavasti vähemmän.</a:t>
            </a:r>
          </a:p>
        </p:txBody>
      </p:sp>
    </p:spTree>
    <p:extLst>
      <p:ext uri="{BB962C8B-B14F-4D97-AF65-F5344CB8AC3E}">
        <p14:creationId xmlns:p14="http://schemas.microsoft.com/office/powerpoint/2010/main" val="3716151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BA4039A-6DF2-9BB3-EB8B-000C00EC8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Arctialin</a:t>
            </a:r>
            <a:r>
              <a:rPr lang="fi-FI" dirty="0"/>
              <a:t> prosessi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387380F-D1FF-43FB-AB12-B4D6A188F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Kuvaus perustuu osittain yhtiön ympäristövaikutusten arviointiohjelmaan</a:t>
            </a:r>
          </a:p>
        </p:txBody>
      </p:sp>
    </p:spTree>
    <p:extLst>
      <p:ext uri="{BB962C8B-B14F-4D97-AF65-F5344CB8AC3E}">
        <p14:creationId xmlns:p14="http://schemas.microsoft.com/office/powerpoint/2010/main" val="3946087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7BA409-FD19-B4C1-683A-30480956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Arctialin</a:t>
            </a:r>
            <a:r>
              <a:rPr lang="fi-FI" dirty="0"/>
              <a:t> prosessi: Primäärialumiinin tuotantolaitos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87452E-DF70-8847-DB0A-3A9169BFB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 err="1"/>
              <a:t>Arctial</a:t>
            </a:r>
            <a:r>
              <a:rPr lang="fi-FI" dirty="0"/>
              <a:t>-hankkeen tarkoituksena on perustaa Kruunuportin alueelle vähähiilisen alumiinin tuotantolaitos.</a:t>
            </a:r>
          </a:p>
          <a:p>
            <a:r>
              <a:rPr lang="fi-FI" dirty="0"/>
              <a:t>Alumiinitehdas käyttää tuotantotapana elektrolyysiprosessia, joka on jo nykyisin käytössä Rio </a:t>
            </a:r>
            <a:r>
              <a:rPr lang="fi-FI" dirty="0" err="1"/>
              <a:t>Tinton</a:t>
            </a:r>
            <a:r>
              <a:rPr lang="fi-FI" dirty="0"/>
              <a:t> uusimmilla laitoksilla eri puolilla maailmaa.</a:t>
            </a:r>
          </a:p>
          <a:p>
            <a:r>
              <a:rPr lang="fi-FI" dirty="0"/>
              <a:t>Laitos tuottaa 99,7 %:n puhdasta alumiinia alumiinioksidista.</a:t>
            </a:r>
          </a:p>
          <a:p>
            <a:r>
              <a:rPr lang="fi-FI" dirty="0"/>
              <a:t>Alumiinioksidi tuodaan ulkomailta.</a:t>
            </a:r>
          </a:p>
          <a:p>
            <a:r>
              <a:rPr lang="fi-FI" dirty="0"/>
              <a:t>Tuotantolaitos koostuu alumiinioksidin käsittelevästä elektrolyysilaitoksesta sekä valimosta, joka valmistaa markkinoille tuotettavat lopputuotteet. </a:t>
            </a:r>
          </a:p>
          <a:p>
            <a:r>
              <a:rPr lang="fi-FI" dirty="0"/>
              <a:t>Elektrolyysiprosessissa alumiinioksidi pelkistetään kennoissa alumiinimetalliksi.</a:t>
            </a:r>
          </a:p>
          <a:p>
            <a:r>
              <a:rPr lang="fi-FI" dirty="0"/>
              <a:t>Anodit tarjoavat </a:t>
            </a:r>
            <a:r>
              <a:rPr lang="fi-FI" dirty="0" err="1"/>
              <a:t>elektrokemialliseen</a:t>
            </a:r>
            <a:r>
              <a:rPr lang="fi-FI" dirty="0"/>
              <a:t> pelkistysreaktioon tarvittavan hiilen ja kuluvat siten prosessissa.</a:t>
            </a:r>
          </a:p>
          <a:p>
            <a:r>
              <a:rPr lang="fi-FI" dirty="0"/>
              <a:t>Anodeja voidaan valmistaa myös laitoksella. Elektrolyysin tuottama nestemäinen alumiini valetaan valimossa erilaisiksi tuotteiksi, esimerkiksi harkoiksi, aihioiksi, laatoiksi ja sauvoiksi.</a:t>
            </a:r>
          </a:p>
        </p:txBody>
      </p:sp>
    </p:spTree>
    <p:extLst>
      <p:ext uri="{BB962C8B-B14F-4D97-AF65-F5344CB8AC3E}">
        <p14:creationId xmlns:p14="http://schemas.microsoft.com/office/powerpoint/2010/main" val="212481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6DB893-588D-3A4E-BE92-5E742C8C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Jatkojalostus: Valssaamo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ECB3A5-8723-3E54-5631-3821F8FB0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Alumiinitehtaan toimintaan kuuluu lisäksi alumiinin jatkojalostus.</a:t>
            </a:r>
          </a:p>
          <a:p>
            <a:r>
              <a:rPr lang="fi-FI" dirty="0"/>
              <a:t>Suunniteltu valssaamo rakennetaan Kruunupyyn puolelle hankealuetta, jolloin suorilla kuljetuksilla valimolta valssaamolle saavutetaan merkittäviä ympäristö- ja kuljetushyötyjä.</a:t>
            </a:r>
          </a:p>
          <a:p>
            <a:r>
              <a:rPr lang="fi-FI" dirty="0"/>
              <a:t>Alumiini siirretään sulassa muodossa valssaamoon primäärituotantolaitoksen alueelta.</a:t>
            </a:r>
          </a:p>
          <a:p>
            <a:r>
              <a:rPr lang="fi-FI" dirty="0"/>
              <a:t>Valssaamon tuotantokapasiteetti on 150 000 tonnia vuodessa.</a:t>
            </a:r>
          </a:p>
        </p:txBody>
      </p:sp>
    </p:spTree>
    <p:extLst>
      <p:ext uri="{BB962C8B-B14F-4D97-AF65-F5344CB8AC3E}">
        <p14:creationId xmlns:p14="http://schemas.microsoft.com/office/powerpoint/2010/main" val="2353455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AD39D5-4FDA-5D53-8A41-65216833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Kierrätys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D531AF-8635-02B9-ABBD-B21D0BDD6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Primäärialumiinituotannon ja valssaamon yhdistetyn tuotantojalanjäljen minimoimiseksi hankkeen osana voidaan toteuttaa myös kierrätysalumiinin käyttöä tuotannossa.</a:t>
            </a:r>
          </a:p>
          <a:p>
            <a:r>
              <a:rPr lang="fi-FI" dirty="0"/>
              <a:t>Tehdas pystyisi omassa toiminnassa syntyvän alumiinijätteen lisäksi myös käsittelemään kolmansien osapuolten tuottamaa, lähinnä asiakasarvoketjun romua tuotannon raaka-aineena.</a:t>
            </a:r>
          </a:p>
          <a:p>
            <a:r>
              <a:rPr lang="fi-FI" dirty="0"/>
              <a:t>Ensimmäisessä vaiheessa suunnitellaan vastaanotettavaksi enintään 50 000 tonnia ulkoista alumiiniromua, joka voidaan syöttää tuotantoprosessiin BAT-vaatimusten mukaisesti.</a:t>
            </a:r>
          </a:p>
        </p:txBody>
      </p:sp>
    </p:spTree>
    <p:extLst>
      <p:ext uri="{BB962C8B-B14F-4D97-AF65-F5344CB8AC3E}">
        <p14:creationId xmlns:p14="http://schemas.microsoft.com/office/powerpoint/2010/main" val="4143983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EFCEB-3130-96CC-FC6A-E2697785D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Tuotantoprosessin yleiskuvaus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2AA7A0F-67B6-D5E5-8114-71050E689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2099"/>
            <a:ext cx="10180481" cy="473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65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162502-4264-A480-088C-333AE906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Anodien valmistus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461C01-E497-678D-3AAD-DDDE164E2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Anodit (hiililohkot) tarjoavat alumiinioksidin </a:t>
            </a:r>
            <a:r>
              <a:rPr lang="fi-FI" dirty="0" err="1"/>
              <a:t>elektrokemialliseen</a:t>
            </a:r>
            <a:r>
              <a:rPr lang="fi-FI" dirty="0"/>
              <a:t> pelkistysreaktioon tarvittavan hiilen.</a:t>
            </a:r>
          </a:p>
          <a:p>
            <a:r>
              <a:rPr lang="fi-FI" dirty="0"/>
              <a:t>Prosessiin tarvittavat anodit valmistetaan ja kootaan paikan päällä.</a:t>
            </a:r>
          </a:p>
          <a:p>
            <a:r>
              <a:rPr lang="fi-FI" dirty="0"/>
              <a:t>Laitteistoon kuuluu sekoittimia, alipaineella toimivia muottikoneita ja suljetut tilat pölyn ja höyryjen hallintaan sekä paistossa tarvittava uuni.</a:t>
            </a:r>
          </a:p>
          <a:p>
            <a:r>
              <a:rPr lang="fi-FI" dirty="0"/>
              <a:t>Prosessin vaiheet ovat seuraavat:</a:t>
            </a:r>
          </a:p>
          <a:p>
            <a:pPr lvl="1"/>
            <a:r>
              <a:rPr lang="fi-FI" dirty="0"/>
              <a:t>Sekoittaminen ja muotoilu: Koksi (hiilipitoinen aine) ja piki (liimamainen sideaine) sekoitetaan tahnaksi. Lopuksi tahna puristetaan tyhjiömuoteissa suuriksi lohkoiksi. Koko työvaihe on suljettu, ja päästöjä hallitaan kuivapuhdistuksella ja </a:t>
            </a:r>
            <a:r>
              <a:rPr lang="fi-FI" dirty="0" err="1"/>
              <a:t>regeneratiivisella</a:t>
            </a:r>
            <a:r>
              <a:rPr lang="fi-FI" dirty="0"/>
              <a:t> termisellä hapettimella.</a:t>
            </a:r>
          </a:p>
          <a:p>
            <a:pPr lvl="1"/>
            <a:r>
              <a:rPr lang="fi-FI" dirty="0"/>
              <a:t>Paisto/poltto: Lohkot kuumennetaan erittäin korkeassa lämpötilassa, jolloin niistä tulee kovia ja kestäviä hiililohkoja. Paistossa käytetään maakaasukäyttöistä polttouunia. Paiston aikana syntyvät höyryt johdetaan kaasunkäsittelyyn (FTC).</a:t>
            </a:r>
          </a:p>
          <a:p>
            <a:pPr lvl="1"/>
            <a:r>
              <a:rPr lang="fi-FI" dirty="0"/>
              <a:t>Metalliosien kiinnitys: Polton jälkeen anodeihin kiinnitetään metallisia varret, joiden avulla ne voidaan laskea elektrolyysialtaisiin ja johtaa sähköä.</a:t>
            </a:r>
          </a:p>
        </p:txBody>
      </p:sp>
    </p:spTree>
    <p:extLst>
      <p:ext uri="{BB962C8B-B14F-4D97-AF65-F5344CB8AC3E}">
        <p14:creationId xmlns:p14="http://schemas.microsoft.com/office/powerpoint/2010/main" val="1280343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8991C6-DBEC-2260-F9F8-E48D5F1C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Anodien valmistus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9245B4-0891-131E-F27B-F0B74687F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92879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Tämän jälkeen valmiit anodit varastoidaan, ja kuljetetaan käyttötarpeen mukaan elektrolyysilaitokseen, jossa anodien ja sähkövirran avulla tapahtuu alumiinioksidin pelkistys.</a:t>
            </a:r>
          </a:p>
          <a:p>
            <a:r>
              <a:rPr lang="fi-FI" dirty="0"/>
              <a:t>Myös kulutettujen anodien tarkastus ja käsittely tapahtuu tehdasalueella.</a:t>
            </a:r>
          </a:p>
          <a:p>
            <a:r>
              <a:rPr lang="fi-FI" dirty="0"/>
              <a:t>Materiaaleja pyritään kierrättämään uusien anodien valmistukseen mahdollisimman paljon.</a:t>
            </a:r>
          </a:p>
          <a:p>
            <a:r>
              <a:rPr lang="fi-FI" dirty="0"/>
              <a:t>Anodien valmistus ja lämpökäsittely aiheuttavat suuren osan tehtaan ilmapäästöistä.</a:t>
            </a:r>
          </a:p>
          <a:p>
            <a:r>
              <a:rPr lang="fi-FI" dirty="0"/>
              <a:t>Ilmapäästöt johtuvat erityisesti hiilipitoisten aineiden kuumentamisesta prosessin aikana, jolloin vapautuu hiilidioksidia, rikkidioksidia, PAH-yhdisteitä ja hiukkaspäästöjä.</a:t>
            </a:r>
          </a:p>
          <a:p>
            <a:r>
              <a:rPr lang="fi-FI" dirty="0"/>
              <a:t>Anodien valmistus sisältyy vain yhteen toteutusvaihtoehtoon.</a:t>
            </a:r>
          </a:p>
          <a:p>
            <a:r>
              <a:rPr lang="fi-FI" dirty="0" err="1"/>
              <a:t>Arctial</a:t>
            </a:r>
            <a:r>
              <a:rPr lang="fi-FI" dirty="0"/>
              <a:t> arvioi parhaillaan anodien valmistuksen vaikutuksia paikan päällä verrattuna anodien ostamiseen kolmansilta osapuolilta. Päätös valitusta strategiasta tehdään toteutettavuusselvityksen yhteydessä.</a:t>
            </a:r>
          </a:p>
        </p:txBody>
      </p:sp>
    </p:spTree>
    <p:extLst>
      <p:ext uri="{BB962C8B-B14F-4D97-AF65-F5344CB8AC3E}">
        <p14:creationId xmlns:p14="http://schemas.microsoft.com/office/powerpoint/2010/main" val="1938977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625E8D-0808-E1BA-6F05-3E573449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Elektrolyysi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47E94D-EB72-31ED-F3D3-2F6C54E9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dirty="0"/>
              <a:t>Laitoksen keskeinen prosessi on elektrolyysi, jossa alumiinioksidi muutetaan sähkövirran avulla sulaksi alumiiniksi elektrolyysikennoissa.</a:t>
            </a:r>
          </a:p>
          <a:p>
            <a:r>
              <a:rPr lang="fi-FI" dirty="0"/>
              <a:t>Kennot koostuvat teräskuoresta, joka on vuorattu tulenkestävillä tiilillä ja hiililohkoilla, jotka muodostavat katodin.</a:t>
            </a:r>
          </a:p>
          <a:p>
            <a:r>
              <a:rPr lang="fi-FI" dirty="0"/>
              <a:t>Kennot on varustettu anodikokoonpanoilla, joissa jokaisessa kokoonpanossa on yksi hiililohko (anodi).</a:t>
            </a:r>
          </a:p>
          <a:p>
            <a:r>
              <a:rPr lang="fi-FI" dirty="0"/>
              <a:t>Alumiinioksidin </a:t>
            </a:r>
            <a:r>
              <a:rPr lang="fi-FI" dirty="0" err="1"/>
              <a:t>elektrokemiallinen</a:t>
            </a:r>
            <a:r>
              <a:rPr lang="fi-FI" dirty="0"/>
              <a:t> pelkistys alumiiniksi tapahtuu anodin ja katodin välillä kennoissa. </a:t>
            </a:r>
          </a:p>
          <a:p>
            <a:r>
              <a:rPr lang="fi-FI" dirty="0"/>
              <a:t>Elektrolyysilaitos koostuu 336 samanlaisesta yksittäisestä elektrolyysikennosta, jotka on jaettu neljään tuotantolinjaan (A, B, C ja D).</a:t>
            </a:r>
          </a:p>
          <a:p>
            <a:r>
              <a:rPr lang="fi-FI" dirty="0"/>
              <a:t>Elektrolyysisaliin kytketty tasasuuntaaja syöttää 608 </a:t>
            </a:r>
            <a:r>
              <a:rPr lang="fi-FI" dirty="0" err="1"/>
              <a:t>kA:n</a:t>
            </a:r>
            <a:r>
              <a:rPr lang="fi-FI" dirty="0"/>
              <a:t> tasavirtaa virtakiskojen ja elektrolyysikennojen muodostamaan piiriin.</a:t>
            </a:r>
          </a:p>
        </p:txBody>
      </p:sp>
    </p:spTree>
    <p:extLst>
      <p:ext uri="{BB962C8B-B14F-4D97-AF65-F5344CB8AC3E}">
        <p14:creationId xmlns:p14="http://schemas.microsoft.com/office/powerpoint/2010/main" val="212880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0BF649-EEB8-E3A8-84EE-0001BA865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Elektrolyysi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88A34A-5D1D-6A5E-D1D3-704D506E4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dirty="0"/>
              <a:t>Kaikki piirin osat on eristetty ja merkitty.</a:t>
            </a:r>
          </a:p>
          <a:p>
            <a:r>
              <a:rPr lang="fi-FI" dirty="0"/>
              <a:t>Lämpötila elektrolyysikennon sisällä on 960 ⁰C.</a:t>
            </a:r>
          </a:p>
          <a:p>
            <a:r>
              <a:rPr lang="fi-FI" dirty="0"/>
              <a:t>Elektrolyysikenno on yleensä käytössä noin 5-6 vuotta, jonka jälkeen kenno erotetaan prosessista ja siirretään erilliseen huoltorakennukseen, joka on varattu kennorakenteiden purkamiseen ja vanhojen vuorausmateriaalien poistamiseen.</a:t>
            </a:r>
          </a:p>
          <a:p>
            <a:r>
              <a:rPr lang="fi-FI" dirty="0"/>
              <a:t>Kennot puhdistetaan pääosin koneellisesti ja viimeistellään tarvittaessa manuaalisesti.</a:t>
            </a:r>
          </a:p>
          <a:p>
            <a:r>
              <a:rPr lang="fi-FI" dirty="0"/>
              <a:t>Puhdistettu kenno siirretään anodilaitokselle uudelleen varustettavaksi.</a:t>
            </a:r>
          </a:p>
          <a:p>
            <a:r>
              <a:rPr lang="fi-FI" dirty="0"/>
              <a:t>Tyhjennyksessä syntyvät vaaralliset jätteet kuten kennon metallijäämiä sisältävä vuorausmateriaali siirretään varastoon odottamaan kuljetusta käsittelylaitokseen.</a:t>
            </a:r>
          </a:p>
        </p:txBody>
      </p:sp>
    </p:spTree>
    <p:extLst>
      <p:ext uri="{BB962C8B-B14F-4D97-AF65-F5344CB8AC3E}">
        <p14:creationId xmlns:p14="http://schemas.microsoft.com/office/powerpoint/2010/main" val="1644433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369701-9867-9D3D-99C3-1756DC19D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AP60-kennolinja Rio </a:t>
            </a:r>
            <a:r>
              <a:rPr lang="fi-FI" dirty="0" err="1"/>
              <a:t>Tinton</a:t>
            </a:r>
            <a:r>
              <a:rPr lang="fi-FI" dirty="0"/>
              <a:t> </a:t>
            </a:r>
            <a:r>
              <a:rPr lang="fi-FI" dirty="0" err="1"/>
              <a:t>Jonquieren</a:t>
            </a:r>
            <a:r>
              <a:rPr lang="fi-FI" dirty="0"/>
              <a:t> tehtaalla Quebecissä Kanadassa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47B419B-5C81-8CB3-FE71-841C4B7EA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6415" y="1872159"/>
            <a:ext cx="7659169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64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09ED57-5FD1-93F3-0613-101779D4C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Elektrolyysi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8A50F8-210F-65D1-AE6A-0A00550B7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Elektrolyysilaitoksen työvälineisiin kuuluu siltanosturi, "kennohuoltokone".</a:t>
            </a:r>
          </a:p>
          <a:p>
            <a:r>
              <a:rPr lang="fi-FI" dirty="0"/>
              <a:t>Se on automatisoitu laite, joka suorittaa koulutetun ammattilaisen valvonnassa anodien vaihdot, alumiinisulan tyhjennyksen ja muut kennon toimintaan liittyvät tarpeet.</a:t>
            </a:r>
          </a:p>
          <a:p>
            <a:r>
              <a:rPr lang="fi-FI" dirty="0"/>
              <a:t>Lisäksi elektrolyysilaitoksella on lattiatasolla liikkuvat automatisoidut koneet, jotka koulutetun ammattilaisen valvonnassa avaavat kennojen tyhjennysliitännät, vaihtavat kulutusosia ja valvovat elektrolyyttiliuoksen määrää/tilaa.</a:t>
            </a:r>
          </a:p>
          <a:p>
            <a:r>
              <a:rPr lang="fi-FI" dirty="0"/>
              <a:t>Elektrolyysikennoissa tuotettu sula alumiini siirretään säännöllisesti eristemateriaalilla vuorattuihin valusenkkoihin.</a:t>
            </a:r>
          </a:p>
          <a:p>
            <a:r>
              <a:rPr lang="fi-FI" dirty="0"/>
              <a:t>Senkat on varustettu kansilla, jotka suojaavat sularoiskeilta ja estävät epäpuhtauksien ja kosteuden joutumisen kosketuksiin sulan materiaalin kanssa.</a:t>
            </a:r>
          </a:p>
          <a:p>
            <a:r>
              <a:rPr lang="fi-FI" dirty="0"/>
              <a:t>Sulan alumiinin lämpötila valusenkassa on 960 ⁰C.</a:t>
            </a:r>
          </a:p>
        </p:txBody>
      </p:sp>
    </p:spTree>
    <p:extLst>
      <p:ext uri="{BB962C8B-B14F-4D97-AF65-F5344CB8AC3E}">
        <p14:creationId xmlns:p14="http://schemas.microsoft.com/office/powerpoint/2010/main" val="1331692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8F2B85-E9AB-4474-8A16-6AEB9F886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Valimo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EC759D-63EE-36E4-5EAD-CEE50B30E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Sula alumiini kuljetetaan 15 tonnin valusenkoissa tehtaan sisäisenä liikenteenä sulan kuljetuksille varattua reittiä elektrolyysistä valulaitokseen.</a:t>
            </a:r>
          </a:p>
          <a:p>
            <a:r>
              <a:rPr lang="fi-FI" dirty="0"/>
              <a:t>Valimo vastaa kapasiteetiltaan elektrolyysilaitoksen tuotantoa sekä poikkeustilanteiden varalle varattua lisäkapasiteettia.</a:t>
            </a:r>
          </a:p>
          <a:p>
            <a:r>
              <a:rPr lang="fi-FI" dirty="0"/>
              <a:t>Valimon tilat on jaettu kahteen osaan; kuumametallialue ja kylmämetallialue. Kuumametallialueella senkoissa oleva sula alumiini käsitellään, senkat punnitaan ja kuona poistetaan sulan alumiinin pinnalta.</a:t>
            </a:r>
          </a:p>
          <a:p>
            <a:r>
              <a:rPr lang="fi-FI" dirty="0"/>
              <a:t>Lisäksi sulalle alumiinille tehdään erilaisia käsittelyjä uuneissa.</a:t>
            </a:r>
          </a:p>
          <a:p>
            <a:r>
              <a:rPr lang="fi-FI" dirty="0"/>
              <a:t>Kierrätettyä alumiinia ja haluttuja lisäaineita, kuten piitä, magnesiumia, mangaania, kuparia ja titaania, voidaan lisätä tuotteeseen ennen valua.</a:t>
            </a:r>
          </a:p>
        </p:txBody>
      </p:sp>
    </p:spTree>
    <p:extLst>
      <p:ext uri="{BB962C8B-B14F-4D97-AF65-F5344CB8AC3E}">
        <p14:creationId xmlns:p14="http://schemas.microsoft.com/office/powerpoint/2010/main" val="454113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F34395-8999-2DBC-9BA5-D473EB61F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Valimo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FF771B-9584-031B-130A-09C16E7A8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Alumiini valetaan haluttuun harkkokokoon.</a:t>
            </a:r>
          </a:p>
          <a:p>
            <a:r>
              <a:rPr lang="fi-FI" dirty="0"/>
              <a:t>Kylmän metallin alue kattaa tuotteiden viimeistelykäsittelyn haluttujen ominaisuuksien mukaisesti.</a:t>
            </a:r>
          </a:p>
          <a:p>
            <a:r>
              <a:rPr lang="fi-FI" dirty="0"/>
              <a:t>Kuumilla ja kylmillä alueilla siltanosturit palvelevat alumiinisulatteiden ja -tuotteiden siirtoa ja huoltoa.</a:t>
            </a:r>
          </a:p>
          <a:p>
            <a:r>
              <a:rPr lang="fi-FI" dirty="0"/>
              <a:t>Alkuvaiheessa valimo valmistaa valualumiiniharkkoja, mutta tehtaan toimiessa täydellä kapasiteetilla tuotevalikoima laajenee myös seostuotteisiin.</a:t>
            </a:r>
          </a:p>
          <a:p>
            <a:r>
              <a:rPr lang="fi-FI" dirty="0"/>
              <a:t>Valmiit tuotteet siirretään varastotiloihin, josta tuotteet lastataan kontteihin kuljetusta varten.</a:t>
            </a:r>
          </a:p>
          <a:p>
            <a:r>
              <a:rPr lang="fi-FI" dirty="0"/>
              <a:t>Konteissa olevat tuotteet siirretään rautateitse ja/tai maanteitse satamaan ja lastataan laivaan kuljetusta varten.</a:t>
            </a:r>
          </a:p>
        </p:txBody>
      </p:sp>
    </p:spTree>
    <p:extLst>
      <p:ext uri="{BB962C8B-B14F-4D97-AF65-F5344CB8AC3E}">
        <p14:creationId xmlns:p14="http://schemas.microsoft.com/office/powerpoint/2010/main" val="18105363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E25284-713A-D0E7-C9D3-2A9D9C3C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Valssaamo: alumiinin jatkojalostus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978D8-53DE-111F-DBBC-33A58E40D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/>
              <a:t>Alumiinin jatkojalostuksessa sula alumiini ja kierrätysraaka-aine sekoitetaan, seostetaan ja käsitellään sulatus- ja valu-uuneissa.</a:t>
            </a:r>
          </a:p>
          <a:p>
            <a:r>
              <a:rPr lang="fi-FI" dirty="0"/>
              <a:t>Levyvalssatut tuotteet valmistetaan nauhavalssaustekniikalla, jossa sula alumiini voidaan siirtää elektrolyysilaitokselta suoraan valssaamoon.</a:t>
            </a:r>
          </a:p>
          <a:p>
            <a:r>
              <a:rPr lang="fi-FI" dirty="0"/>
              <a:t>Tämä on merkittävä etu primäärialumiinintuotannosta erillisiin valssaamoihin verrattuna, koska erillistä sulatusvaihetta ei erikseen tarvita.</a:t>
            </a:r>
          </a:p>
          <a:p>
            <a:r>
              <a:rPr lang="fi-FI" dirty="0"/>
              <a:t>Käsittelyn aikana sulaan voidaan tarvittaessa lisätä seosaineita ja sulan ominaisuuksia kuten raekokoa voidaan muokata ja epäpuhtauksia poistaa.</a:t>
            </a:r>
          </a:p>
          <a:p>
            <a:r>
              <a:rPr lang="fi-FI" dirty="0"/>
              <a:t>Uunista lähtevä sula alumiini jäähdytetään ja jähmetetään nauhamaiseen muotoon valssaamalla.</a:t>
            </a:r>
          </a:p>
          <a:p>
            <a:r>
              <a:rPr lang="fi-FI" dirty="0"/>
              <a:t>Kylmävalssauksessa nauhaa muokataan huoneenlämmössä, mikä parantaa materiaalin kestävyyttä ja laatua.</a:t>
            </a:r>
          </a:p>
          <a:p>
            <a:r>
              <a:rPr lang="fi-FI" dirty="0"/>
              <a:t>Jatkokäsittely ja viimeistely voidaan tehdä asiakastilausten vaatimusten mukaisesti.</a:t>
            </a:r>
          </a:p>
          <a:p>
            <a:r>
              <a:rPr lang="fi-FI" dirty="0"/>
              <a:t>Viimeistely- ja pakkausvaiheessa alumiininauhasta muodostetaan kela, joka voidaan haluttaessa leikata myös kapeammaksi tai suojata tasaisuuden varmistamiseksi.</a:t>
            </a:r>
          </a:p>
        </p:txBody>
      </p:sp>
    </p:spTree>
    <p:extLst>
      <p:ext uri="{BB962C8B-B14F-4D97-AF65-F5344CB8AC3E}">
        <p14:creationId xmlns:p14="http://schemas.microsoft.com/office/powerpoint/2010/main" val="4272280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630203-F362-E024-8423-3423CD360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Valssaamo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3AAA450-0375-7C78-2ED1-CB3E2E24D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7890"/>
            <a:ext cx="10515600" cy="408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88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1C7E88-B529-F132-EF34-0E0DBBC4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Kierrätys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52AD93-F9D6-AB60-89A7-695C64E41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Valimo ja valssaamo voivat hyödyntää sivutuotteena tehtaan sisäisessä kierrossa syntyvää alumiiniromua (elektrolyysi, valimo, valssaamo).</a:t>
            </a:r>
          </a:p>
          <a:p>
            <a:r>
              <a:rPr lang="fi-FI" dirty="0"/>
              <a:t>Sisäisessä kierrossa syntyvä alumiiniromu lajitellaan, varastoidaan ja syötetään prosessiin tarpeen ja lopputuotteen haluttujen ominaisuuksien mukaan.</a:t>
            </a:r>
          </a:p>
          <a:p>
            <a:r>
              <a:rPr lang="fi-FI" dirty="0"/>
              <a:t>Laitoksella on myös kapasiteetti käsitellä asiakkaiden toiminnassa syntyvää ylijäämäalumiinia jopa 50 000 t vuodessa.</a:t>
            </a:r>
          </a:p>
          <a:p>
            <a:r>
              <a:rPr lang="fi-FI" dirty="0"/>
              <a:t>Jatkossa laitoksella on valmius vastaanottaa ja käsitellä käytöstä poistettua teollista alumiiniromua ja myöhemmin mahdollisesti kuluttajakäytössä syntyvää alumiinijätettä.</a:t>
            </a:r>
          </a:p>
        </p:txBody>
      </p:sp>
    </p:spTree>
    <p:extLst>
      <p:ext uri="{BB962C8B-B14F-4D97-AF65-F5344CB8AC3E}">
        <p14:creationId xmlns:p14="http://schemas.microsoft.com/office/powerpoint/2010/main" val="1467176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2548</Words>
  <Application>Microsoft Office PowerPoint</Application>
  <PresentationFormat>Widescreen</PresentationFormat>
  <Paragraphs>206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Office-teema</vt:lpstr>
      <vt:lpstr>Alumiinin tuotanto</vt:lpstr>
      <vt:lpstr>Yleistä</vt:lpstr>
      <vt:lpstr>Alumiinin rikastus</vt:lpstr>
      <vt:lpstr>Alumiinin rikastus</vt:lpstr>
      <vt:lpstr>Alumiinin rikastus</vt:lpstr>
      <vt:lpstr>Alumiinin rikastus</vt:lpstr>
      <vt:lpstr>Alumiinin rikastus</vt:lpstr>
      <vt:lpstr>Alumiinin rikastus</vt:lpstr>
      <vt:lpstr>Alumiinin jalostus</vt:lpstr>
      <vt:lpstr>Alumiinin jalostus</vt:lpstr>
      <vt:lpstr>Alumiinin jalostus</vt:lpstr>
      <vt:lpstr>Alumiinituotannon päästöt</vt:lpstr>
      <vt:lpstr>Alumiinituotannon energiankulutus</vt:lpstr>
      <vt:lpstr>Rio Tinton AP-teknologia</vt:lpstr>
      <vt:lpstr>Kokkolan alumiinijalostuslaitos</vt:lpstr>
      <vt:lpstr>Alumiinin rikastus ja jalostus</vt:lpstr>
      <vt:lpstr>Alumiinin valmistus kierrätysmateriaalista</vt:lpstr>
      <vt:lpstr>Alumiinin valmistus kierrätysmateriaalista</vt:lpstr>
      <vt:lpstr>Arctialin prosessi</vt:lpstr>
      <vt:lpstr>Arctialin prosessi: Primäärialumiinin tuotantolaitos</vt:lpstr>
      <vt:lpstr>Jatkojalostus: Valssaamo</vt:lpstr>
      <vt:lpstr>Kierrätys</vt:lpstr>
      <vt:lpstr>Tuotantoprosessin yleiskuvaus</vt:lpstr>
      <vt:lpstr>Anodien valmistus</vt:lpstr>
      <vt:lpstr>Anodien valmistus</vt:lpstr>
      <vt:lpstr>Elektrolyysi</vt:lpstr>
      <vt:lpstr>Elektrolyysi</vt:lpstr>
      <vt:lpstr>AP60-kennolinja Rio Tinton Jonquieren tehtaalla Quebecissä Kanadassa</vt:lpstr>
      <vt:lpstr>Elektrolyysi</vt:lpstr>
      <vt:lpstr>Valimo</vt:lpstr>
      <vt:lpstr>Valimo</vt:lpstr>
      <vt:lpstr>Valssaamo: alumiinin jatkojalostus</vt:lpstr>
      <vt:lpstr>Valssaamo</vt:lpstr>
      <vt:lpstr>Kierrätys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Teemu Mäkinen</dc:creator>
  <cp:lastModifiedBy>Teemu Mäkinen</cp:lastModifiedBy>
  <cp:revision>23</cp:revision>
  <dcterms:created xsi:type="dcterms:W3CDTF">2024-12-12T11:34:27Z</dcterms:created>
  <dcterms:modified xsi:type="dcterms:W3CDTF">2026-06-01T05:53:40Z</dcterms:modified>
</cp:coreProperties>
</file>