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sldIdLst>
    <p:sldId id="256" r:id="rId2"/>
    <p:sldId id="259" r:id="rId3"/>
    <p:sldId id="257" r:id="rId4"/>
    <p:sldId id="276" r:id="rId5"/>
    <p:sldId id="275" r:id="rId6"/>
    <p:sldId id="277" r:id="rId7"/>
    <p:sldId id="278" r:id="rId8"/>
    <p:sldId id="261" r:id="rId9"/>
    <p:sldId id="264" r:id="rId10"/>
    <p:sldId id="269" r:id="rId11"/>
    <p:sldId id="262" r:id="rId12"/>
    <p:sldId id="260" r:id="rId13"/>
    <p:sldId id="263" r:id="rId14"/>
    <p:sldId id="270" r:id="rId15"/>
    <p:sldId id="274" r:id="rId16"/>
    <p:sldId id="268" r:id="rId17"/>
    <p:sldId id="258" r:id="rId18"/>
    <p:sldId id="267" r:id="rId1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F76E3-D410-42BC-B9A3-86852F171D74}" v="3676" dt="2021-02-03T19:03:03.958"/>
    <p1510:client id="{11891D69-A34E-28CB-60AE-BA771C934EC8}" v="1011" dt="2021-02-04T06:41:09.996"/>
    <p1510:client id="{6D4D9236-7039-AC14-063D-B03C938DBECB}" v="1297" dt="2021-02-04T07:51:18.967"/>
    <p1510:client id="{9A0FD529-A4FA-4ED4-A92F-0EE6F6D051AA}" v="196" dt="2021-02-04T05:55:00.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1" d="100"/>
          <a:sy n="71" d="100"/>
        </p:scale>
        <p:origin x="1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477933-610A-47FE-AE41-6E7CC9FB00B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fi-FI"/>
        </a:p>
      </dgm:t>
    </dgm:pt>
    <dgm:pt modelId="{CBC6E264-C2A4-44EC-BCCB-D19BC3CCABFE}">
      <dgm:prSet phldrT="[Teksti]" custT="1"/>
      <dgm:spPr/>
      <dgm:t>
        <a:bodyPr/>
        <a:lstStyle/>
        <a:p>
          <a:endParaRPr lang="fi-FI" sz="1400" b="0" dirty="0"/>
        </a:p>
        <a:p>
          <a:r>
            <a:rPr lang="fi-FI" sz="1400" b="0" dirty="0"/>
            <a:t>Verkoston tai opiskelijan yhteydenoton perusteella tarve moniammatilliseen tuen ja kuntoutuksen yhteiseen suunnitteluun </a:t>
          </a:r>
          <a:r>
            <a:rPr lang="fi-FI" sz="1400" b="1" dirty="0"/>
            <a:t>– koordinointi ja pilottialojen prosessiin liittymine</a:t>
          </a:r>
          <a:endParaRPr lang="fi-FI" sz="1400" b="0" dirty="0"/>
        </a:p>
        <a:p>
          <a:r>
            <a:rPr lang="fi-FI" sz="1400" b="0" dirty="0"/>
            <a:t>Yhteistyötahon työskentelyn kautta todettu laaja-alainen tuen tarve – </a:t>
          </a:r>
          <a:r>
            <a:rPr lang="fi-FI" sz="1400" b="1" dirty="0"/>
            <a:t>esim. alkukartoitus työparityönä ja jatkotuen koordinointi </a:t>
          </a:r>
        </a:p>
        <a:p>
          <a:r>
            <a:rPr lang="fi-FI" sz="1400" b="1" dirty="0"/>
            <a:t>Työparityö / konsultatiivinen työ oppilaitoksen sisällä, sekä verkostoissa</a:t>
          </a:r>
        </a:p>
        <a:p>
          <a:r>
            <a:rPr lang="fi-FI" sz="1400" b="0" dirty="0"/>
            <a:t>Yhteistyö hakijapalveluiden kanssa – säännölliset tiimit</a:t>
          </a:r>
        </a:p>
        <a:p>
          <a:endParaRPr lang="fi-FI" sz="1400" b="0" dirty="0"/>
        </a:p>
        <a:p>
          <a:endParaRPr lang="fi-FI" sz="1200" dirty="0"/>
        </a:p>
      </dgm:t>
    </dgm:pt>
    <dgm:pt modelId="{D176E522-D6D6-42AD-A025-92184022B3DC}" type="parTrans" cxnId="{F5479092-208B-4F99-9D9F-A39144D6B7FA}">
      <dgm:prSet/>
      <dgm:spPr/>
      <dgm:t>
        <a:bodyPr/>
        <a:lstStyle/>
        <a:p>
          <a:endParaRPr lang="fi-FI"/>
        </a:p>
      </dgm:t>
    </dgm:pt>
    <dgm:pt modelId="{580D679A-CB16-446A-AD87-509FCBDB5AD4}" type="sibTrans" cxnId="{F5479092-208B-4F99-9D9F-A39144D6B7FA}">
      <dgm:prSet/>
      <dgm:spPr/>
      <dgm:t>
        <a:bodyPr/>
        <a:lstStyle/>
        <a:p>
          <a:endParaRPr lang="fi-FI"/>
        </a:p>
      </dgm:t>
    </dgm:pt>
    <dgm:pt modelId="{4CE70BFD-C9F9-4C05-8957-A08C42F1A3DB}">
      <dgm:prSet phldrT="[Teksti]" custT="1"/>
      <dgm:spPr/>
      <dgm:t>
        <a:bodyPr/>
        <a:lstStyle/>
        <a:p>
          <a:r>
            <a:rPr lang="fi-FI" sz="1400" b="1"/>
            <a:t>Tiedon kerääminen tukea tarvitsevien tuentarpeiden luonteesta </a:t>
          </a:r>
          <a:r>
            <a:rPr lang="fi-FI" sz="1400"/>
            <a:t>– tiedon tuottaminen työn kehittämisen tueksi.</a:t>
          </a:r>
        </a:p>
        <a:p>
          <a:r>
            <a:rPr lang="fi-FI" sz="1400" b="1"/>
            <a:t>Moniammatillisen yhteistyön vahvistaminen edelleen.</a:t>
          </a:r>
        </a:p>
        <a:p>
          <a:r>
            <a:rPr lang="fi-FI" sz="1400" b="1"/>
            <a:t>Moniammatillisen työskentelyn tuki ja jalkauttaminen</a:t>
          </a:r>
          <a:r>
            <a:rPr lang="fi-FI" sz="1400"/>
            <a:t>.</a:t>
          </a:r>
        </a:p>
        <a:p>
          <a:r>
            <a:rPr lang="fi-FI" sz="1400" b="1"/>
            <a:t>Asiakkaiden kokemusten kartoittaminen </a:t>
          </a:r>
          <a:r>
            <a:rPr lang="fi-FI" sz="1400"/>
            <a:t>( esim. laadullinen opinnäytetyö ) – asiakkaiden kokemusten ja toiveiden kartoitus.</a:t>
          </a:r>
        </a:p>
        <a:p>
          <a:endParaRPr lang="fi-FI" sz="1400" dirty="0"/>
        </a:p>
      </dgm:t>
    </dgm:pt>
    <dgm:pt modelId="{84194F36-70C0-4B87-9802-2F8C5582FCE7}" type="parTrans" cxnId="{E80A6E7D-C91A-40BB-89C4-AD3BAD2B55BB}">
      <dgm:prSet/>
      <dgm:spPr/>
      <dgm:t>
        <a:bodyPr/>
        <a:lstStyle/>
        <a:p>
          <a:endParaRPr lang="fi-FI"/>
        </a:p>
      </dgm:t>
    </dgm:pt>
    <dgm:pt modelId="{4D29321A-A119-4843-B2FA-A47C62ECE15C}" type="sibTrans" cxnId="{E80A6E7D-C91A-40BB-89C4-AD3BAD2B55BB}">
      <dgm:prSet/>
      <dgm:spPr/>
      <dgm:t>
        <a:bodyPr/>
        <a:lstStyle/>
        <a:p>
          <a:endParaRPr lang="fi-FI"/>
        </a:p>
      </dgm:t>
    </dgm:pt>
    <dgm:pt modelId="{E0E230C4-ACE7-4B4D-96D8-6C1FF59F121E}">
      <dgm:prSet phldrT="[Teksti]" custT="1"/>
      <dgm:spPr/>
      <dgm:t>
        <a:bodyPr/>
        <a:lstStyle/>
        <a:p>
          <a:r>
            <a:rPr lang="fi-FI" sz="1400" b="1"/>
            <a:t>Tukipalvelujen mallinnos</a:t>
          </a:r>
          <a:r>
            <a:rPr lang="fi-FI" sz="1400"/>
            <a:t> ( jatkuvaan hakuun liittyen )</a:t>
          </a:r>
        </a:p>
        <a:p>
          <a:r>
            <a:rPr lang="fi-FI" sz="1400" b="1"/>
            <a:t>Keskeyttämisvaarassa olevien opiskelijoiden tukipalvelujen kehittämiseen osallistuminen / toimintakyvyn arviointi/ kehitettävän arviolomakkeen hyödyntäminen tms</a:t>
          </a:r>
          <a:r>
            <a:rPr lang="fi-FI" sz="1400"/>
            <a:t>. </a:t>
          </a:r>
        </a:p>
        <a:p>
          <a:r>
            <a:rPr lang="fi-FI" sz="1400" b="1"/>
            <a:t>Osallistuminen ulkopuoliseen yhteistyöhön tarpeen ja resurssien mukaan</a:t>
          </a:r>
          <a:endParaRPr lang="fi-FI" sz="1400" b="1" dirty="0"/>
        </a:p>
      </dgm:t>
    </dgm:pt>
    <dgm:pt modelId="{EC818B4B-BB00-4C37-B72B-839CCC77FABE}" type="parTrans" cxnId="{4031730F-E750-4FBE-8EB3-C5A514F531A5}">
      <dgm:prSet/>
      <dgm:spPr/>
      <dgm:t>
        <a:bodyPr/>
        <a:lstStyle/>
        <a:p>
          <a:endParaRPr lang="fi-FI"/>
        </a:p>
      </dgm:t>
    </dgm:pt>
    <dgm:pt modelId="{61E62C99-A10F-4B3C-87FC-96F123353696}" type="sibTrans" cxnId="{4031730F-E750-4FBE-8EB3-C5A514F531A5}">
      <dgm:prSet/>
      <dgm:spPr/>
      <dgm:t>
        <a:bodyPr/>
        <a:lstStyle/>
        <a:p>
          <a:endParaRPr lang="fi-FI"/>
        </a:p>
      </dgm:t>
    </dgm:pt>
    <dgm:pt modelId="{A7D994DF-BF3B-49D9-B150-81AA73258222}" type="pres">
      <dgm:prSet presAssocID="{84477933-610A-47FE-AE41-6E7CC9FB00B9}" presName="outerComposite" presStyleCnt="0">
        <dgm:presLayoutVars>
          <dgm:chMax val="5"/>
          <dgm:dir/>
          <dgm:resizeHandles val="exact"/>
        </dgm:presLayoutVars>
      </dgm:prSet>
      <dgm:spPr/>
    </dgm:pt>
    <dgm:pt modelId="{1EAEF6FD-04FD-4F38-9F55-B51EE0269766}" type="pres">
      <dgm:prSet presAssocID="{84477933-610A-47FE-AE41-6E7CC9FB00B9}" presName="dummyMaxCanvas" presStyleCnt="0">
        <dgm:presLayoutVars/>
      </dgm:prSet>
      <dgm:spPr/>
    </dgm:pt>
    <dgm:pt modelId="{FDFC52E4-F95B-4D4A-AD4E-5D375BF8A7C1}" type="pres">
      <dgm:prSet presAssocID="{84477933-610A-47FE-AE41-6E7CC9FB00B9}" presName="ThreeNodes_1" presStyleLbl="node1" presStyleIdx="0" presStyleCnt="3" custScaleY="123403" custLinFactNeighborX="-1438" custLinFactNeighborY="-25213">
        <dgm:presLayoutVars>
          <dgm:bulletEnabled val="1"/>
        </dgm:presLayoutVars>
      </dgm:prSet>
      <dgm:spPr/>
    </dgm:pt>
    <dgm:pt modelId="{81EB68FC-6FE9-4A5F-89C9-2B6BBC33BC44}" type="pres">
      <dgm:prSet presAssocID="{84477933-610A-47FE-AE41-6E7CC9FB00B9}" presName="ThreeNodes_2" presStyleLbl="node1" presStyleIdx="1" presStyleCnt="3" custScaleY="116183" custLinFactNeighborX="-37" custLinFactNeighborY="2088">
        <dgm:presLayoutVars>
          <dgm:bulletEnabled val="1"/>
        </dgm:presLayoutVars>
      </dgm:prSet>
      <dgm:spPr/>
    </dgm:pt>
    <dgm:pt modelId="{879807B0-D22F-4C2E-9C5E-22A89EA304AF}" type="pres">
      <dgm:prSet presAssocID="{84477933-610A-47FE-AE41-6E7CC9FB00B9}" presName="ThreeNodes_3" presStyleLbl="node1" presStyleIdx="2" presStyleCnt="3" custLinFactNeighborX="-192" custLinFactNeighborY="-4149">
        <dgm:presLayoutVars>
          <dgm:bulletEnabled val="1"/>
        </dgm:presLayoutVars>
      </dgm:prSet>
      <dgm:spPr/>
    </dgm:pt>
    <dgm:pt modelId="{E36DD47D-DF94-4E1D-84EF-7F1C94B21173}" type="pres">
      <dgm:prSet presAssocID="{84477933-610A-47FE-AE41-6E7CC9FB00B9}" presName="ThreeConn_1-2" presStyleLbl="fgAccFollowNode1" presStyleIdx="0" presStyleCnt="2">
        <dgm:presLayoutVars>
          <dgm:bulletEnabled val="1"/>
        </dgm:presLayoutVars>
      </dgm:prSet>
      <dgm:spPr/>
    </dgm:pt>
    <dgm:pt modelId="{A4882503-562C-4C94-A30C-E503CF83C615}" type="pres">
      <dgm:prSet presAssocID="{84477933-610A-47FE-AE41-6E7CC9FB00B9}" presName="ThreeConn_2-3" presStyleLbl="fgAccFollowNode1" presStyleIdx="1" presStyleCnt="2">
        <dgm:presLayoutVars>
          <dgm:bulletEnabled val="1"/>
        </dgm:presLayoutVars>
      </dgm:prSet>
      <dgm:spPr/>
    </dgm:pt>
    <dgm:pt modelId="{FF756B15-75A3-4319-BF96-6D2276AE7278}" type="pres">
      <dgm:prSet presAssocID="{84477933-610A-47FE-AE41-6E7CC9FB00B9}" presName="ThreeNodes_1_text" presStyleLbl="node1" presStyleIdx="2" presStyleCnt="3">
        <dgm:presLayoutVars>
          <dgm:bulletEnabled val="1"/>
        </dgm:presLayoutVars>
      </dgm:prSet>
      <dgm:spPr/>
    </dgm:pt>
    <dgm:pt modelId="{8B04C729-1C67-4C6F-BEFA-BFEC7E1D6016}" type="pres">
      <dgm:prSet presAssocID="{84477933-610A-47FE-AE41-6E7CC9FB00B9}" presName="ThreeNodes_2_text" presStyleLbl="node1" presStyleIdx="2" presStyleCnt="3">
        <dgm:presLayoutVars>
          <dgm:bulletEnabled val="1"/>
        </dgm:presLayoutVars>
      </dgm:prSet>
      <dgm:spPr/>
    </dgm:pt>
    <dgm:pt modelId="{A7936A21-35B4-425A-A10C-5209AECC86EA}" type="pres">
      <dgm:prSet presAssocID="{84477933-610A-47FE-AE41-6E7CC9FB00B9}" presName="ThreeNodes_3_text" presStyleLbl="node1" presStyleIdx="2" presStyleCnt="3">
        <dgm:presLayoutVars>
          <dgm:bulletEnabled val="1"/>
        </dgm:presLayoutVars>
      </dgm:prSet>
      <dgm:spPr/>
    </dgm:pt>
  </dgm:ptLst>
  <dgm:cxnLst>
    <dgm:cxn modelId="{D02A3602-1266-4798-9DDF-3537B53E47D4}" type="presOf" srcId="{4CE70BFD-C9F9-4C05-8957-A08C42F1A3DB}" destId="{8B04C729-1C67-4C6F-BEFA-BFEC7E1D6016}" srcOrd="1" destOrd="0" presId="urn:microsoft.com/office/officeart/2005/8/layout/vProcess5"/>
    <dgm:cxn modelId="{4031730F-E750-4FBE-8EB3-C5A514F531A5}" srcId="{84477933-610A-47FE-AE41-6E7CC9FB00B9}" destId="{E0E230C4-ACE7-4B4D-96D8-6C1FF59F121E}" srcOrd="2" destOrd="0" parTransId="{EC818B4B-BB00-4C37-B72B-839CCC77FABE}" sibTransId="{61E62C99-A10F-4B3C-87FC-96F123353696}"/>
    <dgm:cxn modelId="{39E39E21-8983-4767-B063-4DD9BC5FE45E}" type="presOf" srcId="{E0E230C4-ACE7-4B4D-96D8-6C1FF59F121E}" destId="{A7936A21-35B4-425A-A10C-5209AECC86EA}" srcOrd="1" destOrd="0" presId="urn:microsoft.com/office/officeart/2005/8/layout/vProcess5"/>
    <dgm:cxn modelId="{8EBE592D-98D2-4600-A820-FDA2166C87D1}" type="presOf" srcId="{CBC6E264-C2A4-44EC-BCCB-D19BC3CCABFE}" destId="{FDFC52E4-F95B-4D4A-AD4E-5D375BF8A7C1}" srcOrd="0" destOrd="0" presId="urn:microsoft.com/office/officeart/2005/8/layout/vProcess5"/>
    <dgm:cxn modelId="{DDF89F30-C470-41ED-B5C2-BD4D119D8DF0}" type="presOf" srcId="{580D679A-CB16-446A-AD87-509FCBDB5AD4}" destId="{E36DD47D-DF94-4E1D-84EF-7F1C94B21173}" srcOrd="0" destOrd="0" presId="urn:microsoft.com/office/officeart/2005/8/layout/vProcess5"/>
    <dgm:cxn modelId="{8AA3F931-3315-4C45-9D1D-E52C723DF2C6}" type="presOf" srcId="{84477933-610A-47FE-AE41-6E7CC9FB00B9}" destId="{A7D994DF-BF3B-49D9-B150-81AA73258222}" srcOrd="0" destOrd="0" presId="urn:microsoft.com/office/officeart/2005/8/layout/vProcess5"/>
    <dgm:cxn modelId="{06FEC054-A090-4131-859C-7BEC6BDDB46F}" type="presOf" srcId="{E0E230C4-ACE7-4B4D-96D8-6C1FF59F121E}" destId="{879807B0-D22F-4C2E-9C5E-22A89EA304AF}" srcOrd="0" destOrd="0" presId="urn:microsoft.com/office/officeart/2005/8/layout/vProcess5"/>
    <dgm:cxn modelId="{E80A6E7D-C91A-40BB-89C4-AD3BAD2B55BB}" srcId="{84477933-610A-47FE-AE41-6E7CC9FB00B9}" destId="{4CE70BFD-C9F9-4C05-8957-A08C42F1A3DB}" srcOrd="1" destOrd="0" parTransId="{84194F36-70C0-4B87-9802-2F8C5582FCE7}" sibTransId="{4D29321A-A119-4843-B2FA-A47C62ECE15C}"/>
    <dgm:cxn modelId="{F5479092-208B-4F99-9D9F-A39144D6B7FA}" srcId="{84477933-610A-47FE-AE41-6E7CC9FB00B9}" destId="{CBC6E264-C2A4-44EC-BCCB-D19BC3CCABFE}" srcOrd="0" destOrd="0" parTransId="{D176E522-D6D6-42AD-A025-92184022B3DC}" sibTransId="{580D679A-CB16-446A-AD87-509FCBDB5AD4}"/>
    <dgm:cxn modelId="{1E3EB595-12BF-42A5-8306-30E8318F35EF}" type="presOf" srcId="{4D29321A-A119-4843-B2FA-A47C62ECE15C}" destId="{A4882503-562C-4C94-A30C-E503CF83C615}" srcOrd="0" destOrd="0" presId="urn:microsoft.com/office/officeart/2005/8/layout/vProcess5"/>
    <dgm:cxn modelId="{08D402B0-C231-4FA8-97BF-58F15AD0455D}" type="presOf" srcId="{4CE70BFD-C9F9-4C05-8957-A08C42F1A3DB}" destId="{81EB68FC-6FE9-4A5F-89C9-2B6BBC33BC44}" srcOrd="0" destOrd="0" presId="urn:microsoft.com/office/officeart/2005/8/layout/vProcess5"/>
    <dgm:cxn modelId="{964BA1C2-9A0C-44A5-A3CB-4566CDE119C6}" type="presOf" srcId="{CBC6E264-C2A4-44EC-BCCB-D19BC3CCABFE}" destId="{FF756B15-75A3-4319-BF96-6D2276AE7278}" srcOrd="1" destOrd="0" presId="urn:microsoft.com/office/officeart/2005/8/layout/vProcess5"/>
    <dgm:cxn modelId="{62F4B35E-0C4F-425D-9640-E0CBC088C02F}" type="presParOf" srcId="{A7D994DF-BF3B-49D9-B150-81AA73258222}" destId="{1EAEF6FD-04FD-4F38-9F55-B51EE0269766}" srcOrd="0" destOrd="0" presId="urn:microsoft.com/office/officeart/2005/8/layout/vProcess5"/>
    <dgm:cxn modelId="{3C8AB939-BB33-4A9C-9F73-45EB81D9D7B2}" type="presParOf" srcId="{A7D994DF-BF3B-49D9-B150-81AA73258222}" destId="{FDFC52E4-F95B-4D4A-AD4E-5D375BF8A7C1}" srcOrd="1" destOrd="0" presId="urn:microsoft.com/office/officeart/2005/8/layout/vProcess5"/>
    <dgm:cxn modelId="{9132E04E-5F2F-4DB5-87DF-85009F5391A1}" type="presParOf" srcId="{A7D994DF-BF3B-49D9-B150-81AA73258222}" destId="{81EB68FC-6FE9-4A5F-89C9-2B6BBC33BC44}" srcOrd="2" destOrd="0" presId="urn:microsoft.com/office/officeart/2005/8/layout/vProcess5"/>
    <dgm:cxn modelId="{E076C119-B526-41BF-8516-C527FA310C61}" type="presParOf" srcId="{A7D994DF-BF3B-49D9-B150-81AA73258222}" destId="{879807B0-D22F-4C2E-9C5E-22A89EA304AF}" srcOrd="3" destOrd="0" presId="urn:microsoft.com/office/officeart/2005/8/layout/vProcess5"/>
    <dgm:cxn modelId="{B8EEC283-0368-4AFE-9092-6DFC0C6E8250}" type="presParOf" srcId="{A7D994DF-BF3B-49D9-B150-81AA73258222}" destId="{E36DD47D-DF94-4E1D-84EF-7F1C94B21173}" srcOrd="4" destOrd="0" presId="urn:microsoft.com/office/officeart/2005/8/layout/vProcess5"/>
    <dgm:cxn modelId="{E48FC14D-8920-47AA-ACDD-01785680BB84}" type="presParOf" srcId="{A7D994DF-BF3B-49D9-B150-81AA73258222}" destId="{A4882503-562C-4C94-A30C-E503CF83C615}" srcOrd="5" destOrd="0" presId="urn:microsoft.com/office/officeart/2005/8/layout/vProcess5"/>
    <dgm:cxn modelId="{EF0C882A-9A35-4BD0-9489-E956E9953B26}" type="presParOf" srcId="{A7D994DF-BF3B-49D9-B150-81AA73258222}" destId="{FF756B15-75A3-4319-BF96-6D2276AE7278}" srcOrd="6" destOrd="0" presId="urn:microsoft.com/office/officeart/2005/8/layout/vProcess5"/>
    <dgm:cxn modelId="{3B924B01-A3A0-4215-ADB8-7AE6714956D9}" type="presParOf" srcId="{A7D994DF-BF3B-49D9-B150-81AA73258222}" destId="{8B04C729-1C67-4C6F-BEFA-BFEC7E1D6016}" srcOrd="7" destOrd="0" presId="urn:microsoft.com/office/officeart/2005/8/layout/vProcess5"/>
    <dgm:cxn modelId="{FA3CAC32-7F7E-4323-805B-E466D2D112D3}" type="presParOf" srcId="{A7D994DF-BF3B-49D9-B150-81AA73258222}" destId="{A7936A21-35B4-425A-A10C-5209AECC86EA}"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610C98-6EFD-4C1D-B8DF-1928CE63915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i-FI"/>
        </a:p>
      </dgm:t>
    </dgm:pt>
    <dgm:pt modelId="{B6526F60-D5E3-42F5-BBCA-FDAB849F3677}">
      <dgm:prSet phldrT="[Teksti]" custT="1"/>
      <dgm:spPr/>
      <dgm:t>
        <a:bodyPr/>
        <a:lstStyle/>
        <a:p>
          <a:r>
            <a:rPr lang="fi-FI" sz="1400" dirty="0"/>
            <a:t>Valinnan </a:t>
          </a:r>
        </a:p>
        <a:p>
          <a:r>
            <a:rPr lang="fi-FI" sz="1400" dirty="0"/>
            <a:t>jälkeen</a:t>
          </a:r>
        </a:p>
      </dgm:t>
    </dgm:pt>
    <dgm:pt modelId="{D867B9F3-6E50-4602-9E8A-F449704940D1}" type="parTrans" cxnId="{923BF2A1-15B9-44FF-8A94-EEF4D02223B2}">
      <dgm:prSet/>
      <dgm:spPr/>
      <dgm:t>
        <a:bodyPr/>
        <a:lstStyle/>
        <a:p>
          <a:endParaRPr lang="fi-FI"/>
        </a:p>
      </dgm:t>
    </dgm:pt>
    <dgm:pt modelId="{C8A5EE61-5BD0-4AA5-B16C-546A9B061E57}" type="sibTrans" cxnId="{923BF2A1-15B9-44FF-8A94-EEF4D02223B2}">
      <dgm:prSet/>
      <dgm:spPr/>
      <dgm:t>
        <a:bodyPr/>
        <a:lstStyle/>
        <a:p>
          <a:endParaRPr lang="fi-FI"/>
        </a:p>
      </dgm:t>
    </dgm:pt>
    <dgm:pt modelId="{43F50AFD-97AF-4730-B5C8-D617BD6CC416}">
      <dgm:prSet phldrT="[Teksti]" custT="1"/>
      <dgm:spPr/>
      <dgm:t>
        <a:bodyPr/>
        <a:lstStyle/>
        <a:p>
          <a:r>
            <a:rPr lang="fi-FI" sz="1400" b="0" dirty="0"/>
            <a:t>Nivelvaiheen strukturoitu kaavake opintojen alun karoitusvälineeksi.</a:t>
          </a:r>
          <a:endParaRPr lang="fi-FI" sz="1400" dirty="0"/>
        </a:p>
      </dgm:t>
    </dgm:pt>
    <dgm:pt modelId="{64CF7676-6B56-44CA-AFB7-5CD26289804F}" type="parTrans" cxnId="{3DB7E0C7-1661-4DDF-8BD7-62E7F043B901}">
      <dgm:prSet/>
      <dgm:spPr/>
      <dgm:t>
        <a:bodyPr/>
        <a:lstStyle/>
        <a:p>
          <a:endParaRPr lang="fi-FI"/>
        </a:p>
      </dgm:t>
    </dgm:pt>
    <dgm:pt modelId="{1A9F4725-16F2-43E1-9262-2C781DC728C8}" type="sibTrans" cxnId="{3DB7E0C7-1661-4DDF-8BD7-62E7F043B901}">
      <dgm:prSet/>
      <dgm:spPr/>
      <dgm:t>
        <a:bodyPr/>
        <a:lstStyle/>
        <a:p>
          <a:endParaRPr lang="fi-FI"/>
        </a:p>
      </dgm:t>
    </dgm:pt>
    <dgm:pt modelId="{9355A067-962C-4750-BD95-64CB16A061DE}">
      <dgm:prSet phldrT="[Teksti]" custT="1"/>
      <dgm:spPr/>
      <dgm:t>
        <a:bodyPr/>
        <a:lstStyle/>
        <a:p>
          <a:r>
            <a:rPr lang="fi-FI" sz="1400" dirty="0"/>
            <a:t>Opintojen </a:t>
          </a:r>
        </a:p>
        <a:p>
          <a:r>
            <a:rPr lang="fi-FI" sz="1400" dirty="0"/>
            <a:t>alkuun</a:t>
          </a:r>
        </a:p>
      </dgm:t>
    </dgm:pt>
    <dgm:pt modelId="{AEDB1AA7-2A8E-4596-8ED6-02117A9C013C}" type="parTrans" cxnId="{2E885EE5-4E32-48DC-AFA3-CDAC7BD0DDF2}">
      <dgm:prSet/>
      <dgm:spPr/>
      <dgm:t>
        <a:bodyPr/>
        <a:lstStyle/>
        <a:p>
          <a:endParaRPr lang="fi-FI"/>
        </a:p>
      </dgm:t>
    </dgm:pt>
    <dgm:pt modelId="{5E15BBC2-9995-4F90-B14A-7F62BA4AE24F}" type="sibTrans" cxnId="{2E885EE5-4E32-48DC-AFA3-CDAC7BD0DDF2}">
      <dgm:prSet/>
      <dgm:spPr/>
      <dgm:t>
        <a:bodyPr/>
        <a:lstStyle/>
        <a:p>
          <a:endParaRPr lang="fi-FI"/>
        </a:p>
      </dgm:t>
    </dgm:pt>
    <dgm:pt modelId="{75D96B87-8270-42DF-A488-1C9A6BFF7148}">
      <dgm:prSet phldrT="[Teksti]" custT="1"/>
      <dgm:spPr/>
      <dgm:t>
        <a:bodyPr/>
        <a:lstStyle/>
        <a:p>
          <a:endParaRPr lang="fi-FI" sz="1400" dirty="0"/>
        </a:p>
      </dgm:t>
    </dgm:pt>
    <dgm:pt modelId="{537BBA80-3245-44E6-A21D-21F9C25DC188}" type="parTrans" cxnId="{8E784E05-27A4-41C2-B3DF-465BFE60AA50}">
      <dgm:prSet/>
      <dgm:spPr/>
      <dgm:t>
        <a:bodyPr/>
        <a:lstStyle/>
        <a:p>
          <a:endParaRPr lang="fi-FI"/>
        </a:p>
      </dgm:t>
    </dgm:pt>
    <dgm:pt modelId="{27630461-CEC9-49A3-B1EE-7B2E1E4274FE}" type="sibTrans" cxnId="{8E784E05-27A4-41C2-B3DF-465BFE60AA50}">
      <dgm:prSet/>
      <dgm:spPr/>
      <dgm:t>
        <a:bodyPr/>
        <a:lstStyle/>
        <a:p>
          <a:endParaRPr lang="fi-FI"/>
        </a:p>
      </dgm:t>
    </dgm:pt>
    <dgm:pt modelId="{7D994DCA-5439-462B-A2DB-69493F731409}">
      <dgm:prSet phldrT="[Teksti]" custT="1"/>
      <dgm:spPr/>
      <dgm:t>
        <a:bodyPr/>
        <a:lstStyle/>
        <a:p>
          <a:r>
            <a:rPr lang="fi-FI" sz="1400" dirty="0"/>
            <a:t>Opintojen </a:t>
          </a:r>
        </a:p>
        <a:p>
          <a:r>
            <a:rPr lang="fi-FI" sz="1400" dirty="0"/>
            <a:t>aikana</a:t>
          </a:r>
        </a:p>
      </dgm:t>
    </dgm:pt>
    <dgm:pt modelId="{5F802055-8B0F-47C8-BEA5-09E49071E7FC}" type="parTrans" cxnId="{4598793D-2475-4FF8-81A9-1947FB2573E2}">
      <dgm:prSet/>
      <dgm:spPr/>
      <dgm:t>
        <a:bodyPr/>
        <a:lstStyle/>
        <a:p>
          <a:endParaRPr lang="fi-FI"/>
        </a:p>
      </dgm:t>
    </dgm:pt>
    <dgm:pt modelId="{3E8615E8-154D-4715-80C7-1AA3CC2331CC}" type="sibTrans" cxnId="{4598793D-2475-4FF8-81A9-1947FB2573E2}">
      <dgm:prSet/>
      <dgm:spPr/>
      <dgm:t>
        <a:bodyPr/>
        <a:lstStyle/>
        <a:p>
          <a:endParaRPr lang="fi-FI"/>
        </a:p>
      </dgm:t>
    </dgm:pt>
    <dgm:pt modelId="{C1ED9316-3C1D-4630-8041-4E96358E7CAB}">
      <dgm:prSet phldrT="[Teksti]" custT="1"/>
      <dgm:spPr/>
      <dgm:t>
        <a:bodyPr/>
        <a:lstStyle/>
        <a:p>
          <a:r>
            <a:rPr lang="fi-FI" sz="1400" b="0" dirty="0"/>
            <a:t>Monialaisen asiantuntijaryhmän kokoaminen – johon myös yhteistyötahot opiskelijan suostumuksella kutsutaan.</a:t>
          </a:r>
        </a:p>
      </dgm:t>
    </dgm:pt>
    <dgm:pt modelId="{E9D97951-B8D2-47C8-9DA9-7701C388310E}" type="parTrans" cxnId="{A48A68FD-60F5-4FE2-865A-6CA9AA74AB73}">
      <dgm:prSet/>
      <dgm:spPr/>
      <dgm:t>
        <a:bodyPr/>
        <a:lstStyle/>
        <a:p>
          <a:endParaRPr lang="fi-FI"/>
        </a:p>
      </dgm:t>
    </dgm:pt>
    <dgm:pt modelId="{8B5DFE8A-33CB-4080-908C-05263075D6B9}" type="sibTrans" cxnId="{A48A68FD-60F5-4FE2-865A-6CA9AA74AB73}">
      <dgm:prSet/>
      <dgm:spPr/>
      <dgm:t>
        <a:bodyPr/>
        <a:lstStyle/>
        <a:p>
          <a:endParaRPr lang="fi-FI"/>
        </a:p>
      </dgm:t>
    </dgm:pt>
    <dgm:pt modelId="{4A101824-8432-49CC-A322-2D33249D9C8B}">
      <dgm:prSet phldrT="[Teksti]" custT="1"/>
      <dgm:spPr/>
      <dgm:t>
        <a:bodyPr/>
        <a:lstStyle/>
        <a:p>
          <a:r>
            <a:rPr lang="fi-FI" sz="1400" dirty="0"/>
            <a:t>Yhteinen tuen- ja kuntoutuksen suunnitelma – tuen aktivoiminen. (monialainen työryhmä korvaa yksittäiset erilliset työryhmät.)</a:t>
          </a:r>
        </a:p>
      </dgm:t>
    </dgm:pt>
    <dgm:pt modelId="{6AD62A55-4FBD-4EFA-8C43-BD658DF1341B}" type="parTrans" cxnId="{183D4C52-C8CE-4B0D-99D3-AAA3421A48D6}">
      <dgm:prSet/>
      <dgm:spPr/>
      <dgm:t>
        <a:bodyPr/>
        <a:lstStyle/>
        <a:p>
          <a:endParaRPr lang="fi-FI"/>
        </a:p>
      </dgm:t>
    </dgm:pt>
    <dgm:pt modelId="{C6234CF2-1C12-4122-8C20-33B4A2984E65}" type="sibTrans" cxnId="{183D4C52-C8CE-4B0D-99D3-AAA3421A48D6}">
      <dgm:prSet/>
      <dgm:spPr/>
      <dgm:t>
        <a:bodyPr/>
        <a:lstStyle/>
        <a:p>
          <a:endParaRPr lang="fi-FI"/>
        </a:p>
      </dgm:t>
    </dgm:pt>
    <dgm:pt modelId="{860C4B24-12DF-4E42-93DA-5AE7484154C2}">
      <dgm:prSet phldrT="[Teksti]" custT="1"/>
      <dgm:spPr/>
      <dgm:t>
        <a:bodyPr/>
        <a:lstStyle/>
        <a:p>
          <a:r>
            <a:rPr lang="fi-FI" sz="1400" dirty="0"/>
            <a:t>Yhteistyöstä ja työnjaosta sopiminen.</a:t>
          </a:r>
        </a:p>
      </dgm:t>
    </dgm:pt>
    <dgm:pt modelId="{10184FAD-A898-4059-9618-BBEF517B637E}" type="parTrans" cxnId="{A00BEE5C-D51E-4627-A909-E5C122504DE6}">
      <dgm:prSet/>
      <dgm:spPr/>
      <dgm:t>
        <a:bodyPr/>
        <a:lstStyle/>
        <a:p>
          <a:endParaRPr lang="fi-FI"/>
        </a:p>
      </dgm:t>
    </dgm:pt>
    <dgm:pt modelId="{84803D41-7E0E-4DCD-B1C6-BB5789F640FB}" type="sibTrans" cxnId="{A00BEE5C-D51E-4627-A909-E5C122504DE6}">
      <dgm:prSet/>
      <dgm:spPr/>
      <dgm:t>
        <a:bodyPr/>
        <a:lstStyle/>
        <a:p>
          <a:endParaRPr lang="fi-FI"/>
        </a:p>
      </dgm:t>
    </dgm:pt>
    <dgm:pt modelId="{68DEB0C4-8F04-493D-A146-B1F921D97620}">
      <dgm:prSet phldrT="[Teksti]" custT="1"/>
      <dgm:spPr/>
      <dgm:t>
        <a:bodyPr/>
        <a:lstStyle/>
        <a:p>
          <a:r>
            <a:rPr lang="fi-FI" sz="1400" dirty="0"/>
            <a:t>Seurannan säännönmukainen toteutuminen alussa tärkeää, sekä jos tilanne muuttuu esim. tarvetta siirtymisestä muihin palveluihin, kuntoutuksen tiivistämiseen, opintojen keventämiseen, lisätuen aktivoimiseen yms.</a:t>
          </a:r>
        </a:p>
      </dgm:t>
    </dgm:pt>
    <dgm:pt modelId="{0ECD3C4F-BD55-472C-9AB2-CFEF7083DCA3}" type="parTrans" cxnId="{DECAD3DF-08D9-4956-B52F-FA9530C90D4B}">
      <dgm:prSet/>
      <dgm:spPr/>
      <dgm:t>
        <a:bodyPr/>
        <a:lstStyle/>
        <a:p>
          <a:endParaRPr lang="fi-FI"/>
        </a:p>
      </dgm:t>
    </dgm:pt>
    <dgm:pt modelId="{4F5CD394-2CF5-4462-A0DE-844D6A60392E}" type="sibTrans" cxnId="{DECAD3DF-08D9-4956-B52F-FA9530C90D4B}">
      <dgm:prSet/>
      <dgm:spPr/>
      <dgm:t>
        <a:bodyPr/>
        <a:lstStyle/>
        <a:p>
          <a:endParaRPr lang="fi-FI"/>
        </a:p>
      </dgm:t>
    </dgm:pt>
    <dgm:pt modelId="{E6D04759-CAD4-4341-9C1B-58B62AA437A3}">
      <dgm:prSet phldrT="[Teksti]" custT="1"/>
      <dgm:spPr/>
      <dgm:t>
        <a:bodyPr/>
        <a:lstStyle/>
        <a:p>
          <a:r>
            <a:rPr lang="fi-FI" sz="1400" dirty="0"/>
            <a:t>Polunavaaja koordinaattorina ja alkuselvittelyn toteuttajana – pilotoidaan toimintakykymittareiden hyödyntämistä.</a:t>
          </a:r>
        </a:p>
      </dgm:t>
    </dgm:pt>
    <dgm:pt modelId="{E8BFCEED-1B6E-412C-952F-3B4D92E9CADA}" type="parTrans" cxnId="{A545CE1F-4265-48A9-8A23-86C00A69F5FC}">
      <dgm:prSet/>
      <dgm:spPr/>
      <dgm:t>
        <a:bodyPr/>
        <a:lstStyle/>
        <a:p>
          <a:endParaRPr lang="fi-FI"/>
        </a:p>
      </dgm:t>
    </dgm:pt>
    <dgm:pt modelId="{8A689047-C3E9-49F7-92FC-216D2D032A26}" type="sibTrans" cxnId="{A545CE1F-4265-48A9-8A23-86C00A69F5FC}">
      <dgm:prSet/>
      <dgm:spPr/>
      <dgm:t>
        <a:bodyPr/>
        <a:lstStyle/>
        <a:p>
          <a:endParaRPr lang="fi-FI"/>
        </a:p>
      </dgm:t>
    </dgm:pt>
    <dgm:pt modelId="{91DD053B-BA2B-49C6-96B4-C102578C3262}">
      <dgm:prSet phldrT="[Teksti]" custT="1"/>
      <dgm:spPr/>
      <dgm:t>
        <a:bodyPr/>
        <a:lstStyle/>
        <a:p>
          <a:r>
            <a:rPr lang="fi-FI" sz="1400" dirty="0"/>
            <a:t>Opintojen lopussa saattaminen tarkoituksenmukaiseen palveluun – erityisesti vajaakuntoisten asiakkaiden osalta merkityksellistä! </a:t>
          </a:r>
        </a:p>
      </dgm:t>
    </dgm:pt>
    <dgm:pt modelId="{6CFAC886-2F9E-4C77-9B3E-9765125CDC6F}" type="parTrans" cxnId="{FDB370F6-9E41-4C9D-ACDC-0C2AC20C1835}">
      <dgm:prSet/>
      <dgm:spPr/>
      <dgm:t>
        <a:bodyPr/>
        <a:lstStyle/>
        <a:p>
          <a:endParaRPr lang="fi-FI"/>
        </a:p>
      </dgm:t>
    </dgm:pt>
    <dgm:pt modelId="{85E28FE5-4FEA-41EF-82D2-3CFA0304FC32}" type="sibTrans" cxnId="{FDB370F6-9E41-4C9D-ACDC-0C2AC20C1835}">
      <dgm:prSet/>
      <dgm:spPr/>
      <dgm:t>
        <a:bodyPr/>
        <a:lstStyle/>
        <a:p>
          <a:endParaRPr lang="fi-FI"/>
        </a:p>
      </dgm:t>
    </dgm:pt>
    <dgm:pt modelId="{C43311E5-9198-44FB-B4B2-C750915AB358}">
      <dgm:prSet phldrT="[Teksti]" custT="1"/>
      <dgm:spPr/>
      <dgm:t>
        <a:bodyPr/>
        <a:lstStyle/>
        <a:p>
          <a:r>
            <a:rPr lang="fi-FI" sz="1400" dirty="0"/>
            <a:t> Lomakkeen vienti Wilmaan -&gt; täytettäväksi </a:t>
          </a:r>
          <a:r>
            <a:rPr lang="fi-FI" sz="1400" b="1" dirty="0"/>
            <a:t>kaikille</a:t>
          </a:r>
          <a:r>
            <a:rPr lang="fi-FI" sz="1400" dirty="0"/>
            <a:t> valituille opiskelijoille.</a:t>
          </a:r>
        </a:p>
      </dgm:t>
    </dgm:pt>
    <dgm:pt modelId="{15E444BB-A1DD-4FA8-ADFE-9928701C822D}" type="parTrans" cxnId="{02EF92E0-FEEA-46E2-851E-3E650C9A0E2A}">
      <dgm:prSet/>
      <dgm:spPr/>
      <dgm:t>
        <a:bodyPr/>
        <a:lstStyle/>
        <a:p>
          <a:endParaRPr lang="fi-FI"/>
        </a:p>
      </dgm:t>
    </dgm:pt>
    <dgm:pt modelId="{AD43E522-7E03-46E5-A53F-BEF0506AB423}" type="sibTrans" cxnId="{02EF92E0-FEEA-46E2-851E-3E650C9A0E2A}">
      <dgm:prSet/>
      <dgm:spPr/>
      <dgm:t>
        <a:bodyPr/>
        <a:lstStyle/>
        <a:p>
          <a:endParaRPr lang="fi-FI"/>
        </a:p>
      </dgm:t>
    </dgm:pt>
    <dgm:pt modelId="{F7EB0D4E-889B-4043-866B-CBCA50D5C7C8}">
      <dgm:prSet phldrT="[Teksti]" custT="1"/>
      <dgm:spPr/>
      <dgm:t>
        <a:bodyPr/>
        <a:lstStyle/>
        <a:p>
          <a:r>
            <a:rPr lang="fi-FI" sz="1400" dirty="0"/>
            <a:t> Indikaattorit tuen tarpeen tunnistamiseen ( automatisoidaan Wilmaan ) </a:t>
          </a:r>
        </a:p>
      </dgm:t>
    </dgm:pt>
    <dgm:pt modelId="{660DE641-A94F-44A1-8370-0E7A6AF5FA07}" type="parTrans" cxnId="{F38D47E5-59C0-45ED-BD5D-A0BDA47058C0}">
      <dgm:prSet/>
      <dgm:spPr/>
      <dgm:t>
        <a:bodyPr/>
        <a:lstStyle/>
        <a:p>
          <a:endParaRPr lang="fi-FI"/>
        </a:p>
      </dgm:t>
    </dgm:pt>
    <dgm:pt modelId="{A01765C0-A055-4750-8120-906CBD879FB3}" type="sibTrans" cxnId="{F38D47E5-59C0-45ED-BD5D-A0BDA47058C0}">
      <dgm:prSet/>
      <dgm:spPr/>
      <dgm:t>
        <a:bodyPr/>
        <a:lstStyle/>
        <a:p>
          <a:endParaRPr lang="fi-FI"/>
        </a:p>
      </dgm:t>
    </dgm:pt>
    <dgm:pt modelId="{EEC611DD-250D-42E5-8D6B-E24EBF5A38B8}">
      <dgm:prSet phldrT="[Teksti]" custT="1"/>
      <dgm:spPr/>
      <dgm:t>
        <a:bodyPr/>
        <a:lstStyle/>
        <a:p>
          <a:r>
            <a:rPr lang="fi-FI" sz="1400" dirty="0"/>
            <a:t> Opiskelijan tuen suunnittelu etenee normaalia polkua – opiskelijahuolto. </a:t>
          </a:r>
          <a:r>
            <a:rPr lang="fi-FI" sz="1400" b="1" dirty="0"/>
            <a:t>Monialaista asiantuntijaryhmää hyödynnetään aktiivisesti. </a:t>
          </a:r>
          <a:r>
            <a:rPr lang="fi-FI" sz="1400" b="0" dirty="0"/>
            <a:t>Polut eivät ole nyt yhteneväiset. </a:t>
          </a:r>
          <a:endParaRPr lang="fi-FI" sz="1400" b="1" dirty="0"/>
        </a:p>
      </dgm:t>
    </dgm:pt>
    <dgm:pt modelId="{08B62F98-27BC-4314-9C9A-A8700C8D67A6}" type="parTrans" cxnId="{3B71A858-0F7C-4314-8B0E-A22C9102DF94}">
      <dgm:prSet/>
      <dgm:spPr/>
      <dgm:t>
        <a:bodyPr/>
        <a:lstStyle/>
        <a:p>
          <a:endParaRPr lang="fi-FI"/>
        </a:p>
      </dgm:t>
    </dgm:pt>
    <dgm:pt modelId="{C78BF559-0C17-4C6D-B04A-FF8B132CD3DC}" type="sibTrans" cxnId="{3B71A858-0F7C-4314-8B0E-A22C9102DF94}">
      <dgm:prSet/>
      <dgm:spPr/>
      <dgm:t>
        <a:bodyPr/>
        <a:lstStyle/>
        <a:p>
          <a:endParaRPr lang="fi-FI"/>
        </a:p>
      </dgm:t>
    </dgm:pt>
    <dgm:pt modelId="{4ECA65F8-B698-4B54-A49C-A1268EDB6A60}">
      <dgm:prSet phldrT="[Teksti]" custT="1"/>
      <dgm:spPr/>
      <dgm:t>
        <a:bodyPr/>
        <a:lstStyle/>
        <a:p>
          <a:r>
            <a:rPr lang="fi-FI" sz="1400" dirty="0"/>
            <a:t> Polunavaaja liittyy prosessiin jos tuen tarve laaja-alainen tai tarvetta henkilökohtaisen polun suunnitteluun.</a:t>
          </a:r>
        </a:p>
      </dgm:t>
    </dgm:pt>
    <dgm:pt modelId="{4FB470FA-58EC-4E0F-986D-C479AA61B86A}" type="parTrans" cxnId="{2F89A1A7-5E9D-4DE3-961A-52278431A092}">
      <dgm:prSet/>
      <dgm:spPr/>
      <dgm:t>
        <a:bodyPr/>
        <a:lstStyle/>
        <a:p>
          <a:endParaRPr lang="fi-FI"/>
        </a:p>
      </dgm:t>
    </dgm:pt>
    <dgm:pt modelId="{21C2EE97-AA5E-4430-89D9-62AAE0B1773B}" type="sibTrans" cxnId="{2F89A1A7-5E9D-4DE3-961A-52278431A092}">
      <dgm:prSet/>
      <dgm:spPr/>
      <dgm:t>
        <a:bodyPr/>
        <a:lstStyle/>
        <a:p>
          <a:endParaRPr lang="fi-FI"/>
        </a:p>
      </dgm:t>
    </dgm:pt>
    <dgm:pt modelId="{49E0C79B-547E-4C8C-B745-4EC1904411B1}">
      <dgm:prSet phldrT="[Teksti]" custT="1"/>
      <dgm:spPr/>
      <dgm:t>
        <a:bodyPr/>
        <a:lstStyle/>
        <a:p>
          <a:endParaRPr lang="fi-FI" sz="1400" dirty="0"/>
        </a:p>
      </dgm:t>
    </dgm:pt>
    <dgm:pt modelId="{744185A5-6CD9-42F6-9406-CBFC0FA9F52B}" type="parTrans" cxnId="{BB6527A1-A820-4733-9170-344D92727E37}">
      <dgm:prSet/>
      <dgm:spPr/>
      <dgm:t>
        <a:bodyPr/>
        <a:lstStyle/>
        <a:p>
          <a:endParaRPr lang="fi-FI"/>
        </a:p>
      </dgm:t>
    </dgm:pt>
    <dgm:pt modelId="{91B50389-A6BB-4AC3-B15E-9B51F434C193}" type="sibTrans" cxnId="{BB6527A1-A820-4733-9170-344D92727E37}">
      <dgm:prSet/>
      <dgm:spPr/>
      <dgm:t>
        <a:bodyPr/>
        <a:lstStyle/>
        <a:p>
          <a:endParaRPr lang="fi-FI"/>
        </a:p>
      </dgm:t>
    </dgm:pt>
    <dgm:pt modelId="{E18E11C6-3E79-4D97-8FBA-37CFC8B6DFCB}">
      <dgm:prSet phldrT="[Teksti]" custT="1"/>
      <dgm:spPr/>
      <dgm:t>
        <a:bodyPr/>
        <a:lstStyle/>
        <a:p>
          <a:r>
            <a:rPr lang="fi-FI" sz="1400" dirty="0"/>
            <a:t>Seurantaan ja jatkosuunnitteluun osallistuminen tarpeen mukaan. </a:t>
          </a:r>
        </a:p>
      </dgm:t>
    </dgm:pt>
    <dgm:pt modelId="{E5B63BC4-8843-4FAA-8EAD-FD0DF5634440}" type="parTrans" cxnId="{DCB1CAD0-011A-4D4B-83BF-47475B9E61BB}">
      <dgm:prSet/>
      <dgm:spPr/>
      <dgm:t>
        <a:bodyPr/>
        <a:lstStyle/>
        <a:p>
          <a:endParaRPr lang="fi-FI"/>
        </a:p>
      </dgm:t>
    </dgm:pt>
    <dgm:pt modelId="{ED9FDA90-4E4C-47B3-8162-EC2A11ACB642}" type="sibTrans" cxnId="{DCB1CAD0-011A-4D4B-83BF-47475B9E61BB}">
      <dgm:prSet/>
      <dgm:spPr/>
      <dgm:t>
        <a:bodyPr/>
        <a:lstStyle/>
        <a:p>
          <a:endParaRPr lang="fi-FI"/>
        </a:p>
      </dgm:t>
    </dgm:pt>
    <dgm:pt modelId="{A6A53108-C6C1-48C7-AD71-308FD3760F58}">
      <dgm:prSet phldrT="[Teksti]" custT="1"/>
      <dgm:spPr/>
      <dgm:t>
        <a:bodyPr/>
        <a:lstStyle/>
        <a:p>
          <a:r>
            <a:rPr lang="fi-FI" sz="1400" dirty="0"/>
            <a:t>Opintojen keskeytysvaiheessa toimintakyvyn ja tuentarpeen kartoitus – saattaminen tarkoituksenmukaisiin palveluihin. </a:t>
          </a:r>
        </a:p>
      </dgm:t>
    </dgm:pt>
    <dgm:pt modelId="{4679E41B-9753-49DB-87FC-FF7B547DBF60}" type="parTrans" cxnId="{D9C0BF6F-DD23-4F53-9B59-B92D72BA91BC}">
      <dgm:prSet/>
      <dgm:spPr/>
      <dgm:t>
        <a:bodyPr/>
        <a:lstStyle/>
        <a:p>
          <a:endParaRPr lang="fi-FI"/>
        </a:p>
      </dgm:t>
    </dgm:pt>
    <dgm:pt modelId="{2B7DB295-99E9-46F1-998B-70E199214D25}" type="sibTrans" cxnId="{D9C0BF6F-DD23-4F53-9B59-B92D72BA91BC}">
      <dgm:prSet/>
      <dgm:spPr/>
      <dgm:t>
        <a:bodyPr/>
        <a:lstStyle/>
        <a:p>
          <a:endParaRPr lang="fi-FI"/>
        </a:p>
      </dgm:t>
    </dgm:pt>
    <dgm:pt modelId="{15194A67-C89D-4D96-8AE7-C858F00884BA}">
      <dgm:prSet phldrT="[Teksti]" custT="1"/>
      <dgm:spPr/>
      <dgm:t>
        <a:bodyPr/>
        <a:lstStyle/>
        <a:p>
          <a:r>
            <a:rPr lang="fi-FI" sz="1400" dirty="0"/>
            <a:t>Moniammatillisen työrukkasen perustaminen vahvuus- voimavara ja toimintakykykeskeisen lomakkeen suunnitteluun. </a:t>
          </a:r>
        </a:p>
      </dgm:t>
    </dgm:pt>
    <dgm:pt modelId="{76F54762-7E30-4B1F-8A57-54BFD9401DA8}" type="parTrans" cxnId="{5FACB67A-8DAB-4D0B-A9DF-62D3AF2FA3D8}">
      <dgm:prSet/>
      <dgm:spPr/>
      <dgm:t>
        <a:bodyPr/>
        <a:lstStyle/>
        <a:p>
          <a:endParaRPr lang="fi-FI"/>
        </a:p>
      </dgm:t>
    </dgm:pt>
    <dgm:pt modelId="{CD30553C-E983-4805-885B-92A96D2C7A65}" type="sibTrans" cxnId="{5FACB67A-8DAB-4D0B-A9DF-62D3AF2FA3D8}">
      <dgm:prSet/>
      <dgm:spPr/>
      <dgm:t>
        <a:bodyPr/>
        <a:lstStyle/>
        <a:p>
          <a:endParaRPr lang="fi-FI"/>
        </a:p>
      </dgm:t>
    </dgm:pt>
    <dgm:pt modelId="{36A42EBD-E872-4D53-BF3F-D98037AEDE43}" type="pres">
      <dgm:prSet presAssocID="{3C610C98-6EFD-4C1D-B8DF-1928CE639155}" presName="linearFlow" presStyleCnt="0">
        <dgm:presLayoutVars>
          <dgm:dir/>
          <dgm:animLvl val="lvl"/>
          <dgm:resizeHandles val="exact"/>
        </dgm:presLayoutVars>
      </dgm:prSet>
      <dgm:spPr/>
    </dgm:pt>
    <dgm:pt modelId="{B464DC01-4072-48CE-B4D3-AB27F8C02E12}" type="pres">
      <dgm:prSet presAssocID="{B6526F60-D5E3-42F5-BBCA-FDAB849F3677}" presName="composite" presStyleCnt="0"/>
      <dgm:spPr/>
    </dgm:pt>
    <dgm:pt modelId="{E2FB6474-8ACA-479D-B451-7EF991A6EE74}" type="pres">
      <dgm:prSet presAssocID="{B6526F60-D5E3-42F5-BBCA-FDAB849F3677}" presName="parentText" presStyleLbl="alignNode1" presStyleIdx="0" presStyleCnt="3" custScaleX="107694" custScaleY="129422" custLinFactNeighborX="-21675" custLinFactNeighborY="-23186">
        <dgm:presLayoutVars>
          <dgm:chMax val="1"/>
          <dgm:bulletEnabled val="1"/>
        </dgm:presLayoutVars>
      </dgm:prSet>
      <dgm:spPr/>
    </dgm:pt>
    <dgm:pt modelId="{38F19B0C-5E71-4969-B98B-6080E19384F1}" type="pres">
      <dgm:prSet presAssocID="{B6526F60-D5E3-42F5-BBCA-FDAB849F3677}" presName="descendantText" presStyleLbl="alignAcc1" presStyleIdx="0" presStyleCnt="3" custScaleY="169719" custLinFactNeighborX="624" custLinFactNeighborY="4661">
        <dgm:presLayoutVars>
          <dgm:bulletEnabled val="1"/>
        </dgm:presLayoutVars>
      </dgm:prSet>
      <dgm:spPr/>
    </dgm:pt>
    <dgm:pt modelId="{3C4421FA-2919-4DF7-86E8-F902BF24EF9B}" type="pres">
      <dgm:prSet presAssocID="{C8A5EE61-5BD0-4AA5-B16C-546A9B061E57}" presName="sp" presStyleCnt="0"/>
      <dgm:spPr/>
    </dgm:pt>
    <dgm:pt modelId="{22D1AC60-499D-4923-B87C-727207EDBAF4}" type="pres">
      <dgm:prSet presAssocID="{9355A067-962C-4750-BD95-64CB16A061DE}" presName="composite" presStyleCnt="0"/>
      <dgm:spPr/>
    </dgm:pt>
    <dgm:pt modelId="{5B1357D1-1567-4F7E-969C-DB5FA9ACEB20}" type="pres">
      <dgm:prSet presAssocID="{9355A067-962C-4750-BD95-64CB16A061DE}" presName="parentText" presStyleLbl="alignNode1" presStyleIdx="1" presStyleCnt="3" custScaleY="119427" custLinFactNeighborX="-12251" custLinFactNeighborY="-20567">
        <dgm:presLayoutVars>
          <dgm:chMax val="1"/>
          <dgm:bulletEnabled val="1"/>
        </dgm:presLayoutVars>
      </dgm:prSet>
      <dgm:spPr/>
    </dgm:pt>
    <dgm:pt modelId="{4E362AF6-D7E6-4A54-A31F-1F98F417CA98}" type="pres">
      <dgm:prSet presAssocID="{9355A067-962C-4750-BD95-64CB16A061DE}" presName="descendantText" presStyleLbl="alignAcc1" presStyleIdx="1" presStyleCnt="3" custScaleY="198321" custLinFactNeighborY="4496">
        <dgm:presLayoutVars>
          <dgm:bulletEnabled val="1"/>
        </dgm:presLayoutVars>
      </dgm:prSet>
      <dgm:spPr/>
    </dgm:pt>
    <dgm:pt modelId="{12F044A9-E073-40A9-ABE8-EF801050D53A}" type="pres">
      <dgm:prSet presAssocID="{5E15BBC2-9995-4F90-B14A-7F62BA4AE24F}" presName="sp" presStyleCnt="0"/>
      <dgm:spPr/>
    </dgm:pt>
    <dgm:pt modelId="{FBB4101C-CE94-4977-BFC3-C9E4841260A4}" type="pres">
      <dgm:prSet presAssocID="{7D994DCA-5439-462B-A2DB-69493F731409}" presName="composite" presStyleCnt="0"/>
      <dgm:spPr/>
    </dgm:pt>
    <dgm:pt modelId="{4BD673E3-EB96-419D-88CF-4B2E2F819C9D}" type="pres">
      <dgm:prSet presAssocID="{7D994DCA-5439-462B-A2DB-69493F731409}" presName="parentText" presStyleLbl="alignNode1" presStyleIdx="2" presStyleCnt="3" custLinFactNeighborX="-6128" custLinFactNeighborY="376">
        <dgm:presLayoutVars>
          <dgm:chMax val="1"/>
          <dgm:bulletEnabled val="1"/>
        </dgm:presLayoutVars>
      </dgm:prSet>
      <dgm:spPr/>
    </dgm:pt>
    <dgm:pt modelId="{7F1406F2-7C32-4829-8B2B-C1F3368659E4}" type="pres">
      <dgm:prSet presAssocID="{7D994DCA-5439-462B-A2DB-69493F731409}" presName="descendantText" presStyleLbl="alignAcc1" presStyleIdx="2" presStyleCnt="3" custScaleY="166355" custLinFactNeighborY="7315">
        <dgm:presLayoutVars>
          <dgm:bulletEnabled val="1"/>
        </dgm:presLayoutVars>
      </dgm:prSet>
      <dgm:spPr/>
    </dgm:pt>
  </dgm:ptLst>
  <dgm:cxnLst>
    <dgm:cxn modelId="{8E784E05-27A4-41C2-B3DF-465BFE60AA50}" srcId="{9355A067-962C-4750-BD95-64CB16A061DE}" destId="{75D96B87-8270-42DF-A488-1C9A6BFF7148}" srcOrd="0" destOrd="0" parTransId="{537BBA80-3245-44E6-A21D-21F9C25DC188}" sibTransId="{27630461-CEC9-49A3-B1EE-7B2E1E4274FE}"/>
    <dgm:cxn modelId="{FCCD2517-F3CA-488E-9F03-AB10DBAA5DC5}" type="presOf" srcId="{E6D04759-CAD4-4341-9C1B-58B62AA437A3}" destId="{4E362AF6-D7E6-4A54-A31F-1F98F417CA98}" srcOrd="0" destOrd="1" presId="urn:microsoft.com/office/officeart/2005/8/layout/chevron2"/>
    <dgm:cxn modelId="{563E771C-3AE8-423E-986E-3C3084A2D8DC}" type="presOf" srcId="{4A101824-8432-49CC-A322-2D33249D9C8B}" destId="{4E362AF6-D7E6-4A54-A31F-1F98F417CA98}" srcOrd="0" destOrd="3" presId="urn:microsoft.com/office/officeart/2005/8/layout/chevron2"/>
    <dgm:cxn modelId="{A545CE1F-4265-48A9-8A23-86C00A69F5FC}" srcId="{9355A067-962C-4750-BD95-64CB16A061DE}" destId="{E6D04759-CAD4-4341-9C1B-58B62AA437A3}" srcOrd="1" destOrd="0" parTransId="{E8BFCEED-1B6E-412C-952F-3B4D92E9CADA}" sibTransId="{8A689047-C3E9-49F7-92FC-216D2D032A26}"/>
    <dgm:cxn modelId="{09B2D326-B75A-4033-830E-50CC3CCC43E0}" type="presOf" srcId="{E18E11C6-3E79-4D97-8FBA-37CFC8B6DFCB}" destId="{7F1406F2-7C32-4829-8B2B-C1F3368659E4}" srcOrd="0" destOrd="1" presId="urn:microsoft.com/office/officeart/2005/8/layout/chevron2"/>
    <dgm:cxn modelId="{BA4ABF32-F40B-44CF-AF1C-424CC58680DA}" type="presOf" srcId="{C43311E5-9198-44FB-B4B2-C750915AB358}" destId="{38F19B0C-5E71-4969-B98B-6080E19384F1}" srcOrd="0" destOrd="2" presId="urn:microsoft.com/office/officeart/2005/8/layout/chevron2"/>
    <dgm:cxn modelId="{3AFBAA38-D860-4435-AB7E-DBE9082723B1}" type="presOf" srcId="{68DEB0C4-8F04-493D-A146-B1F921D97620}" destId="{7F1406F2-7C32-4829-8B2B-C1F3368659E4}" srcOrd="0" destOrd="2" presId="urn:microsoft.com/office/officeart/2005/8/layout/chevron2"/>
    <dgm:cxn modelId="{AC45E539-1DB2-4E3B-9E9C-716207C07E64}" type="presOf" srcId="{43F50AFD-97AF-4730-B5C8-D617BD6CC416}" destId="{38F19B0C-5E71-4969-B98B-6080E19384F1}" srcOrd="0" destOrd="0" presId="urn:microsoft.com/office/officeart/2005/8/layout/chevron2"/>
    <dgm:cxn modelId="{2765373C-88D4-408F-9EDC-4D8EFE5036EC}" type="presOf" srcId="{7D994DCA-5439-462B-A2DB-69493F731409}" destId="{4BD673E3-EB96-419D-88CF-4B2E2F819C9D}" srcOrd="0" destOrd="0" presId="urn:microsoft.com/office/officeart/2005/8/layout/chevron2"/>
    <dgm:cxn modelId="{4598793D-2475-4FF8-81A9-1947FB2573E2}" srcId="{3C610C98-6EFD-4C1D-B8DF-1928CE639155}" destId="{7D994DCA-5439-462B-A2DB-69493F731409}" srcOrd="2" destOrd="0" parTransId="{5F802055-8B0F-47C8-BEA5-09E49071E7FC}" sibTransId="{3E8615E8-154D-4715-80C7-1AA3CC2331CC}"/>
    <dgm:cxn modelId="{52454C40-C1FB-4CA3-9E16-13E876816BA3}" type="presOf" srcId="{75D96B87-8270-42DF-A488-1C9A6BFF7148}" destId="{4E362AF6-D7E6-4A54-A31F-1F98F417CA98}" srcOrd="0" destOrd="0" presId="urn:microsoft.com/office/officeart/2005/8/layout/chevron2"/>
    <dgm:cxn modelId="{A00BEE5C-D51E-4627-A909-E5C122504DE6}" srcId="{9355A067-962C-4750-BD95-64CB16A061DE}" destId="{860C4B24-12DF-4E42-93DA-5AE7484154C2}" srcOrd="4" destOrd="0" parTransId="{10184FAD-A898-4059-9618-BBEF517B637E}" sibTransId="{84803D41-7E0E-4DCD-B1C6-BB5789F640FB}"/>
    <dgm:cxn modelId="{18BA9968-7810-4553-82F5-151005E93C87}" type="presOf" srcId="{91DD053B-BA2B-49C6-96B4-C102578C3262}" destId="{7F1406F2-7C32-4829-8B2B-C1F3368659E4}" srcOrd="0" destOrd="4" presId="urn:microsoft.com/office/officeart/2005/8/layout/chevron2"/>
    <dgm:cxn modelId="{D9C0BF6F-DD23-4F53-9B59-B92D72BA91BC}" srcId="{7D994DCA-5439-462B-A2DB-69493F731409}" destId="{A6A53108-C6C1-48C7-AD71-308FD3760F58}" srcOrd="3" destOrd="0" parTransId="{4679E41B-9753-49DB-87FC-FF7B547DBF60}" sibTransId="{2B7DB295-99E9-46F1-998B-70E199214D25}"/>
    <dgm:cxn modelId="{183D4C52-C8CE-4B0D-99D3-AAA3421A48D6}" srcId="{9355A067-962C-4750-BD95-64CB16A061DE}" destId="{4A101824-8432-49CC-A322-2D33249D9C8B}" srcOrd="3" destOrd="0" parTransId="{6AD62A55-4FBD-4EFA-8C43-BD658DF1341B}" sibTransId="{C6234CF2-1C12-4122-8C20-33B4A2984E65}"/>
    <dgm:cxn modelId="{C2413E75-93FE-473E-A5AF-44428F3A656C}" type="presOf" srcId="{4ECA65F8-B698-4B54-A49C-A1268EDB6A60}" destId="{38F19B0C-5E71-4969-B98B-6080E19384F1}" srcOrd="0" destOrd="5" presId="urn:microsoft.com/office/officeart/2005/8/layout/chevron2"/>
    <dgm:cxn modelId="{37CE5877-E0DB-4C44-AB45-BC18F36BD5A5}" type="presOf" srcId="{3C610C98-6EFD-4C1D-B8DF-1928CE639155}" destId="{36A42EBD-E872-4D53-BF3F-D98037AEDE43}" srcOrd="0" destOrd="0" presId="urn:microsoft.com/office/officeart/2005/8/layout/chevron2"/>
    <dgm:cxn modelId="{297DCC77-BFE0-4477-B73A-00AA5E678E75}" type="presOf" srcId="{A6A53108-C6C1-48C7-AD71-308FD3760F58}" destId="{7F1406F2-7C32-4829-8B2B-C1F3368659E4}" srcOrd="0" destOrd="3" presId="urn:microsoft.com/office/officeart/2005/8/layout/chevron2"/>
    <dgm:cxn modelId="{3B71A858-0F7C-4314-8B0E-A22C9102DF94}" srcId="{B6526F60-D5E3-42F5-BBCA-FDAB849F3677}" destId="{EEC611DD-250D-42E5-8D6B-E24EBF5A38B8}" srcOrd="4" destOrd="0" parTransId="{08B62F98-27BC-4314-9C9A-A8700C8D67A6}" sibTransId="{C78BF559-0C17-4C6D-B04A-FF8B132CD3DC}"/>
    <dgm:cxn modelId="{50EE6179-3710-4328-920C-58FFDAB6AE43}" type="presOf" srcId="{C1ED9316-3C1D-4630-8041-4E96358E7CAB}" destId="{4E362AF6-D7E6-4A54-A31F-1F98F417CA98}" srcOrd="0" destOrd="2" presId="urn:microsoft.com/office/officeart/2005/8/layout/chevron2"/>
    <dgm:cxn modelId="{19843A5A-C952-4FDC-B6A5-C5CAA32E8CA9}" type="presOf" srcId="{EEC611DD-250D-42E5-8D6B-E24EBF5A38B8}" destId="{38F19B0C-5E71-4969-B98B-6080E19384F1}" srcOrd="0" destOrd="4" presId="urn:microsoft.com/office/officeart/2005/8/layout/chevron2"/>
    <dgm:cxn modelId="{5FACB67A-8DAB-4D0B-A9DF-62D3AF2FA3D8}" srcId="{B6526F60-D5E3-42F5-BBCA-FDAB849F3677}" destId="{15194A67-C89D-4D96-8AE7-C858F00884BA}" srcOrd="1" destOrd="0" parTransId="{76F54762-7E30-4B1F-8A57-54BFD9401DA8}" sibTransId="{CD30553C-E983-4805-885B-92A96D2C7A65}"/>
    <dgm:cxn modelId="{74199D8E-C046-4691-8EC0-36DAEB9F4A43}" type="presOf" srcId="{F7EB0D4E-889B-4043-866B-CBCA50D5C7C8}" destId="{38F19B0C-5E71-4969-B98B-6080E19384F1}" srcOrd="0" destOrd="3" presId="urn:microsoft.com/office/officeart/2005/8/layout/chevron2"/>
    <dgm:cxn modelId="{CC4C9B90-E4DD-412C-A83F-5FD43E7D5146}" type="presOf" srcId="{49E0C79B-547E-4C8C-B745-4EC1904411B1}" destId="{7F1406F2-7C32-4829-8B2B-C1F3368659E4}" srcOrd="0" destOrd="0" presId="urn:microsoft.com/office/officeart/2005/8/layout/chevron2"/>
    <dgm:cxn modelId="{D6233D94-72F2-4C37-9052-DEB9444F1205}" type="presOf" srcId="{B6526F60-D5E3-42F5-BBCA-FDAB849F3677}" destId="{E2FB6474-8ACA-479D-B451-7EF991A6EE74}" srcOrd="0" destOrd="0" presId="urn:microsoft.com/office/officeart/2005/8/layout/chevron2"/>
    <dgm:cxn modelId="{8E19D396-BA4A-4395-890C-42467A654B84}" type="presOf" srcId="{9355A067-962C-4750-BD95-64CB16A061DE}" destId="{5B1357D1-1567-4F7E-969C-DB5FA9ACEB20}" srcOrd="0" destOrd="0" presId="urn:microsoft.com/office/officeart/2005/8/layout/chevron2"/>
    <dgm:cxn modelId="{BB6527A1-A820-4733-9170-344D92727E37}" srcId="{7D994DCA-5439-462B-A2DB-69493F731409}" destId="{49E0C79B-547E-4C8C-B745-4EC1904411B1}" srcOrd="0" destOrd="0" parTransId="{744185A5-6CD9-42F6-9406-CBFC0FA9F52B}" sibTransId="{91B50389-A6BB-4AC3-B15E-9B51F434C193}"/>
    <dgm:cxn modelId="{923BF2A1-15B9-44FF-8A94-EEF4D02223B2}" srcId="{3C610C98-6EFD-4C1D-B8DF-1928CE639155}" destId="{B6526F60-D5E3-42F5-BBCA-FDAB849F3677}" srcOrd="0" destOrd="0" parTransId="{D867B9F3-6E50-4602-9E8A-F449704940D1}" sibTransId="{C8A5EE61-5BD0-4AA5-B16C-546A9B061E57}"/>
    <dgm:cxn modelId="{2F89A1A7-5E9D-4DE3-961A-52278431A092}" srcId="{B6526F60-D5E3-42F5-BBCA-FDAB849F3677}" destId="{4ECA65F8-B698-4B54-A49C-A1268EDB6A60}" srcOrd="5" destOrd="0" parTransId="{4FB470FA-58EC-4E0F-986D-C479AA61B86A}" sibTransId="{21C2EE97-AA5E-4430-89D9-62AAE0B1773B}"/>
    <dgm:cxn modelId="{77C74EC4-EE36-4802-AA57-76394C4C85BD}" type="presOf" srcId="{860C4B24-12DF-4E42-93DA-5AE7484154C2}" destId="{4E362AF6-D7E6-4A54-A31F-1F98F417CA98}" srcOrd="0" destOrd="4" presId="urn:microsoft.com/office/officeart/2005/8/layout/chevron2"/>
    <dgm:cxn modelId="{3DB7E0C7-1661-4DDF-8BD7-62E7F043B901}" srcId="{B6526F60-D5E3-42F5-BBCA-FDAB849F3677}" destId="{43F50AFD-97AF-4730-B5C8-D617BD6CC416}" srcOrd="0" destOrd="0" parTransId="{64CF7676-6B56-44CA-AFB7-5CD26289804F}" sibTransId="{1A9F4725-16F2-43E1-9262-2C781DC728C8}"/>
    <dgm:cxn modelId="{DCB1CAD0-011A-4D4B-83BF-47475B9E61BB}" srcId="{7D994DCA-5439-462B-A2DB-69493F731409}" destId="{E18E11C6-3E79-4D97-8FBA-37CFC8B6DFCB}" srcOrd="1" destOrd="0" parTransId="{E5B63BC4-8843-4FAA-8EAD-FD0DF5634440}" sibTransId="{ED9FDA90-4E4C-47B3-8162-EC2A11ACB642}"/>
    <dgm:cxn modelId="{DECAD3DF-08D9-4956-B52F-FA9530C90D4B}" srcId="{7D994DCA-5439-462B-A2DB-69493F731409}" destId="{68DEB0C4-8F04-493D-A146-B1F921D97620}" srcOrd="2" destOrd="0" parTransId="{0ECD3C4F-BD55-472C-9AB2-CFEF7083DCA3}" sibTransId="{4F5CD394-2CF5-4462-A0DE-844D6A60392E}"/>
    <dgm:cxn modelId="{02EF92E0-FEEA-46E2-851E-3E650C9A0E2A}" srcId="{B6526F60-D5E3-42F5-BBCA-FDAB849F3677}" destId="{C43311E5-9198-44FB-B4B2-C750915AB358}" srcOrd="2" destOrd="0" parTransId="{15E444BB-A1DD-4FA8-ADFE-9928701C822D}" sibTransId="{AD43E522-7E03-46E5-A53F-BEF0506AB423}"/>
    <dgm:cxn modelId="{2E885EE5-4E32-48DC-AFA3-CDAC7BD0DDF2}" srcId="{3C610C98-6EFD-4C1D-B8DF-1928CE639155}" destId="{9355A067-962C-4750-BD95-64CB16A061DE}" srcOrd="1" destOrd="0" parTransId="{AEDB1AA7-2A8E-4596-8ED6-02117A9C013C}" sibTransId="{5E15BBC2-9995-4F90-B14A-7F62BA4AE24F}"/>
    <dgm:cxn modelId="{F38D47E5-59C0-45ED-BD5D-A0BDA47058C0}" srcId="{B6526F60-D5E3-42F5-BBCA-FDAB849F3677}" destId="{F7EB0D4E-889B-4043-866B-CBCA50D5C7C8}" srcOrd="3" destOrd="0" parTransId="{660DE641-A94F-44A1-8370-0E7A6AF5FA07}" sibTransId="{A01765C0-A055-4750-8120-906CBD879FB3}"/>
    <dgm:cxn modelId="{3A1168F6-E851-456D-81C7-85C52CF296D2}" type="presOf" srcId="{15194A67-C89D-4D96-8AE7-C858F00884BA}" destId="{38F19B0C-5E71-4969-B98B-6080E19384F1}" srcOrd="0" destOrd="1" presId="urn:microsoft.com/office/officeart/2005/8/layout/chevron2"/>
    <dgm:cxn modelId="{FDB370F6-9E41-4C9D-ACDC-0C2AC20C1835}" srcId="{7D994DCA-5439-462B-A2DB-69493F731409}" destId="{91DD053B-BA2B-49C6-96B4-C102578C3262}" srcOrd="4" destOrd="0" parTransId="{6CFAC886-2F9E-4C77-9B3E-9765125CDC6F}" sibTransId="{85E28FE5-4FEA-41EF-82D2-3CFA0304FC32}"/>
    <dgm:cxn modelId="{A48A68FD-60F5-4FE2-865A-6CA9AA74AB73}" srcId="{9355A067-962C-4750-BD95-64CB16A061DE}" destId="{C1ED9316-3C1D-4630-8041-4E96358E7CAB}" srcOrd="2" destOrd="0" parTransId="{E9D97951-B8D2-47C8-9DA9-7701C388310E}" sibTransId="{8B5DFE8A-33CB-4080-908C-05263075D6B9}"/>
    <dgm:cxn modelId="{DE6E92D6-C7A4-447D-A07F-2A5FD06E1B31}" type="presParOf" srcId="{36A42EBD-E872-4D53-BF3F-D98037AEDE43}" destId="{B464DC01-4072-48CE-B4D3-AB27F8C02E12}" srcOrd="0" destOrd="0" presId="urn:microsoft.com/office/officeart/2005/8/layout/chevron2"/>
    <dgm:cxn modelId="{3A03BCB4-790F-47B1-A62F-394E44FCD166}" type="presParOf" srcId="{B464DC01-4072-48CE-B4D3-AB27F8C02E12}" destId="{E2FB6474-8ACA-479D-B451-7EF991A6EE74}" srcOrd="0" destOrd="0" presId="urn:microsoft.com/office/officeart/2005/8/layout/chevron2"/>
    <dgm:cxn modelId="{53E2647C-AB5C-4B51-B3F4-A0F79F4A8FD1}" type="presParOf" srcId="{B464DC01-4072-48CE-B4D3-AB27F8C02E12}" destId="{38F19B0C-5E71-4969-B98B-6080E19384F1}" srcOrd="1" destOrd="0" presId="urn:microsoft.com/office/officeart/2005/8/layout/chevron2"/>
    <dgm:cxn modelId="{229048DE-567F-43D0-AA75-670C8ACA81EB}" type="presParOf" srcId="{36A42EBD-E872-4D53-BF3F-D98037AEDE43}" destId="{3C4421FA-2919-4DF7-86E8-F902BF24EF9B}" srcOrd="1" destOrd="0" presId="urn:microsoft.com/office/officeart/2005/8/layout/chevron2"/>
    <dgm:cxn modelId="{C9F259C2-0AB5-4BFF-ACAE-8C31746640A3}" type="presParOf" srcId="{36A42EBD-E872-4D53-BF3F-D98037AEDE43}" destId="{22D1AC60-499D-4923-B87C-727207EDBAF4}" srcOrd="2" destOrd="0" presId="urn:microsoft.com/office/officeart/2005/8/layout/chevron2"/>
    <dgm:cxn modelId="{EE569BA7-3A19-450D-9EAB-4CCA4E07BCD2}" type="presParOf" srcId="{22D1AC60-499D-4923-B87C-727207EDBAF4}" destId="{5B1357D1-1567-4F7E-969C-DB5FA9ACEB20}" srcOrd="0" destOrd="0" presId="urn:microsoft.com/office/officeart/2005/8/layout/chevron2"/>
    <dgm:cxn modelId="{F7465DD4-8B92-4B77-81A2-383EAA615128}" type="presParOf" srcId="{22D1AC60-499D-4923-B87C-727207EDBAF4}" destId="{4E362AF6-D7E6-4A54-A31F-1F98F417CA98}" srcOrd="1" destOrd="0" presId="urn:microsoft.com/office/officeart/2005/8/layout/chevron2"/>
    <dgm:cxn modelId="{C974D8F7-C1BC-464E-A77C-F3C13767ADE7}" type="presParOf" srcId="{36A42EBD-E872-4D53-BF3F-D98037AEDE43}" destId="{12F044A9-E073-40A9-ABE8-EF801050D53A}" srcOrd="3" destOrd="0" presId="urn:microsoft.com/office/officeart/2005/8/layout/chevron2"/>
    <dgm:cxn modelId="{CA1AD197-A44E-4D83-9CF7-2961357FB41E}" type="presParOf" srcId="{36A42EBD-E872-4D53-BF3F-D98037AEDE43}" destId="{FBB4101C-CE94-4977-BFC3-C9E4841260A4}" srcOrd="4" destOrd="0" presId="urn:microsoft.com/office/officeart/2005/8/layout/chevron2"/>
    <dgm:cxn modelId="{B8596B19-BE35-4597-80B4-1B31FD843871}" type="presParOf" srcId="{FBB4101C-CE94-4977-BFC3-C9E4841260A4}" destId="{4BD673E3-EB96-419D-88CF-4B2E2F819C9D}" srcOrd="0" destOrd="0" presId="urn:microsoft.com/office/officeart/2005/8/layout/chevron2"/>
    <dgm:cxn modelId="{7613B433-3BE1-414E-8CA1-AC2E308BB9B5}" type="presParOf" srcId="{FBB4101C-CE94-4977-BFC3-C9E4841260A4}" destId="{7F1406F2-7C32-4829-8B2B-C1F3368659E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C52E4-F95B-4D4A-AD4E-5D375BF8A7C1}">
      <dsp:nvSpPr>
        <dsp:cNvPr id="0" name=""/>
        <dsp:cNvSpPr/>
      </dsp:nvSpPr>
      <dsp:spPr>
        <a:xfrm>
          <a:off x="0" y="-88593"/>
          <a:ext cx="8908381" cy="186859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fi-FI" sz="1400" b="0" kern="1200" dirty="0"/>
        </a:p>
        <a:p>
          <a:pPr marL="0" lvl="0" indent="0" algn="l" defTabSz="622300">
            <a:lnSpc>
              <a:spcPct val="90000"/>
            </a:lnSpc>
            <a:spcBef>
              <a:spcPct val="0"/>
            </a:spcBef>
            <a:spcAft>
              <a:spcPct val="35000"/>
            </a:spcAft>
            <a:buNone/>
          </a:pPr>
          <a:r>
            <a:rPr lang="fi-FI" sz="1400" b="0" kern="1200" dirty="0"/>
            <a:t>Verkoston tai opiskelijan yhteydenoton perusteella tarve moniammatilliseen tuen ja kuntoutuksen yhteiseen suunnitteluun </a:t>
          </a:r>
          <a:r>
            <a:rPr lang="fi-FI" sz="1400" b="1" kern="1200" dirty="0"/>
            <a:t>– koordinointi ja pilottialojen prosessiin liittymine</a:t>
          </a:r>
          <a:endParaRPr lang="fi-FI" sz="1400" b="0" kern="1200" dirty="0"/>
        </a:p>
        <a:p>
          <a:pPr marL="0" lvl="0" indent="0" algn="l" defTabSz="622300">
            <a:lnSpc>
              <a:spcPct val="90000"/>
            </a:lnSpc>
            <a:spcBef>
              <a:spcPct val="0"/>
            </a:spcBef>
            <a:spcAft>
              <a:spcPct val="35000"/>
            </a:spcAft>
            <a:buNone/>
          </a:pPr>
          <a:r>
            <a:rPr lang="fi-FI" sz="1400" b="0" kern="1200" dirty="0"/>
            <a:t>Yhteistyötahon työskentelyn kautta todettu laaja-alainen tuen tarve – </a:t>
          </a:r>
          <a:r>
            <a:rPr lang="fi-FI" sz="1400" b="1" kern="1200" dirty="0"/>
            <a:t>esim. alkukartoitus työparityönä ja jatkotuen koordinointi </a:t>
          </a:r>
        </a:p>
        <a:p>
          <a:pPr marL="0" lvl="0" indent="0" algn="l" defTabSz="622300">
            <a:lnSpc>
              <a:spcPct val="90000"/>
            </a:lnSpc>
            <a:spcBef>
              <a:spcPct val="0"/>
            </a:spcBef>
            <a:spcAft>
              <a:spcPct val="35000"/>
            </a:spcAft>
            <a:buNone/>
          </a:pPr>
          <a:r>
            <a:rPr lang="fi-FI" sz="1400" b="1" kern="1200" dirty="0"/>
            <a:t>Työparityö / konsultatiivinen työ oppilaitoksen sisällä, sekä verkostoissa</a:t>
          </a:r>
        </a:p>
        <a:p>
          <a:pPr marL="0" lvl="0" indent="0" algn="l" defTabSz="622300">
            <a:lnSpc>
              <a:spcPct val="90000"/>
            </a:lnSpc>
            <a:spcBef>
              <a:spcPct val="0"/>
            </a:spcBef>
            <a:spcAft>
              <a:spcPct val="35000"/>
            </a:spcAft>
            <a:buNone/>
          </a:pPr>
          <a:r>
            <a:rPr lang="fi-FI" sz="1400" b="0" kern="1200" dirty="0"/>
            <a:t>Yhteistyö hakijapalveluiden kanssa – säännölliset tiimit</a:t>
          </a:r>
        </a:p>
        <a:p>
          <a:pPr marL="0" lvl="0" indent="0" algn="l" defTabSz="622300">
            <a:lnSpc>
              <a:spcPct val="90000"/>
            </a:lnSpc>
            <a:spcBef>
              <a:spcPct val="0"/>
            </a:spcBef>
            <a:spcAft>
              <a:spcPct val="35000"/>
            </a:spcAft>
            <a:buNone/>
          </a:pPr>
          <a:endParaRPr lang="fi-FI" sz="1400" b="0" kern="1200" dirty="0"/>
        </a:p>
        <a:p>
          <a:pPr marL="0" lvl="0" indent="0" algn="l" defTabSz="622300">
            <a:lnSpc>
              <a:spcPct val="90000"/>
            </a:lnSpc>
            <a:spcBef>
              <a:spcPct val="0"/>
            </a:spcBef>
            <a:spcAft>
              <a:spcPct val="35000"/>
            </a:spcAft>
            <a:buNone/>
          </a:pPr>
          <a:endParaRPr lang="fi-FI" sz="1200" kern="1200" dirty="0"/>
        </a:p>
      </dsp:txBody>
      <dsp:txXfrm>
        <a:off x="54729" y="-33864"/>
        <a:ext cx="7253663" cy="1759133"/>
      </dsp:txXfrm>
    </dsp:sp>
    <dsp:sp modelId="{81EB68FC-6FE9-4A5F-89C9-2B6BBC33BC44}">
      <dsp:nvSpPr>
        <dsp:cNvPr id="0" name=""/>
        <dsp:cNvSpPr/>
      </dsp:nvSpPr>
      <dsp:spPr>
        <a:xfrm>
          <a:off x="782737" y="1764275"/>
          <a:ext cx="8908381" cy="17592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b="1" kern="1200"/>
            <a:t>Tiedon kerääminen tukea tarvitsevien tuentarpeiden luonteesta </a:t>
          </a:r>
          <a:r>
            <a:rPr lang="fi-FI" sz="1400" kern="1200"/>
            <a:t>– tiedon tuottaminen työn kehittämisen tueksi.</a:t>
          </a:r>
        </a:p>
        <a:p>
          <a:pPr marL="0" lvl="0" indent="0" algn="l" defTabSz="622300">
            <a:lnSpc>
              <a:spcPct val="90000"/>
            </a:lnSpc>
            <a:spcBef>
              <a:spcPct val="0"/>
            </a:spcBef>
            <a:spcAft>
              <a:spcPct val="35000"/>
            </a:spcAft>
            <a:buNone/>
          </a:pPr>
          <a:r>
            <a:rPr lang="fi-FI" sz="1400" b="1" kern="1200"/>
            <a:t>Moniammatillisen yhteistyön vahvistaminen edelleen.</a:t>
          </a:r>
        </a:p>
        <a:p>
          <a:pPr marL="0" lvl="0" indent="0" algn="l" defTabSz="622300">
            <a:lnSpc>
              <a:spcPct val="90000"/>
            </a:lnSpc>
            <a:spcBef>
              <a:spcPct val="0"/>
            </a:spcBef>
            <a:spcAft>
              <a:spcPct val="35000"/>
            </a:spcAft>
            <a:buNone/>
          </a:pPr>
          <a:r>
            <a:rPr lang="fi-FI" sz="1400" b="1" kern="1200"/>
            <a:t>Moniammatillisen työskentelyn tuki ja jalkauttaminen</a:t>
          </a:r>
          <a:r>
            <a:rPr lang="fi-FI" sz="1400" kern="1200"/>
            <a:t>.</a:t>
          </a:r>
        </a:p>
        <a:p>
          <a:pPr marL="0" lvl="0" indent="0" algn="l" defTabSz="622300">
            <a:lnSpc>
              <a:spcPct val="90000"/>
            </a:lnSpc>
            <a:spcBef>
              <a:spcPct val="0"/>
            </a:spcBef>
            <a:spcAft>
              <a:spcPct val="35000"/>
            </a:spcAft>
            <a:buNone/>
          </a:pPr>
          <a:r>
            <a:rPr lang="fi-FI" sz="1400" b="1" kern="1200"/>
            <a:t>Asiakkaiden kokemusten kartoittaminen </a:t>
          </a:r>
          <a:r>
            <a:rPr lang="fi-FI" sz="1400" kern="1200"/>
            <a:t>( esim. laadullinen opinnäytetyö ) – asiakkaiden kokemusten ja toiveiden kartoitus.</a:t>
          </a:r>
        </a:p>
        <a:p>
          <a:pPr marL="0" lvl="0" indent="0" algn="l" defTabSz="622300">
            <a:lnSpc>
              <a:spcPct val="90000"/>
            </a:lnSpc>
            <a:spcBef>
              <a:spcPct val="0"/>
            </a:spcBef>
            <a:spcAft>
              <a:spcPct val="35000"/>
            </a:spcAft>
            <a:buNone/>
          </a:pPr>
          <a:endParaRPr lang="fi-FI" sz="1400" kern="1200" dirty="0"/>
        </a:p>
      </dsp:txBody>
      <dsp:txXfrm>
        <a:off x="834264" y="1815802"/>
        <a:ext cx="7035051" cy="1656210"/>
      </dsp:txXfrm>
    </dsp:sp>
    <dsp:sp modelId="{879807B0-D22F-4C2E-9C5E-22A89EA304AF}">
      <dsp:nvSpPr>
        <dsp:cNvPr id="0" name=""/>
        <dsp:cNvSpPr/>
      </dsp:nvSpPr>
      <dsp:spPr>
        <a:xfrm>
          <a:off x="1554963" y="3558945"/>
          <a:ext cx="8908381" cy="151421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b="1" kern="1200"/>
            <a:t>Tukipalvelujen mallinnos</a:t>
          </a:r>
          <a:r>
            <a:rPr lang="fi-FI" sz="1400" kern="1200"/>
            <a:t> ( jatkuvaan hakuun liittyen )</a:t>
          </a:r>
        </a:p>
        <a:p>
          <a:pPr marL="0" lvl="0" indent="0" algn="l" defTabSz="622300">
            <a:lnSpc>
              <a:spcPct val="90000"/>
            </a:lnSpc>
            <a:spcBef>
              <a:spcPct val="0"/>
            </a:spcBef>
            <a:spcAft>
              <a:spcPct val="35000"/>
            </a:spcAft>
            <a:buNone/>
          </a:pPr>
          <a:r>
            <a:rPr lang="fi-FI" sz="1400" b="1" kern="1200"/>
            <a:t>Keskeyttämisvaarassa olevien opiskelijoiden tukipalvelujen kehittämiseen osallistuminen / toimintakyvyn arviointi/ kehitettävän arviolomakkeen hyödyntäminen tms</a:t>
          </a:r>
          <a:r>
            <a:rPr lang="fi-FI" sz="1400" kern="1200"/>
            <a:t>. </a:t>
          </a:r>
        </a:p>
        <a:p>
          <a:pPr marL="0" lvl="0" indent="0" algn="l" defTabSz="622300">
            <a:lnSpc>
              <a:spcPct val="90000"/>
            </a:lnSpc>
            <a:spcBef>
              <a:spcPct val="0"/>
            </a:spcBef>
            <a:spcAft>
              <a:spcPct val="35000"/>
            </a:spcAft>
            <a:buNone/>
          </a:pPr>
          <a:r>
            <a:rPr lang="fi-FI" sz="1400" b="1" kern="1200"/>
            <a:t>Osallistuminen ulkopuoliseen yhteistyöhön tarpeen ja resurssien mukaan</a:t>
          </a:r>
          <a:endParaRPr lang="fi-FI" sz="1400" b="1" kern="1200" dirty="0"/>
        </a:p>
      </dsp:txBody>
      <dsp:txXfrm>
        <a:off x="1599313" y="3603295"/>
        <a:ext cx="7049405" cy="1425518"/>
      </dsp:txXfrm>
    </dsp:sp>
    <dsp:sp modelId="{E36DD47D-DF94-4E1D-84EF-7F1C94B21173}">
      <dsp:nvSpPr>
        <dsp:cNvPr id="0" name=""/>
        <dsp:cNvSpPr/>
      </dsp:nvSpPr>
      <dsp:spPr>
        <a:xfrm>
          <a:off x="7924139" y="1236875"/>
          <a:ext cx="984242" cy="98424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i-FI" sz="3600" kern="1200"/>
        </a:p>
      </dsp:txBody>
      <dsp:txXfrm>
        <a:off x="8145593" y="1236875"/>
        <a:ext cx="541334" cy="740642"/>
      </dsp:txXfrm>
    </dsp:sp>
    <dsp:sp modelId="{A4882503-562C-4C94-A30C-E503CF83C615}">
      <dsp:nvSpPr>
        <dsp:cNvPr id="0" name=""/>
        <dsp:cNvSpPr/>
      </dsp:nvSpPr>
      <dsp:spPr>
        <a:xfrm>
          <a:off x="8710173" y="2993369"/>
          <a:ext cx="984242" cy="984242"/>
        </a:xfrm>
        <a:prstGeom prst="downArrow">
          <a:avLst>
            <a:gd name="adj1" fmla="val 55000"/>
            <a:gd name="adj2" fmla="val 45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i-FI" sz="3600" kern="1200"/>
        </a:p>
      </dsp:txBody>
      <dsp:txXfrm>
        <a:off x="8931627" y="2993369"/>
        <a:ext cx="541334" cy="7406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B6474-8ACA-479D-B451-7EF991A6EE74}">
      <dsp:nvSpPr>
        <dsp:cNvPr id="0" name=""/>
        <dsp:cNvSpPr/>
      </dsp:nvSpPr>
      <dsp:spPr>
        <a:xfrm rot="5400000">
          <a:off x="-120507" y="381381"/>
          <a:ext cx="1826894" cy="1064130"/>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t>Valinnan </a:t>
          </a:r>
        </a:p>
        <a:p>
          <a:pPr marL="0" lvl="0" indent="0" algn="ctr" defTabSz="622300">
            <a:lnSpc>
              <a:spcPct val="90000"/>
            </a:lnSpc>
            <a:spcBef>
              <a:spcPct val="0"/>
            </a:spcBef>
            <a:spcAft>
              <a:spcPct val="35000"/>
            </a:spcAft>
            <a:buNone/>
          </a:pPr>
          <a:r>
            <a:rPr lang="fi-FI" sz="1400" kern="1200" dirty="0"/>
            <a:t>jälkeen</a:t>
          </a:r>
        </a:p>
      </dsp:txBody>
      <dsp:txXfrm rot="-5400000">
        <a:off x="260875" y="532064"/>
        <a:ext cx="1064130" cy="762764"/>
      </dsp:txXfrm>
    </dsp:sp>
    <dsp:sp modelId="{38F19B0C-5E71-4969-B98B-6080E19384F1}">
      <dsp:nvSpPr>
        <dsp:cNvPr id="0" name=""/>
        <dsp:cNvSpPr/>
      </dsp:nvSpPr>
      <dsp:spPr>
        <a:xfrm rot="5400000">
          <a:off x="5000330" y="-3396405"/>
          <a:ext cx="1557217" cy="845009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fi-FI" sz="1400" b="0" kern="1200" dirty="0"/>
            <a:t>Nivelvaiheen strukturoitu kaavake opintojen alun karoitusvälineeksi.</a:t>
          </a:r>
          <a:endParaRPr lang="fi-FI" sz="1400" kern="1200" dirty="0"/>
        </a:p>
        <a:p>
          <a:pPr marL="114300" lvl="1" indent="-114300" algn="l" defTabSz="622300">
            <a:lnSpc>
              <a:spcPct val="90000"/>
            </a:lnSpc>
            <a:spcBef>
              <a:spcPct val="0"/>
            </a:spcBef>
            <a:spcAft>
              <a:spcPct val="15000"/>
            </a:spcAft>
            <a:buChar char="•"/>
          </a:pPr>
          <a:r>
            <a:rPr lang="fi-FI" sz="1400" kern="1200" dirty="0"/>
            <a:t>Moniammatillisen työrukkasen perustaminen vahvuus- voimavara ja toimintakykykeskeisen lomakkeen suunnitteluun. </a:t>
          </a:r>
        </a:p>
        <a:p>
          <a:pPr marL="114300" lvl="1" indent="-114300" algn="l" defTabSz="622300">
            <a:lnSpc>
              <a:spcPct val="90000"/>
            </a:lnSpc>
            <a:spcBef>
              <a:spcPct val="0"/>
            </a:spcBef>
            <a:spcAft>
              <a:spcPct val="15000"/>
            </a:spcAft>
            <a:buChar char="•"/>
          </a:pPr>
          <a:r>
            <a:rPr lang="fi-FI" sz="1400" kern="1200" dirty="0"/>
            <a:t> Lomakkeen vienti Wilmaan -&gt; täytettäväksi </a:t>
          </a:r>
          <a:r>
            <a:rPr lang="fi-FI" sz="1400" b="1" kern="1200" dirty="0"/>
            <a:t>kaikille</a:t>
          </a:r>
          <a:r>
            <a:rPr lang="fi-FI" sz="1400" kern="1200" dirty="0"/>
            <a:t> valituille opiskelijoille.</a:t>
          </a:r>
        </a:p>
        <a:p>
          <a:pPr marL="114300" lvl="1" indent="-114300" algn="l" defTabSz="622300">
            <a:lnSpc>
              <a:spcPct val="90000"/>
            </a:lnSpc>
            <a:spcBef>
              <a:spcPct val="0"/>
            </a:spcBef>
            <a:spcAft>
              <a:spcPct val="15000"/>
            </a:spcAft>
            <a:buChar char="•"/>
          </a:pPr>
          <a:r>
            <a:rPr lang="fi-FI" sz="1400" kern="1200" dirty="0"/>
            <a:t> Indikaattorit tuen tarpeen tunnistamiseen ( automatisoidaan Wilmaan ) </a:t>
          </a:r>
        </a:p>
        <a:p>
          <a:pPr marL="114300" lvl="1" indent="-114300" algn="l" defTabSz="622300">
            <a:lnSpc>
              <a:spcPct val="90000"/>
            </a:lnSpc>
            <a:spcBef>
              <a:spcPct val="0"/>
            </a:spcBef>
            <a:spcAft>
              <a:spcPct val="15000"/>
            </a:spcAft>
            <a:buChar char="•"/>
          </a:pPr>
          <a:r>
            <a:rPr lang="fi-FI" sz="1400" kern="1200" dirty="0"/>
            <a:t> Opiskelijan tuen suunnittelu etenee normaalia polkua – opiskelijahuolto. </a:t>
          </a:r>
          <a:r>
            <a:rPr lang="fi-FI" sz="1400" b="1" kern="1200" dirty="0"/>
            <a:t>Monialaista asiantuntijaryhmää hyödynnetään aktiivisesti. </a:t>
          </a:r>
          <a:r>
            <a:rPr lang="fi-FI" sz="1400" b="0" kern="1200" dirty="0"/>
            <a:t>Polut eivät ole nyt yhteneväiset. </a:t>
          </a:r>
          <a:endParaRPr lang="fi-FI" sz="1400" b="1" kern="1200" dirty="0"/>
        </a:p>
        <a:p>
          <a:pPr marL="114300" lvl="1" indent="-114300" algn="l" defTabSz="622300">
            <a:lnSpc>
              <a:spcPct val="90000"/>
            </a:lnSpc>
            <a:spcBef>
              <a:spcPct val="0"/>
            </a:spcBef>
            <a:spcAft>
              <a:spcPct val="15000"/>
            </a:spcAft>
            <a:buChar char="•"/>
          </a:pPr>
          <a:r>
            <a:rPr lang="fi-FI" sz="1400" kern="1200" dirty="0"/>
            <a:t> Polunavaaja liittyy prosessiin jos tuen tarve laaja-alainen tai tarvetta henkilökohtaisen polun suunnitteluun.</a:t>
          </a:r>
        </a:p>
      </dsp:txBody>
      <dsp:txXfrm rot="-5400000">
        <a:off x="1553894" y="126048"/>
        <a:ext cx="8374074" cy="1405183"/>
      </dsp:txXfrm>
    </dsp:sp>
    <dsp:sp modelId="{5B1357D1-1567-4F7E-969C-DB5FA9ACEB20}">
      <dsp:nvSpPr>
        <dsp:cNvPr id="0" name=""/>
        <dsp:cNvSpPr/>
      </dsp:nvSpPr>
      <dsp:spPr>
        <a:xfrm rot="5400000">
          <a:off x="5143" y="2178504"/>
          <a:ext cx="1685807" cy="9881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t>Opintojen </a:t>
          </a:r>
        </a:p>
        <a:p>
          <a:pPr marL="0" lvl="0" indent="0" algn="ctr" defTabSz="622300">
            <a:lnSpc>
              <a:spcPct val="90000"/>
            </a:lnSpc>
            <a:spcBef>
              <a:spcPct val="0"/>
            </a:spcBef>
            <a:spcAft>
              <a:spcPct val="35000"/>
            </a:spcAft>
            <a:buNone/>
          </a:pPr>
          <a:r>
            <a:rPr lang="fi-FI" sz="1400" kern="1200" dirty="0"/>
            <a:t>alkuun</a:t>
          </a:r>
        </a:p>
      </dsp:txBody>
      <dsp:txXfrm rot="-5400000">
        <a:off x="353995" y="2323706"/>
        <a:ext cx="988105" cy="697702"/>
      </dsp:txXfrm>
    </dsp:sp>
    <dsp:sp modelId="{4E362AF6-D7E6-4A54-A31F-1F98F417CA98}">
      <dsp:nvSpPr>
        <dsp:cNvPr id="0" name=""/>
        <dsp:cNvSpPr/>
      </dsp:nvSpPr>
      <dsp:spPr>
        <a:xfrm rot="5400000">
          <a:off x="4778374" y="-1467943"/>
          <a:ext cx="1819648" cy="845009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fi-FI" sz="1400" kern="1200" dirty="0"/>
        </a:p>
        <a:p>
          <a:pPr marL="114300" lvl="1" indent="-114300" algn="l" defTabSz="622300">
            <a:lnSpc>
              <a:spcPct val="90000"/>
            </a:lnSpc>
            <a:spcBef>
              <a:spcPct val="0"/>
            </a:spcBef>
            <a:spcAft>
              <a:spcPct val="15000"/>
            </a:spcAft>
            <a:buChar char="•"/>
          </a:pPr>
          <a:r>
            <a:rPr lang="fi-FI" sz="1400" kern="1200" dirty="0"/>
            <a:t>Polunavaaja koordinaattorina ja alkuselvittelyn toteuttajana – pilotoidaan toimintakykymittareiden hyödyntämistä.</a:t>
          </a:r>
        </a:p>
        <a:p>
          <a:pPr marL="114300" lvl="1" indent="-114300" algn="l" defTabSz="622300">
            <a:lnSpc>
              <a:spcPct val="90000"/>
            </a:lnSpc>
            <a:spcBef>
              <a:spcPct val="0"/>
            </a:spcBef>
            <a:spcAft>
              <a:spcPct val="15000"/>
            </a:spcAft>
            <a:buChar char="•"/>
          </a:pPr>
          <a:r>
            <a:rPr lang="fi-FI" sz="1400" b="0" kern="1200" dirty="0"/>
            <a:t>Monialaisen asiantuntijaryhmän kokoaminen – johon myös yhteistyötahot opiskelijan suostumuksella kutsutaan.</a:t>
          </a:r>
        </a:p>
        <a:p>
          <a:pPr marL="114300" lvl="1" indent="-114300" algn="l" defTabSz="622300">
            <a:lnSpc>
              <a:spcPct val="90000"/>
            </a:lnSpc>
            <a:spcBef>
              <a:spcPct val="0"/>
            </a:spcBef>
            <a:spcAft>
              <a:spcPct val="15000"/>
            </a:spcAft>
            <a:buChar char="•"/>
          </a:pPr>
          <a:r>
            <a:rPr lang="fi-FI" sz="1400" kern="1200" dirty="0"/>
            <a:t>Yhteinen tuen- ja kuntoutuksen suunnitelma – tuen aktivoiminen. (monialainen työryhmä korvaa yksittäiset erilliset työryhmät.)</a:t>
          </a:r>
        </a:p>
        <a:p>
          <a:pPr marL="114300" lvl="1" indent="-114300" algn="l" defTabSz="622300">
            <a:lnSpc>
              <a:spcPct val="90000"/>
            </a:lnSpc>
            <a:spcBef>
              <a:spcPct val="0"/>
            </a:spcBef>
            <a:spcAft>
              <a:spcPct val="15000"/>
            </a:spcAft>
            <a:buChar char="•"/>
          </a:pPr>
          <a:r>
            <a:rPr lang="fi-FI" sz="1400" kern="1200" dirty="0"/>
            <a:t>Yhteistyöstä ja työnjaosta sopiminen.</a:t>
          </a:r>
        </a:p>
      </dsp:txBody>
      <dsp:txXfrm rot="-5400000">
        <a:off x="1463153" y="1936106"/>
        <a:ext cx="8361263" cy="1641992"/>
      </dsp:txXfrm>
    </dsp:sp>
    <dsp:sp modelId="{4BD673E3-EB96-419D-88CF-4B2E2F819C9D}">
      <dsp:nvSpPr>
        <dsp:cNvPr id="0" name=""/>
        <dsp:cNvSpPr/>
      </dsp:nvSpPr>
      <dsp:spPr>
        <a:xfrm rot="5400000">
          <a:off x="202758" y="4186915"/>
          <a:ext cx="1411579" cy="98810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i-FI" sz="1400" kern="1200" dirty="0"/>
            <a:t>Opintojen </a:t>
          </a:r>
        </a:p>
        <a:p>
          <a:pPr marL="0" lvl="0" indent="0" algn="ctr" defTabSz="622300">
            <a:lnSpc>
              <a:spcPct val="90000"/>
            </a:lnSpc>
            <a:spcBef>
              <a:spcPct val="0"/>
            </a:spcBef>
            <a:spcAft>
              <a:spcPct val="35000"/>
            </a:spcAft>
            <a:buNone/>
          </a:pPr>
          <a:r>
            <a:rPr lang="fi-FI" sz="1400" kern="1200" dirty="0"/>
            <a:t>aikana</a:t>
          </a:r>
        </a:p>
      </dsp:txBody>
      <dsp:txXfrm rot="-5400000">
        <a:off x="414496" y="4469231"/>
        <a:ext cx="988105" cy="423474"/>
      </dsp:txXfrm>
    </dsp:sp>
    <dsp:sp modelId="{7F1406F2-7C32-4829-8B2B-C1F3368659E4}">
      <dsp:nvSpPr>
        <dsp:cNvPr id="0" name=""/>
        <dsp:cNvSpPr/>
      </dsp:nvSpPr>
      <dsp:spPr>
        <a:xfrm rot="5400000">
          <a:off x="4925022" y="270705"/>
          <a:ext cx="1526351" cy="845009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fi-FI" sz="1400" kern="1200" dirty="0"/>
        </a:p>
        <a:p>
          <a:pPr marL="114300" lvl="1" indent="-114300" algn="l" defTabSz="622300">
            <a:lnSpc>
              <a:spcPct val="90000"/>
            </a:lnSpc>
            <a:spcBef>
              <a:spcPct val="0"/>
            </a:spcBef>
            <a:spcAft>
              <a:spcPct val="15000"/>
            </a:spcAft>
            <a:buChar char="•"/>
          </a:pPr>
          <a:r>
            <a:rPr lang="fi-FI" sz="1400" kern="1200" dirty="0"/>
            <a:t>Seurantaan ja jatkosuunnitteluun osallistuminen tarpeen mukaan. </a:t>
          </a:r>
        </a:p>
        <a:p>
          <a:pPr marL="114300" lvl="1" indent="-114300" algn="l" defTabSz="622300">
            <a:lnSpc>
              <a:spcPct val="90000"/>
            </a:lnSpc>
            <a:spcBef>
              <a:spcPct val="0"/>
            </a:spcBef>
            <a:spcAft>
              <a:spcPct val="15000"/>
            </a:spcAft>
            <a:buChar char="•"/>
          </a:pPr>
          <a:r>
            <a:rPr lang="fi-FI" sz="1400" kern="1200" dirty="0"/>
            <a:t>Seurannan säännönmukainen toteutuminen alussa tärkeää, sekä jos tilanne muuttuu esim. tarvetta siirtymisestä muihin palveluihin, kuntoutuksen tiivistämiseen, opintojen keventämiseen, lisätuen aktivoimiseen yms.</a:t>
          </a:r>
        </a:p>
        <a:p>
          <a:pPr marL="114300" lvl="1" indent="-114300" algn="l" defTabSz="622300">
            <a:lnSpc>
              <a:spcPct val="90000"/>
            </a:lnSpc>
            <a:spcBef>
              <a:spcPct val="0"/>
            </a:spcBef>
            <a:spcAft>
              <a:spcPct val="15000"/>
            </a:spcAft>
            <a:buChar char="•"/>
          </a:pPr>
          <a:r>
            <a:rPr lang="fi-FI" sz="1400" kern="1200" dirty="0"/>
            <a:t>Opintojen keskeytysvaiheessa toimintakyvyn ja tuentarpeen kartoitus – saattaminen tarkoituksenmukaisiin palveluihin. </a:t>
          </a:r>
        </a:p>
        <a:p>
          <a:pPr marL="114300" lvl="1" indent="-114300" algn="l" defTabSz="622300">
            <a:lnSpc>
              <a:spcPct val="90000"/>
            </a:lnSpc>
            <a:spcBef>
              <a:spcPct val="0"/>
            </a:spcBef>
            <a:spcAft>
              <a:spcPct val="15000"/>
            </a:spcAft>
            <a:buChar char="•"/>
          </a:pPr>
          <a:r>
            <a:rPr lang="fi-FI" sz="1400" kern="1200" dirty="0"/>
            <a:t>Opintojen lopussa saattaminen tarkoituksenmukaiseen palveluun – erityisesti vajaakuntoisten asiakkaiden osalta merkityksellistä! </a:t>
          </a:r>
        </a:p>
      </dsp:txBody>
      <dsp:txXfrm rot="-5400000">
        <a:off x="1463152" y="3807085"/>
        <a:ext cx="8375581" cy="13773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2/5/2021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6131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2/5/2021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729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2/5/2021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726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726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2/5/2021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771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1019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152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65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2/5/2021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2520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2/5/2021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838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2/5/2021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871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2/5/2021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62636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51" r:id="rId6"/>
    <p:sldLayoutId id="2147483756"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hyperlink" Target="https://www.oph.fi/sites/default/files/documents/esteettomasti_toisen_asteen_opintoihin.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julkaisut.valtioneuvosto.fi/handle/10024/162622"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sisä, rakennus, kissa, istuminen&#10;&#10;Kuvaus luotu automaattisesti">
            <a:extLst>
              <a:ext uri="{FF2B5EF4-FFF2-40B4-BE49-F238E27FC236}">
                <a16:creationId xmlns:a16="http://schemas.microsoft.com/office/drawing/2014/main" id="{10A16DD9-B34C-40E6-86C8-C7255736CD1F}"/>
              </a:ext>
            </a:extLst>
          </p:cNvPr>
          <p:cNvPicPr>
            <a:picLocks noChangeAspect="1"/>
          </p:cNvPicPr>
          <p:nvPr/>
        </p:nvPicPr>
        <p:blipFill rotWithShape="1">
          <a:blip r:embed="rId2"/>
          <a:srcRect l="23891" r="33921"/>
          <a:stretch/>
        </p:blipFill>
        <p:spPr>
          <a:xfrm rot="5400000">
            <a:off x="2667000" y="-2666025"/>
            <a:ext cx="6858000" cy="12192000"/>
          </a:xfrm>
          <a:prstGeom prst="rect">
            <a:avLst/>
          </a:prstGeom>
        </p:spPr>
      </p:pic>
      <p:sp>
        <p:nvSpPr>
          <p:cNvPr id="23" name="Rectangle 25">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ctrTitle"/>
          </p:nvPr>
        </p:nvSpPr>
        <p:spPr>
          <a:xfrm>
            <a:off x="854277" y="1475234"/>
            <a:ext cx="3214307" cy="2901694"/>
          </a:xfrm>
        </p:spPr>
        <p:txBody>
          <a:bodyPr anchor="b">
            <a:normAutofit/>
          </a:bodyPr>
          <a:lstStyle/>
          <a:p>
            <a:r>
              <a:rPr lang="fi-FI" sz="4100" dirty="0">
                <a:solidFill>
                  <a:schemeClr val="tx1"/>
                </a:solidFill>
              </a:rPr>
              <a:t>TUKIPOLKU</a:t>
            </a:r>
          </a:p>
        </p:txBody>
      </p:sp>
      <p:sp>
        <p:nvSpPr>
          <p:cNvPr id="3" name="Alaotsikko 2"/>
          <p:cNvSpPr>
            <a:spLocks noGrp="1"/>
          </p:cNvSpPr>
          <p:nvPr>
            <p:ph type="subTitle" idx="1"/>
          </p:nvPr>
        </p:nvSpPr>
        <p:spPr>
          <a:xfrm>
            <a:off x="858610" y="4608576"/>
            <a:ext cx="3205640" cy="774186"/>
          </a:xfrm>
        </p:spPr>
        <p:txBody>
          <a:bodyPr vert="horz" lIns="91440" tIns="45720" rIns="91440" bIns="45720" rtlCol="0" anchor="t">
            <a:normAutofit/>
          </a:bodyPr>
          <a:lstStyle/>
          <a:p>
            <a:pPr>
              <a:lnSpc>
                <a:spcPct val="90000"/>
              </a:lnSpc>
            </a:pPr>
            <a:r>
              <a:rPr lang="fi-FI" sz="1600" b="1" dirty="0">
                <a:latin typeface="Bookman Old Style"/>
              </a:rPr>
              <a:t>POLUNAVAAJA JA NIVELVAIHEOHJAAJAT</a:t>
            </a:r>
          </a:p>
          <a:p>
            <a:pPr>
              <a:lnSpc>
                <a:spcPct val="90000"/>
              </a:lnSpc>
            </a:pPr>
            <a:endParaRPr lang="fi-FI" sz="1600" dirty="0"/>
          </a:p>
        </p:txBody>
      </p:sp>
      <p:cxnSp>
        <p:nvCxnSpPr>
          <p:cNvPr id="28" name="Straight Connector 27">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Kuva 5">
            <a:extLst>
              <a:ext uri="{FF2B5EF4-FFF2-40B4-BE49-F238E27FC236}">
                <a16:creationId xmlns:a16="http://schemas.microsoft.com/office/drawing/2014/main" id="{74D81380-A69F-4C14-9F02-ACF1096738EC}"/>
              </a:ext>
            </a:extLst>
          </p:cNvPr>
          <p:cNvPicPr>
            <a:picLocks noChangeAspect="1"/>
          </p:cNvPicPr>
          <p:nvPr/>
        </p:nvPicPr>
        <p:blipFill>
          <a:blip r:embed="rId3"/>
          <a:stretch>
            <a:fillRect/>
          </a:stretch>
        </p:blipFill>
        <p:spPr>
          <a:xfrm>
            <a:off x="643466" y="5109585"/>
            <a:ext cx="942975" cy="504825"/>
          </a:xfrm>
          <a:prstGeom prst="rect">
            <a:avLst/>
          </a:prstGeom>
        </p:spPr>
      </p:pic>
    </p:spTree>
    <p:extLst>
      <p:ext uri="{BB962C8B-B14F-4D97-AF65-F5344CB8AC3E}">
        <p14:creationId xmlns:p14="http://schemas.microsoft.com/office/powerpoint/2010/main" val="78238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p:cNvSpPr>
            <a:spLocks noGrp="1"/>
          </p:cNvSpPr>
          <p:nvPr>
            <p:ph type="title"/>
          </p:nvPr>
        </p:nvSpPr>
        <p:spPr>
          <a:xfrm>
            <a:off x="5172074" y="286603"/>
            <a:ext cx="5983605" cy="1450757"/>
          </a:xfrm>
        </p:spPr>
        <p:txBody>
          <a:bodyPr vert="horz" lIns="91440" tIns="45720" rIns="91440" bIns="45720" rtlCol="0" anchor="b">
            <a:normAutofit/>
          </a:bodyPr>
          <a:lstStyle/>
          <a:p>
            <a:r>
              <a:rPr lang="en-US" sz="4800"/>
              <a:t>Nuoria</a:t>
            </a:r>
          </a:p>
        </p:txBody>
      </p:sp>
      <p:pic>
        <p:nvPicPr>
          <p:cNvPr id="4" name="Kuva 4" descr="Kuva, joka sisältää kohteen sisä, istuminen, tietokone, kirjoituspöytä&#10;&#10;Kuvaus luotu automaattisesti">
            <a:extLst>
              <a:ext uri="{FF2B5EF4-FFF2-40B4-BE49-F238E27FC236}">
                <a16:creationId xmlns:a16="http://schemas.microsoft.com/office/drawing/2014/main" id="{90A84906-28E0-451E-9663-364EB526D4FB}"/>
              </a:ext>
            </a:extLst>
          </p:cNvPr>
          <p:cNvPicPr>
            <a:picLocks noGrp="1" noChangeAspect="1"/>
          </p:cNvPicPr>
          <p:nvPr>
            <p:ph idx="1"/>
          </p:nvPr>
        </p:nvPicPr>
        <p:blipFill rotWithShape="1">
          <a:blip r:embed="rId2"/>
          <a:srcRect b="4593"/>
          <a:stretch/>
        </p:blipFill>
        <p:spPr>
          <a:xfrm rot="5400000">
            <a:off x="-910348" y="910348"/>
            <a:ext cx="6400794" cy="4580097"/>
          </a:xfrm>
          <a:prstGeom prst="rect">
            <a:avLst/>
          </a:prstGeom>
        </p:spPr>
      </p:pic>
      <p:cxnSp>
        <p:nvCxnSpPr>
          <p:cNvPr id="21" name="Straight Connector 2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 name="Tekstiruutu 4">
            <a:extLst>
              <a:ext uri="{FF2B5EF4-FFF2-40B4-BE49-F238E27FC236}">
                <a16:creationId xmlns:a16="http://schemas.microsoft.com/office/drawing/2014/main" id="{86D654E6-B2C6-4CF4-8145-02364BABED04}"/>
              </a:ext>
            </a:extLst>
          </p:cNvPr>
          <p:cNvSpPr txBox="1"/>
          <p:nvPr/>
        </p:nvSpPr>
        <p:spPr>
          <a:xfrm>
            <a:off x="5172074" y="2108201"/>
            <a:ext cx="5983606" cy="3760891"/>
          </a:xfrm>
          <a:prstGeom prst="rect">
            <a:avLst/>
          </a:prstGeom>
        </p:spPr>
        <p:txBody>
          <a:bodyPr rot="0" spcFirstLastPara="0" vertOverflow="overflow" horzOverflow="overflow" vert="horz" wrap="square" lIns="0" tIns="45720" rIns="0" bIns="45720" numCol="1" spcCol="0" rtlCol="0" fromWordArt="0" anchor="t" anchorCtr="0" forceAA="0" compatLnSpc="1">
            <a:prstTxWarp prst="textNoShape">
              <a:avLst/>
            </a:prstTxWarp>
            <a:normAutofit lnSpcReduction="10000"/>
          </a:bodyPr>
          <a:lstStyle/>
          <a:p>
            <a:pPr>
              <a:lnSpc>
                <a:spcPct val="90000"/>
              </a:lnSpc>
              <a:spcAft>
                <a:spcPts val="600"/>
              </a:spcAft>
              <a:buFont typeface="Calibri" panose="020F0502020204030204" pitchFamily="34" charset="0"/>
            </a:pPr>
            <a:r>
              <a:rPr lang="en-US" b="1" u="sng" dirty="0">
                <a:solidFill>
                  <a:schemeClr val="tx1">
                    <a:lumMod val="75000"/>
                    <a:lumOff val="25000"/>
                  </a:schemeClr>
                </a:solidFill>
              </a:rPr>
              <a:t>Kokkola: </a:t>
            </a:r>
            <a:endParaRPr lang="en-US" dirty="0">
              <a:solidFill>
                <a:schemeClr val="tx1">
                  <a:lumMod val="75000"/>
                  <a:lumOff val="25000"/>
                </a:schemeClr>
              </a:solidFill>
            </a:endParaRPr>
          </a:p>
          <a:p>
            <a:pPr>
              <a:lnSpc>
                <a:spcPct val="90000"/>
              </a:lnSpc>
              <a:spcAft>
                <a:spcPts val="600"/>
              </a:spcAft>
              <a:buFont typeface="Calibri" panose="020F0502020204030204" pitchFamily="34" charset="0"/>
            </a:pPr>
            <a:r>
              <a:rPr lang="en-US" b="1" dirty="0">
                <a:solidFill>
                  <a:schemeClr val="tx1">
                    <a:lumMod val="75000"/>
                    <a:lumOff val="25000"/>
                  </a:schemeClr>
                </a:solidFill>
              </a:rPr>
              <a:t>-</a:t>
            </a:r>
            <a:r>
              <a:rPr lang="en-US" b="1" dirty="0" err="1">
                <a:solidFill>
                  <a:schemeClr val="tx1">
                    <a:lumMod val="75000"/>
                    <a:lumOff val="25000"/>
                  </a:schemeClr>
                </a:solidFill>
              </a:rPr>
              <a:t>Yhteensä</a:t>
            </a:r>
            <a:r>
              <a:rPr lang="en-US" b="1" dirty="0">
                <a:solidFill>
                  <a:schemeClr val="tx1">
                    <a:lumMod val="75000"/>
                    <a:lumOff val="25000"/>
                  </a:schemeClr>
                </a:solidFill>
              </a:rPr>
              <a:t> </a:t>
            </a:r>
            <a:r>
              <a:rPr lang="en-US" b="1" dirty="0" err="1">
                <a:solidFill>
                  <a:schemeClr val="tx1">
                    <a:lumMod val="75000"/>
                    <a:lumOff val="25000"/>
                  </a:schemeClr>
                </a:solidFill>
              </a:rPr>
              <a:t>ollut</a:t>
            </a:r>
            <a:r>
              <a:rPr lang="en-US" b="1" dirty="0">
                <a:solidFill>
                  <a:schemeClr val="tx1">
                    <a:lumMod val="75000"/>
                    <a:lumOff val="25000"/>
                  </a:schemeClr>
                </a:solidFill>
              </a:rPr>
              <a:t> 28</a:t>
            </a:r>
            <a:endParaRPr lang="en-US" dirty="0">
              <a:solidFill>
                <a:schemeClr val="tx1">
                  <a:lumMod val="75000"/>
                  <a:lumOff val="25000"/>
                </a:schemeClr>
              </a:solidFill>
            </a:endParaRPr>
          </a:p>
          <a:p>
            <a:pPr>
              <a:lnSpc>
                <a:spcPct val="90000"/>
              </a:lnSpc>
              <a:spcAft>
                <a:spcPts val="600"/>
              </a:spcAft>
              <a:buFont typeface="Calibri" panose="020F0502020204030204" pitchFamily="34" charset="0"/>
            </a:pPr>
            <a:r>
              <a:rPr lang="en-US" b="1" dirty="0">
                <a:solidFill>
                  <a:schemeClr val="tx1">
                    <a:lumMod val="75000"/>
                    <a:lumOff val="25000"/>
                  </a:schemeClr>
                </a:solidFill>
              </a:rPr>
              <a:t>- </a:t>
            </a:r>
            <a:r>
              <a:rPr lang="en-US" b="1" dirty="0" err="1">
                <a:solidFill>
                  <a:schemeClr val="tx1">
                    <a:lumMod val="75000"/>
                    <a:lumOff val="25000"/>
                  </a:schemeClr>
                </a:solidFill>
              </a:rPr>
              <a:t>Tällä</a:t>
            </a:r>
            <a:r>
              <a:rPr lang="en-US" b="1" dirty="0">
                <a:solidFill>
                  <a:schemeClr val="tx1">
                    <a:lumMod val="75000"/>
                    <a:lumOff val="25000"/>
                  </a:schemeClr>
                </a:solidFill>
              </a:rPr>
              <a:t> </a:t>
            </a:r>
            <a:r>
              <a:rPr lang="en-US" b="1" dirty="0" err="1">
                <a:solidFill>
                  <a:schemeClr val="tx1">
                    <a:lumMod val="75000"/>
                    <a:lumOff val="25000"/>
                  </a:schemeClr>
                </a:solidFill>
              </a:rPr>
              <a:t>hetkellä</a:t>
            </a:r>
            <a:r>
              <a:rPr lang="en-US" b="1" dirty="0">
                <a:solidFill>
                  <a:schemeClr val="tx1">
                    <a:lumMod val="75000"/>
                    <a:lumOff val="25000"/>
                  </a:schemeClr>
                </a:solidFill>
              </a:rPr>
              <a:t> 15 </a:t>
            </a:r>
            <a:r>
              <a:rPr lang="en-US" b="1" dirty="0" err="1">
                <a:solidFill>
                  <a:schemeClr val="tx1">
                    <a:lumMod val="75000"/>
                    <a:lumOff val="25000"/>
                  </a:schemeClr>
                </a:solidFill>
              </a:rPr>
              <a:t>nuorta</a:t>
            </a:r>
            <a:r>
              <a:rPr lang="en-US" b="1" dirty="0">
                <a:solidFill>
                  <a:schemeClr val="tx1">
                    <a:lumMod val="75000"/>
                    <a:lumOff val="25000"/>
                  </a:schemeClr>
                </a:solidFill>
              </a:rPr>
              <a:t> </a:t>
            </a:r>
            <a:r>
              <a:rPr lang="en-US" b="1" dirty="0" err="1">
                <a:solidFill>
                  <a:schemeClr val="tx1">
                    <a:lumMod val="75000"/>
                    <a:lumOff val="25000"/>
                  </a:schemeClr>
                </a:solidFill>
              </a:rPr>
              <a:t>ohjauksessa</a:t>
            </a:r>
            <a:r>
              <a:rPr lang="en-US" b="1" dirty="0">
                <a:solidFill>
                  <a:schemeClr val="tx1">
                    <a:lumMod val="75000"/>
                    <a:lumOff val="25000"/>
                  </a:schemeClr>
                </a:solidFill>
              </a:rPr>
              <a:t> ja</a:t>
            </a:r>
            <a:endParaRPr lang="en-US" dirty="0" err="1">
              <a:solidFill>
                <a:schemeClr val="tx1">
                  <a:lumMod val="75000"/>
                  <a:lumOff val="25000"/>
                </a:schemeClr>
              </a:solidFill>
            </a:endParaRPr>
          </a:p>
          <a:p>
            <a:pPr>
              <a:lnSpc>
                <a:spcPct val="90000"/>
              </a:lnSpc>
              <a:spcAft>
                <a:spcPts val="600"/>
              </a:spcAft>
              <a:buFont typeface="Calibri" panose="020F0502020204030204" pitchFamily="34" charset="0"/>
            </a:pPr>
            <a:r>
              <a:rPr lang="en-US" b="1" dirty="0">
                <a:solidFill>
                  <a:schemeClr val="tx1">
                    <a:lumMod val="75000"/>
                    <a:lumOff val="25000"/>
                  </a:schemeClr>
                </a:solidFill>
              </a:rPr>
              <a:t> </a:t>
            </a:r>
            <a:r>
              <a:rPr lang="en-US" b="1" dirty="0" err="1">
                <a:solidFill>
                  <a:schemeClr val="tx1">
                    <a:lumMod val="75000"/>
                    <a:lumOff val="25000"/>
                  </a:schemeClr>
                </a:solidFill>
              </a:rPr>
              <a:t>muutama</a:t>
            </a:r>
            <a:r>
              <a:rPr lang="en-US" b="1" dirty="0">
                <a:solidFill>
                  <a:schemeClr val="tx1">
                    <a:lumMod val="75000"/>
                    <a:lumOff val="25000"/>
                  </a:schemeClr>
                </a:solidFill>
              </a:rPr>
              <a:t> </a:t>
            </a:r>
            <a:r>
              <a:rPr lang="en-US" b="1" dirty="0" err="1">
                <a:solidFill>
                  <a:schemeClr val="tx1">
                    <a:lumMod val="75000"/>
                    <a:lumOff val="25000"/>
                  </a:schemeClr>
                </a:solidFill>
              </a:rPr>
              <a:t>uusi</a:t>
            </a:r>
            <a:r>
              <a:rPr lang="en-US" b="1" dirty="0">
                <a:solidFill>
                  <a:schemeClr val="tx1">
                    <a:lumMod val="75000"/>
                    <a:lumOff val="25000"/>
                  </a:schemeClr>
                </a:solidFill>
              </a:rPr>
              <a:t> </a:t>
            </a:r>
            <a:r>
              <a:rPr lang="en-US" b="1" dirty="0" err="1">
                <a:solidFill>
                  <a:schemeClr val="tx1">
                    <a:lumMod val="75000"/>
                    <a:lumOff val="25000"/>
                  </a:schemeClr>
                </a:solidFill>
              </a:rPr>
              <a:t>tulossa</a:t>
            </a:r>
            <a:endParaRPr lang="en-US" dirty="0" err="1">
              <a:solidFill>
                <a:schemeClr val="tx1">
                  <a:lumMod val="75000"/>
                  <a:lumOff val="25000"/>
                </a:schemeClr>
              </a:solidFill>
            </a:endParaRPr>
          </a:p>
          <a:p>
            <a:pPr>
              <a:lnSpc>
                <a:spcPct val="90000"/>
              </a:lnSpc>
              <a:spcAft>
                <a:spcPts val="600"/>
              </a:spcAft>
              <a:buFont typeface="Calibri" panose="020F0502020204030204" pitchFamily="34" charset="0"/>
            </a:pPr>
            <a:endParaRPr lang="en-US" b="1" dirty="0">
              <a:solidFill>
                <a:schemeClr val="tx1">
                  <a:lumMod val="75000"/>
                  <a:lumOff val="25000"/>
                </a:schemeClr>
              </a:solidFill>
            </a:endParaRPr>
          </a:p>
          <a:p>
            <a:pPr>
              <a:lnSpc>
                <a:spcPct val="90000"/>
              </a:lnSpc>
              <a:spcAft>
                <a:spcPts val="600"/>
              </a:spcAft>
              <a:buFont typeface="Calibri" panose="020F0502020204030204" pitchFamily="34" charset="0"/>
            </a:pPr>
            <a:r>
              <a:rPr lang="en-US" b="1" u="sng" dirty="0" err="1">
                <a:solidFill>
                  <a:schemeClr val="tx1">
                    <a:lumMod val="75000"/>
                    <a:lumOff val="25000"/>
                  </a:schemeClr>
                </a:solidFill>
              </a:rPr>
              <a:t>Pietarsaari</a:t>
            </a:r>
            <a:r>
              <a:rPr lang="en-US" b="1" u="sng" dirty="0">
                <a:solidFill>
                  <a:schemeClr val="tx1">
                    <a:lumMod val="75000"/>
                    <a:lumOff val="25000"/>
                  </a:schemeClr>
                </a:solidFill>
              </a:rPr>
              <a:t>:</a:t>
            </a:r>
            <a:endParaRPr lang="en-US" u="sng" dirty="0">
              <a:solidFill>
                <a:schemeClr val="tx1">
                  <a:lumMod val="75000"/>
                  <a:lumOff val="25000"/>
                </a:schemeClr>
              </a:solidFill>
            </a:endParaRPr>
          </a:p>
          <a:p>
            <a:pPr>
              <a:lnSpc>
                <a:spcPct val="90000"/>
              </a:lnSpc>
              <a:spcAft>
                <a:spcPts val="600"/>
              </a:spcAft>
              <a:buFont typeface="Calibri" panose="020F0502020204030204" pitchFamily="34" charset="0"/>
            </a:pPr>
            <a:r>
              <a:rPr lang="en-US" b="1" dirty="0">
                <a:solidFill>
                  <a:schemeClr val="tx1">
                    <a:lumMod val="75000"/>
                    <a:lumOff val="25000"/>
                  </a:schemeClr>
                </a:solidFill>
              </a:rPr>
              <a:t>- </a:t>
            </a:r>
            <a:r>
              <a:rPr lang="en-US" b="1" dirty="0" err="1">
                <a:solidFill>
                  <a:schemeClr val="tx1">
                    <a:lumMod val="75000"/>
                    <a:lumOff val="25000"/>
                  </a:schemeClr>
                </a:solidFill>
              </a:rPr>
              <a:t>Yhteensä</a:t>
            </a:r>
            <a:r>
              <a:rPr lang="en-US" b="1" dirty="0">
                <a:solidFill>
                  <a:schemeClr val="tx1">
                    <a:lumMod val="75000"/>
                    <a:lumOff val="25000"/>
                  </a:schemeClr>
                </a:solidFill>
              </a:rPr>
              <a:t> </a:t>
            </a:r>
            <a:r>
              <a:rPr lang="en-US" b="1" dirty="0" err="1">
                <a:solidFill>
                  <a:schemeClr val="tx1">
                    <a:lumMod val="75000"/>
                    <a:lumOff val="25000"/>
                  </a:schemeClr>
                </a:solidFill>
              </a:rPr>
              <a:t>ollut</a:t>
            </a:r>
            <a:r>
              <a:rPr lang="en-US" b="1" dirty="0">
                <a:solidFill>
                  <a:schemeClr val="tx1">
                    <a:lumMod val="75000"/>
                    <a:lumOff val="25000"/>
                  </a:schemeClr>
                </a:solidFill>
              </a:rPr>
              <a:t> </a:t>
            </a:r>
          </a:p>
          <a:p>
            <a:pPr>
              <a:lnSpc>
                <a:spcPct val="90000"/>
              </a:lnSpc>
              <a:spcAft>
                <a:spcPts val="600"/>
              </a:spcAft>
              <a:buFont typeface="Calibri" panose="020F0502020204030204" pitchFamily="34" charset="0"/>
            </a:pPr>
            <a:r>
              <a:rPr lang="en-US" b="1" dirty="0">
                <a:solidFill>
                  <a:schemeClr val="tx1">
                    <a:lumMod val="75000"/>
                    <a:lumOff val="25000"/>
                  </a:schemeClr>
                </a:solidFill>
              </a:rPr>
              <a:t>- </a:t>
            </a:r>
            <a:r>
              <a:rPr lang="en-US" b="1" dirty="0" err="1">
                <a:solidFill>
                  <a:schemeClr val="tx1">
                    <a:lumMod val="75000"/>
                    <a:lumOff val="25000"/>
                  </a:schemeClr>
                </a:solidFill>
              </a:rPr>
              <a:t>Tällä</a:t>
            </a:r>
            <a:r>
              <a:rPr lang="en-US" b="1" dirty="0">
                <a:solidFill>
                  <a:schemeClr val="tx1">
                    <a:lumMod val="75000"/>
                    <a:lumOff val="25000"/>
                  </a:schemeClr>
                </a:solidFill>
              </a:rPr>
              <a:t>   </a:t>
            </a:r>
            <a:r>
              <a:rPr lang="en-US" b="1" dirty="0" err="1">
                <a:solidFill>
                  <a:schemeClr val="tx1">
                    <a:lumMod val="75000"/>
                    <a:lumOff val="25000"/>
                  </a:schemeClr>
                </a:solidFill>
              </a:rPr>
              <a:t>hetkellä</a:t>
            </a:r>
            <a:r>
              <a:rPr lang="en-US" b="1" dirty="0">
                <a:solidFill>
                  <a:schemeClr val="tx1">
                    <a:lumMod val="75000"/>
                    <a:lumOff val="25000"/>
                  </a:schemeClr>
                </a:solidFill>
              </a:rPr>
              <a:t> </a:t>
            </a:r>
            <a:r>
              <a:rPr lang="en-US" b="1" dirty="0" err="1">
                <a:solidFill>
                  <a:schemeClr val="tx1">
                    <a:lumMod val="75000"/>
                    <a:lumOff val="25000"/>
                  </a:schemeClr>
                </a:solidFill>
              </a:rPr>
              <a:t>nuorta</a:t>
            </a:r>
            <a:r>
              <a:rPr lang="en-US" b="1" dirty="0">
                <a:solidFill>
                  <a:schemeClr val="tx1">
                    <a:lumMod val="75000"/>
                    <a:lumOff val="25000"/>
                  </a:schemeClr>
                </a:solidFill>
              </a:rPr>
              <a:t> </a:t>
            </a:r>
            <a:r>
              <a:rPr lang="en-US" b="1" dirty="0" err="1">
                <a:solidFill>
                  <a:schemeClr val="tx1">
                    <a:lumMod val="75000"/>
                    <a:lumOff val="25000"/>
                  </a:schemeClr>
                </a:solidFill>
              </a:rPr>
              <a:t>ohjauksessa</a:t>
            </a:r>
            <a:endParaRPr lang="en-US" b="1" dirty="0">
              <a:solidFill>
                <a:schemeClr val="tx1">
                  <a:lumMod val="75000"/>
                  <a:lumOff val="25000"/>
                </a:schemeClr>
              </a:solidFill>
            </a:endParaRPr>
          </a:p>
          <a:p>
            <a:pPr>
              <a:lnSpc>
                <a:spcPct val="90000"/>
              </a:lnSpc>
              <a:spcAft>
                <a:spcPts val="600"/>
              </a:spcAft>
              <a:buFont typeface="Calibri" panose="020F0502020204030204" pitchFamily="34" charset="0"/>
            </a:pPr>
            <a:endParaRPr lang="en-US" b="1" dirty="0">
              <a:solidFill>
                <a:schemeClr val="tx1">
                  <a:lumMod val="75000"/>
                  <a:lumOff val="25000"/>
                </a:schemeClr>
              </a:solidFill>
            </a:endParaRPr>
          </a:p>
          <a:p>
            <a:pPr>
              <a:lnSpc>
                <a:spcPct val="90000"/>
              </a:lnSpc>
              <a:spcAft>
                <a:spcPts val="600"/>
              </a:spcAft>
              <a:buFont typeface="Calibri" panose="020F0502020204030204" pitchFamily="34" charset="0"/>
            </a:pPr>
            <a:r>
              <a:rPr lang="en-US" b="1" dirty="0">
                <a:solidFill>
                  <a:schemeClr val="tx1">
                    <a:lumMod val="75000"/>
                    <a:lumOff val="25000"/>
                  </a:schemeClr>
                </a:solidFill>
              </a:rPr>
              <a:t>Ja </a:t>
            </a:r>
            <a:r>
              <a:rPr lang="en-US" b="1" dirty="0" err="1">
                <a:solidFill>
                  <a:schemeClr val="tx1">
                    <a:lumMod val="75000"/>
                    <a:lumOff val="25000"/>
                  </a:schemeClr>
                </a:solidFill>
              </a:rPr>
              <a:t>monta</a:t>
            </a:r>
            <a:r>
              <a:rPr lang="en-US" b="1" dirty="0">
                <a:solidFill>
                  <a:schemeClr val="tx1">
                    <a:lumMod val="75000"/>
                    <a:lumOff val="25000"/>
                  </a:schemeClr>
                </a:solidFill>
              </a:rPr>
              <a:t> </a:t>
            </a:r>
            <a:r>
              <a:rPr lang="en-US" b="1" dirty="0" err="1">
                <a:solidFill>
                  <a:schemeClr val="tx1">
                    <a:lumMod val="75000"/>
                    <a:lumOff val="25000"/>
                  </a:schemeClr>
                </a:solidFill>
              </a:rPr>
              <a:t>monta</a:t>
            </a:r>
            <a:r>
              <a:rPr lang="en-US" b="1" dirty="0">
                <a:solidFill>
                  <a:schemeClr val="tx1">
                    <a:lumMod val="75000"/>
                    <a:lumOff val="25000"/>
                  </a:schemeClr>
                </a:solidFill>
              </a:rPr>
              <a:t> </a:t>
            </a:r>
            <a:r>
              <a:rPr lang="en-US" b="1" dirty="0" err="1">
                <a:solidFill>
                  <a:schemeClr val="tx1">
                    <a:lumMod val="75000"/>
                    <a:lumOff val="25000"/>
                  </a:schemeClr>
                </a:solidFill>
              </a:rPr>
              <a:t>nuorta</a:t>
            </a:r>
            <a:r>
              <a:rPr lang="en-US" b="1" dirty="0">
                <a:solidFill>
                  <a:schemeClr val="tx1">
                    <a:lumMod val="75000"/>
                    <a:lumOff val="25000"/>
                  </a:schemeClr>
                </a:solidFill>
              </a:rPr>
              <a:t>, jota </a:t>
            </a:r>
            <a:r>
              <a:rPr lang="en-US" b="1" dirty="0" err="1">
                <a:solidFill>
                  <a:schemeClr val="tx1">
                    <a:lumMod val="75000"/>
                    <a:lumOff val="25000"/>
                  </a:schemeClr>
                </a:solidFill>
              </a:rPr>
              <a:t>auttanut</a:t>
            </a:r>
            <a:r>
              <a:rPr lang="en-US" b="1" dirty="0">
                <a:solidFill>
                  <a:schemeClr val="tx1">
                    <a:lumMod val="75000"/>
                    <a:lumOff val="25000"/>
                  </a:schemeClr>
                </a:solidFill>
              </a:rPr>
              <a:t> </a:t>
            </a:r>
            <a:r>
              <a:rPr lang="en-US" b="1" dirty="0" err="1">
                <a:solidFill>
                  <a:schemeClr val="tx1">
                    <a:lumMod val="75000"/>
                    <a:lumOff val="25000"/>
                  </a:schemeClr>
                </a:solidFill>
              </a:rPr>
              <a:t>jonkun</a:t>
            </a:r>
            <a:r>
              <a:rPr lang="en-US" b="1" dirty="0">
                <a:solidFill>
                  <a:schemeClr val="tx1">
                    <a:lumMod val="75000"/>
                    <a:lumOff val="25000"/>
                  </a:schemeClr>
                </a:solidFill>
              </a:rPr>
              <a:t> ns. "</a:t>
            </a:r>
            <a:r>
              <a:rPr lang="en-US" b="1" dirty="0" err="1">
                <a:solidFill>
                  <a:schemeClr val="tx1">
                    <a:lumMod val="75000"/>
                    <a:lumOff val="25000"/>
                  </a:schemeClr>
                </a:solidFill>
              </a:rPr>
              <a:t>Pienen</a:t>
            </a:r>
            <a:r>
              <a:rPr lang="en-US" b="1" dirty="0">
                <a:solidFill>
                  <a:schemeClr val="tx1">
                    <a:lumMod val="75000"/>
                    <a:lumOff val="25000"/>
                  </a:schemeClr>
                </a:solidFill>
              </a:rPr>
              <a:t> </a:t>
            </a:r>
            <a:r>
              <a:rPr lang="en-US" b="1" dirty="0" err="1">
                <a:solidFill>
                  <a:schemeClr val="tx1">
                    <a:lumMod val="75000"/>
                    <a:lumOff val="25000"/>
                  </a:schemeClr>
                </a:solidFill>
              </a:rPr>
              <a:t>asian</a:t>
            </a:r>
            <a:r>
              <a:rPr lang="en-US" b="1" dirty="0">
                <a:solidFill>
                  <a:schemeClr val="tx1">
                    <a:lumMod val="75000"/>
                    <a:lumOff val="25000"/>
                  </a:schemeClr>
                </a:solidFill>
              </a:rPr>
              <a:t> </a:t>
            </a:r>
            <a:r>
              <a:rPr lang="en-US" b="1" dirty="0" err="1">
                <a:solidFill>
                  <a:schemeClr val="tx1">
                    <a:lumMod val="75000"/>
                    <a:lumOff val="25000"/>
                  </a:schemeClr>
                </a:solidFill>
              </a:rPr>
              <a:t>kanssa</a:t>
            </a:r>
            <a:r>
              <a:rPr lang="en-US" b="1" dirty="0">
                <a:solidFill>
                  <a:schemeClr val="tx1">
                    <a:lumMod val="75000"/>
                    <a:lumOff val="25000"/>
                  </a:schemeClr>
                </a:solidFill>
              </a:rPr>
              <a:t>", </a:t>
            </a:r>
            <a:r>
              <a:rPr lang="en-US" b="1" dirty="0" err="1">
                <a:solidFill>
                  <a:schemeClr val="tx1">
                    <a:lumMod val="75000"/>
                    <a:lumOff val="25000"/>
                  </a:schemeClr>
                </a:solidFill>
              </a:rPr>
              <a:t>käytävällä</a:t>
            </a:r>
            <a:r>
              <a:rPr lang="en-US" b="1" dirty="0">
                <a:solidFill>
                  <a:schemeClr val="tx1">
                    <a:lumMod val="75000"/>
                    <a:lumOff val="25000"/>
                  </a:schemeClr>
                </a:solidFill>
              </a:rPr>
              <a:t> </a:t>
            </a:r>
            <a:r>
              <a:rPr lang="en-US" b="1" dirty="0" err="1">
                <a:solidFill>
                  <a:schemeClr val="tx1">
                    <a:lumMod val="75000"/>
                    <a:lumOff val="25000"/>
                  </a:schemeClr>
                </a:solidFill>
              </a:rPr>
              <a:t>napannut</a:t>
            </a:r>
            <a:r>
              <a:rPr lang="en-US" b="1" dirty="0">
                <a:solidFill>
                  <a:schemeClr val="tx1">
                    <a:lumMod val="75000"/>
                    <a:lumOff val="25000"/>
                  </a:schemeClr>
                </a:solidFill>
              </a:rPr>
              <a:t> </a:t>
            </a:r>
            <a:r>
              <a:rPr lang="en-US" b="1" dirty="0" err="1">
                <a:solidFill>
                  <a:schemeClr val="tx1">
                    <a:lumMod val="75000"/>
                    <a:lumOff val="25000"/>
                  </a:schemeClr>
                </a:solidFill>
              </a:rPr>
              <a:t>kiinni</a:t>
            </a:r>
            <a:r>
              <a:rPr lang="en-US" b="1" dirty="0">
                <a:solidFill>
                  <a:schemeClr val="tx1">
                    <a:lumMod val="75000"/>
                    <a:lumOff val="25000"/>
                  </a:schemeClr>
                </a:solidFill>
              </a:rPr>
              <a:t> ja </a:t>
            </a:r>
            <a:r>
              <a:rPr lang="en-US" b="1" dirty="0" err="1">
                <a:solidFill>
                  <a:schemeClr val="tx1">
                    <a:lumMod val="75000"/>
                    <a:lumOff val="25000"/>
                  </a:schemeClr>
                </a:solidFill>
              </a:rPr>
              <a:t>jutellut</a:t>
            </a:r>
            <a:r>
              <a:rPr lang="en-US" b="1" dirty="0">
                <a:solidFill>
                  <a:schemeClr val="tx1">
                    <a:lumMod val="75000"/>
                    <a:lumOff val="25000"/>
                  </a:schemeClr>
                </a:solidFill>
              </a:rPr>
              <a:t>, </a:t>
            </a:r>
            <a:r>
              <a:rPr lang="en-US" b="1" dirty="0" err="1">
                <a:solidFill>
                  <a:schemeClr val="tx1">
                    <a:lumMod val="75000"/>
                    <a:lumOff val="25000"/>
                  </a:schemeClr>
                </a:solidFill>
              </a:rPr>
              <a:t>ohjannut</a:t>
            </a:r>
            <a:r>
              <a:rPr lang="en-US" b="1" dirty="0">
                <a:solidFill>
                  <a:schemeClr val="tx1">
                    <a:lumMod val="75000"/>
                    <a:lumOff val="25000"/>
                  </a:schemeClr>
                </a:solidFill>
              </a:rPr>
              <a:t>. Tai </a:t>
            </a:r>
            <a:r>
              <a:rPr lang="en-US" b="1" dirty="0" err="1">
                <a:solidFill>
                  <a:schemeClr val="tx1">
                    <a:lumMod val="75000"/>
                    <a:lumOff val="25000"/>
                  </a:schemeClr>
                </a:solidFill>
              </a:rPr>
              <a:t>joku</a:t>
            </a:r>
            <a:r>
              <a:rPr lang="en-US" b="1" dirty="0">
                <a:solidFill>
                  <a:schemeClr val="tx1">
                    <a:lumMod val="75000"/>
                    <a:lumOff val="25000"/>
                  </a:schemeClr>
                </a:solidFill>
              </a:rPr>
              <a:t> </a:t>
            </a:r>
            <a:r>
              <a:rPr lang="en-US" b="1" dirty="0" err="1">
                <a:solidFill>
                  <a:schemeClr val="tx1">
                    <a:lumMod val="75000"/>
                    <a:lumOff val="25000"/>
                  </a:schemeClr>
                </a:solidFill>
              </a:rPr>
              <a:t>nuori</a:t>
            </a:r>
            <a:r>
              <a:rPr lang="en-US" b="1" dirty="0">
                <a:solidFill>
                  <a:schemeClr val="tx1">
                    <a:lumMod val="75000"/>
                    <a:lumOff val="25000"/>
                  </a:schemeClr>
                </a:solidFill>
              </a:rPr>
              <a:t> on </a:t>
            </a:r>
            <a:r>
              <a:rPr lang="en-US" b="1" dirty="0" err="1">
                <a:solidFill>
                  <a:schemeClr val="tx1">
                    <a:lumMod val="75000"/>
                    <a:lumOff val="25000"/>
                  </a:schemeClr>
                </a:solidFill>
              </a:rPr>
              <a:t>huikannut</a:t>
            </a:r>
            <a:r>
              <a:rPr lang="en-US" b="1" dirty="0">
                <a:solidFill>
                  <a:schemeClr val="tx1">
                    <a:lumMod val="75000"/>
                    <a:lumOff val="25000"/>
                  </a:schemeClr>
                </a:solidFill>
              </a:rPr>
              <a:t>, </a:t>
            </a:r>
            <a:r>
              <a:rPr lang="en-US" b="1" dirty="0" err="1">
                <a:solidFill>
                  <a:schemeClr val="tx1">
                    <a:lumMod val="75000"/>
                    <a:lumOff val="25000"/>
                  </a:schemeClr>
                </a:solidFill>
              </a:rPr>
              <a:t>että</a:t>
            </a:r>
            <a:r>
              <a:rPr lang="en-US" b="1" dirty="0">
                <a:solidFill>
                  <a:schemeClr val="tx1">
                    <a:lumMod val="75000"/>
                    <a:lumOff val="25000"/>
                  </a:schemeClr>
                </a:solidFill>
              </a:rPr>
              <a:t> </a:t>
            </a:r>
            <a:r>
              <a:rPr lang="en-US" b="1" dirty="0" err="1">
                <a:solidFill>
                  <a:schemeClr val="tx1">
                    <a:lumMod val="75000"/>
                    <a:lumOff val="25000"/>
                  </a:schemeClr>
                </a:solidFill>
              </a:rPr>
              <a:t>saako</a:t>
            </a:r>
            <a:r>
              <a:rPr lang="en-US" b="1" dirty="0">
                <a:solidFill>
                  <a:schemeClr val="tx1">
                    <a:lumMod val="75000"/>
                    <a:lumOff val="25000"/>
                  </a:schemeClr>
                </a:solidFill>
              </a:rPr>
              <a:t> </a:t>
            </a:r>
            <a:r>
              <a:rPr lang="en-US" b="1" dirty="0" err="1">
                <a:solidFill>
                  <a:schemeClr val="tx1">
                    <a:lumMod val="75000"/>
                    <a:lumOff val="25000"/>
                  </a:schemeClr>
                </a:solidFill>
              </a:rPr>
              <a:t>kysyä</a:t>
            </a:r>
            <a:r>
              <a:rPr lang="en-US" b="1" dirty="0">
                <a:solidFill>
                  <a:schemeClr val="tx1">
                    <a:lumMod val="75000"/>
                    <a:lumOff val="25000"/>
                  </a:schemeClr>
                </a:solidFill>
              </a:rPr>
              <a:t>, </a:t>
            </a:r>
            <a:r>
              <a:rPr lang="en-US" b="1" dirty="0" err="1">
                <a:solidFill>
                  <a:schemeClr val="tx1">
                    <a:lumMod val="75000"/>
                    <a:lumOff val="25000"/>
                  </a:schemeClr>
                </a:solidFill>
              </a:rPr>
              <a:t>voitko</a:t>
            </a:r>
            <a:r>
              <a:rPr lang="en-US" b="1" dirty="0">
                <a:solidFill>
                  <a:schemeClr val="tx1">
                    <a:lumMod val="75000"/>
                    <a:lumOff val="25000"/>
                  </a:schemeClr>
                </a:solidFill>
              </a:rPr>
              <a:t> </a:t>
            </a:r>
            <a:r>
              <a:rPr lang="en-US" b="1" dirty="0" err="1">
                <a:solidFill>
                  <a:schemeClr val="tx1">
                    <a:lumMod val="75000"/>
                    <a:lumOff val="25000"/>
                  </a:schemeClr>
                </a:solidFill>
              </a:rPr>
              <a:t>auttaa</a:t>
            </a:r>
            <a:r>
              <a:rPr lang="en-US" b="1" dirty="0">
                <a:solidFill>
                  <a:schemeClr val="tx1">
                    <a:lumMod val="75000"/>
                    <a:lumOff val="25000"/>
                  </a:schemeClr>
                </a:solidFill>
              </a:rPr>
              <a:t>, </a:t>
            </a:r>
            <a:r>
              <a:rPr lang="en-US" b="1" dirty="0" err="1">
                <a:solidFill>
                  <a:schemeClr val="tx1">
                    <a:lumMod val="75000"/>
                    <a:lumOff val="25000"/>
                  </a:schemeClr>
                </a:solidFill>
              </a:rPr>
              <a:t>mitä</a:t>
            </a:r>
            <a:r>
              <a:rPr lang="en-US" b="1" dirty="0">
                <a:solidFill>
                  <a:schemeClr val="tx1">
                    <a:lumMod val="75000"/>
                    <a:lumOff val="25000"/>
                  </a:schemeClr>
                </a:solidFill>
              </a:rPr>
              <a:t> teen. Ja </a:t>
            </a:r>
            <a:r>
              <a:rPr lang="en-US" b="1" dirty="0" err="1">
                <a:solidFill>
                  <a:schemeClr val="tx1">
                    <a:lumMod val="75000"/>
                    <a:lumOff val="25000"/>
                  </a:schemeClr>
                </a:solidFill>
              </a:rPr>
              <a:t>tottahan</a:t>
            </a:r>
            <a:r>
              <a:rPr lang="en-US" b="1" dirty="0">
                <a:solidFill>
                  <a:schemeClr val="tx1">
                    <a:lumMod val="75000"/>
                    <a:lumOff val="25000"/>
                  </a:schemeClr>
                </a:solidFill>
              </a:rPr>
              <a:t> </a:t>
            </a:r>
            <a:r>
              <a:rPr lang="en-US" b="1" dirty="0" err="1">
                <a:solidFill>
                  <a:schemeClr val="tx1">
                    <a:lumMod val="75000"/>
                    <a:lumOff val="25000"/>
                  </a:schemeClr>
                </a:solidFill>
              </a:rPr>
              <a:t>toki</a:t>
            </a:r>
            <a:r>
              <a:rPr lang="en-US" b="1" dirty="0">
                <a:solidFill>
                  <a:schemeClr val="tx1">
                    <a:lumMod val="75000"/>
                    <a:lumOff val="25000"/>
                  </a:schemeClr>
                </a:solidFill>
              </a:rPr>
              <a:t>! :) </a:t>
            </a:r>
          </a:p>
          <a:p>
            <a:pPr>
              <a:lnSpc>
                <a:spcPct val="90000"/>
              </a:lnSpc>
              <a:spcAft>
                <a:spcPts val="600"/>
              </a:spcAft>
              <a:buFont typeface="Calibri" panose="020F0502020204030204" pitchFamily="34" charset="0"/>
            </a:pPr>
            <a:endParaRPr lang="en-US" b="1" dirty="0">
              <a:solidFill>
                <a:schemeClr val="tx1">
                  <a:lumMod val="75000"/>
                  <a:lumOff val="25000"/>
                </a:schemeClr>
              </a:solidFill>
            </a:endParaRPr>
          </a:p>
          <a:p>
            <a:pPr>
              <a:lnSpc>
                <a:spcPct val="90000"/>
              </a:lnSpc>
              <a:spcAft>
                <a:spcPts val="600"/>
              </a:spcAft>
              <a:buFont typeface="Calibri" panose="020F0502020204030204" pitchFamily="34" charset="0"/>
            </a:pPr>
            <a:endParaRPr lang="en-US" b="1" dirty="0">
              <a:solidFill>
                <a:schemeClr val="tx1">
                  <a:lumMod val="75000"/>
                  <a:lumOff val="25000"/>
                </a:schemeClr>
              </a:solidFill>
            </a:endParaRPr>
          </a:p>
        </p:txBody>
      </p:sp>
      <p:sp>
        <p:nvSpPr>
          <p:cNvPr id="23" name="Rectangle 22">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901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2" name="Straight Connector 8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84" name="Rectangle 8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3AEDEBE-4C7D-45FC-8A86-196573841748}"/>
              </a:ext>
            </a:extLst>
          </p:cNvPr>
          <p:cNvSpPr>
            <a:spLocks noGrp="1"/>
          </p:cNvSpPr>
          <p:nvPr>
            <p:ph type="title"/>
          </p:nvPr>
        </p:nvSpPr>
        <p:spPr>
          <a:xfrm>
            <a:off x="5289754" y="983564"/>
            <a:ext cx="6253317" cy="5262206"/>
          </a:xfrm>
        </p:spPr>
        <p:txBody>
          <a:bodyPr vert="horz" lIns="91440" tIns="45720" rIns="91440" bIns="45720" rtlCol="0" anchor="b">
            <a:normAutofit fontScale="90000"/>
          </a:bodyPr>
          <a:lstStyle/>
          <a:p>
            <a:r>
              <a:rPr lang="en-US" sz="3100" b="1" dirty="0" err="1">
                <a:solidFill>
                  <a:schemeClr val="tx1">
                    <a:lumMod val="85000"/>
                    <a:lumOff val="15000"/>
                  </a:schemeClr>
                </a:solidFill>
              </a:rPr>
              <a:t>Nivelvaiheohjaaja</a:t>
            </a:r>
            <a:r>
              <a:rPr lang="en-US" sz="3100" b="1" dirty="0">
                <a:solidFill>
                  <a:schemeClr val="tx1">
                    <a:lumMod val="85000"/>
                    <a:lumOff val="15000"/>
                  </a:schemeClr>
                </a:solidFill>
              </a:rPr>
              <a:t> Kokkola/ </a:t>
            </a:r>
            <a:r>
              <a:rPr lang="en-US" sz="3100" b="1" dirty="0" err="1">
                <a:solidFill>
                  <a:schemeClr val="tx1">
                    <a:lumMod val="85000"/>
                    <a:lumOff val="15000"/>
                  </a:schemeClr>
                </a:solidFill>
              </a:rPr>
              <a:t>Janika</a:t>
            </a:r>
            <a:br>
              <a:rPr lang="en-US" sz="2400" b="1" dirty="0">
                <a:solidFill>
                  <a:schemeClr val="tx1">
                    <a:lumMod val="85000"/>
                    <a:lumOff val="15000"/>
                  </a:schemeClr>
                </a:solidFill>
              </a:rPr>
            </a:br>
            <a:br>
              <a:rPr lang="en-US" sz="2000" dirty="0"/>
            </a:br>
            <a:r>
              <a:rPr lang="en-US" sz="2400" dirty="0">
                <a:solidFill>
                  <a:schemeClr val="tx1">
                    <a:lumMod val="85000"/>
                    <a:lumOff val="15000"/>
                  </a:schemeClr>
                </a:solidFill>
              </a:rPr>
              <a:t>-On </a:t>
            </a:r>
            <a:r>
              <a:rPr lang="en-US" sz="2400" dirty="0" err="1">
                <a:solidFill>
                  <a:schemeClr val="tx1">
                    <a:lumMod val="85000"/>
                    <a:lumOff val="15000"/>
                  </a:schemeClr>
                </a:solidFill>
              </a:rPr>
              <a:t>tehty</a:t>
            </a:r>
            <a:r>
              <a:rPr lang="en-US" sz="2400" dirty="0">
                <a:solidFill>
                  <a:schemeClr val="tx1">
                    <a:lumMod val="85000"/>
                    <a:lumOff val="15000"/>
                  </a:schemeClr>
                </a:solidFill>
              </a:rPr>
              <a:t> </a:t>
            </a:r>
            <a:r>
              <a:rPr lang="en-US" sz="2400" dirty="0" err="1">
                <a:solidFill>
                  <a:schemeClr val="tx1">
                    <a:lumMod val="85000"/>
                    <a:lumOff val="15000"/>
                  </a:schemeClr>
                </a:solidFill>
              </a:rPr>
              <a:t>toisen</a:t>
            </a:r>
            <a:r>
              <a:rPr lang="en-US" sz="2400" dirty="0">
                <a:solidFill>
                  <a:schemeClr val="tx1">
                    <a:lumMod val="85000"/>
                    <a:lumOff val="15000"/>
                  </a:schemeClr>
                </a:solidFill>
              </a:rPr>
              <a:t> </a:t>
            </a:r>
            <a:r>
              <a:rPr lang="en-US" sz="2400" dirty="0" err="1">
                <a:solidFill>
                  <a:schemeClr val="tx1">
                    <a:lumMod val="85000"/>
                    <a:lumOff val="15000"/>
                  </a:schemeClr>
                </a:solidFill>
              </a:rPr>
              <a:t>hankkeen</a:t>
            </a:r>
            <a:r>
              <a:rPr lang="en-US" sz="2400" dirty="0">
                <a:solidFill>
                  <a:schemeClr val="tx1">
                    <a:lumMod val="85000"/>
                    <a:lumOff val="15000"/>
                  </a:schemeClr>
                </a:solidFill>
              </a:rPr>
              <a:t> </a:t>
            </a:r>
            <a:r>
              <a:rPr lang="en-US" sz="2400" dirty="0" err="1">
                <a:solidFill>
                  <a:schemeClr val="tx1">
                    <a:lumMod val="85000"/>
                    <a:lumOff val="15000"/>
                  </a:schemeClr>
                </a:solidFill>
              </a:rPr>
              <a:t>kanssa</a:t>
            </a:r>
            <a:r>
              <a:rPr lang="en-US" sz="2400" dirty="0">
                <a:solidFill>
                  <a:schemeClr val="tx1">
                    <a:lumMod val="85000"/>
                    <a:lumOff val="15000"/>
                  </a:schemeClr>
                </a:solidFill>
              </a:rPr>
              <a:t> </a:t>
            </a:r>
            <a:r>
              <a:rPr lang="en-US" sz="2400" dirty="0" err="1">
                <a:solidFill>
                  <a:schemeClr val="tx1">
                    <a:lumMod val="85000"/>
                    <a:lumOff val="15000"/>
                  </a:schemeClr>
                </a:solidFill>
              </a:rPr>
              <a:t>yhteistyötä</a:t>
            </a:r>
            <a:r>
              <a:rPr lang="en-US" sz="2400" dirty="0">
                <a:solidFill>
                  <a:schemeClr val="tx1">
                    <a:lumMod val="85000"/>
                    <a:lumOff val="15000"/>
                  </a:schemeClr>
                </a:solidFill>
              </a:rPr>
              <a:t>, </a:t>
            </a:r>
            <a:r>
              <a:rPr lang="en-US" sz="2400" dirty="0" err="1">
                <a:solidFill>
                  <a:schemeClr val="tx1">
                    <a:lumMod val="85000"/>
                    <a:lumOff val="15000"/>
                  </a:schemeClr>
                </a:solidFill>
              </a:rPr>
              <a:t>käyty</a:t>
            </a:r>
            <a:r>
              <a:rPr lang="en-US" sz="2400" dirty="0">
                <a:solidFill>
                  <a:schemeClr val="tx1">
                    <a:lumMod val="85000"/>
                    <a:lumOff val="15000"/>
                  </a:schemeClr>
                </a:solidFill>
              </a:rPr>
              <a:t> </a:t>
            </a:r>
            <a:r>
              <a:rPr lang="en-US" sz="2400" dirty="0" err="1">
                <a:solidFill>
                  <a:schemeClr val="tx1">
                    <a:lumMod val="85000"/>
                    <a:lumOff val="15000"/>
                  </a:schemeClr>
                </a:solidFill>
              </a:rPr>
              <a:t>museossa</a:t>
            </a:r>
            <a:r>
              <a:rPr lang="en-US" sz="2400" dirty="0">
                <a:solidFill>
                  <a:schemeClr val="tx1">
                    <a:lumMod val="85000"/>
                    <a:lumOff val="15000"/>
                  </a:schemeClr>
                </a:solidFill>
              </a:rPr>
              <a:t> ja </a:t>
            </a:r>
            <a:r>
              <a:rPr lang="en-US" sz="2400" dirty="0" err="1">
                <a:solidFill>
                  <a:schemeClr val="tx1">
                    <a:lumMod val="85000"/>
                    <a:lumOff val="15000"/>
                  </a:schemeClr>
                </a:solidFill>
              </a:rPr>
              <a:t>suunniteltu</a:t>
            </a:r>
            <a:r>
              <a:rPr lang="en-US" sz="2400" dirty="0">
                <a:solidFill>
                  <a:schemeClr val="tx1">
                    <a:lumMod val="85000"/>
                    <a:lumOff val="15000"/>
                  </a:schemeClr>
                </a:solidFill>
              </a:rPr>
              <a:t> </a:t>
            </a:r>
            <a:r>
              <a:rPr lang="en-US" sz="2400" dirty="0" err="1">
                <a:solidFill>
                  <a:schemeClr val="tx1">
                    <a:lumMod val="85000"/>
                    <a:lumOff val="15000"/>
                  </a:schemeClr>
                </a:solidFill>
              </a:rPr>
              <a:t>lisää</a:t>
            </a:r>
            <a:r>
              <a:rPr lang="en-US" sz="2400" dirty="0">
                <a:solidFill>
                  <a:schemeClr val="tx1">
                    <a:lumMod val="85000"/>
                    <a:lumOff val="15000"/>
                  </a:schemeClr>
                </a:solidFill>
              </a:rPr>
              <a:t> </a:t>
            </a:r>
            <a:r>
              <a:rPr lang="en-US" sz="2400" dirty="0" err="1">
                <a:solidFill>
                  <a:schemeClr val="tx1">
                    <a:lumMod val="85000"/>
                    <a:lumOff val="15000"/>
                  </a:schemeClr>
                </a:solidFill>
              </a:rPr>
              <a:t>toimintaa</a:t>
            </a:r>
            <a:r>
              <a:rPr lang="en-US" sz="2400" dirty="0">
                <a:solidFill>
                  <a:schemeClr val="tx1">
                    <a:lumMod val="85000"/>
                    <a:lumOff val="15000"/>
                  </a:schemeClr>
                </a:solidFill>
              </a:rPr>
              <a:t> </a:t>
            </a:r>
            <a:r>
              <a:rPr lang="en-US" sz="2400" dirty="0" err="1">
                <a:solidFill>
                  <a:schemeClr val="tx1">
                    <a:lumMod val="85000"/>
                    <a:lumOff val="15000"/>
                  </a:schemeClr>
                </a:solidFill>
              </a:rPr>
              <a:t>nuorten</a:t>
            </a:r>
            <a:r>
              <a:rPr lang="en-US" sz="2400" dirty="0">
                <a:solidFill>
                  <a:schemeClr val="tx1">
                    <a:lumMod val="85000"/>
                    <a:lumOff val="15000"/>
                  </a:schemeClr>
                </a:solidFill>
              </a:rPr>
              <a:t> </a:t>
            </a:r>
            <a:r>
              <a:rPr lang="en-US" sz="2400" dirty="0" err="1">
                <a:solidFill>
                  <a:schemeClr val="tx1">
                    <a:lumMod val="85000"/>
                    <a:lumOff val="15000"/>
                  </a:schemeClr>
                </a:solidFill>
              </a:rPr>
              <a:t>kanssa</a:t>
            </a:r>
            <a:br>
              <a:rPr lang="en-US" sz="2400" dirty="0">
                <a:solidFill>
                  <a:schemeClr val="tx1">
                    <a:lumMod val="85000"/>
                    <a:lumOff val="15000"/>
                  </a:schemeClr>
                </a:solidFill>
              </a:rPr>
            </a:br>
            <a:br>
              <a:rPr lang="en-US" sz="2400" dirty="0"/>
            </a:br>
            <a:r>
              <a:rPr lang="en-US" sz="2400" dirty="0">
                <a:solidFill>
                  <a:schemeClr val="tx1">
                    <a:lumMod val="85000"/>
                    <a:lumOff val="15000"/>
                  </a:schemeClr>
                </a:solidFill>
              </a:rPr>
              <a:t>-</a:t>
            </a:r>
            <a:r>
              <a:rPr lang="en-US" sz="2400" dirty="0" err="1">
                <a:solidFill>
                  <a:schemeClr val="tx1">
                    <a:lumMod val="85000"/>
                    <a:lumOff val="15000"/>
                  </a:schemeClr>
                </a:solidFill>
              </a:rPr>
              <a:t>Kannustettu</a:t>
            </a:r>
            <a:r>
              <a:rPr lang="en-US" sz="2400" dirty="0">
                <a:solidFill>
                  <a:schemeClr val="tx1">
                    <a:lumMod val="85000"/>
                    <a:lumOff val="15000"/>
                  </a:schemeClr>
                </a:solidFill>
              </a:rPr>
              <a:t> </a:t>
            </a:r>
            <a:r>
              <a:rPr lang="en-US" sz="2400" dirty="0" err="1">
                <a:solidFill>
                  <a:schemeClr val="tx1">
                    <a:lumMod val="85000"/>
                    <a:lumOff val="15000"/>
                  </a:schemeClr>
                </a:solidFill>
              </a:rPr>
              <a:t>harrastustoimintaan</a:t>
            </a:r>
            <a:r>
              <a:rPr lang="en-US" sz="2400" dirty="0">
                <a:solidFill>
                  <a:schemeClr val="tx1">
                    <a:lumMod val="85000"/>
                    <a:lumOff val="15000"/>
                  </a:schemeClr>
                </a:solidFill>
              </a:rPr>
              <a:t> ja </a:t>
            </a:r>
            <a:r>
              <a:rPr lang="en-US" sz="2400" dirty="0" err="1">
                <a:solidFill>
                  <a:schemeClr val="tx1">
                    <a:lumMod val="85000"/>
                    <a:lumOff val="15000"/>
                  </a:schemeClr>
                </a:solidFill>
              </a:rPr>
              <a:t>kokeiltu</a:t>
            </a:r>
            <a:r>
              <a:rPr lang="en-US" sz="2400" dirty="0">
                <a:solidFill>
                  <a:schemeClr val="tx1">
                    <a:lumMod val="85000"/>
                    <a:lumOff val="15000"/>
                  </a:schemeClr>
                </a:solidFill>
              </a:rPr>
              <a:t> </a:t>
            </a:r>
            <a:r>
              <a:rPr lang="en-US" sz="2400" dirty="0" err="1">
                <a:solidFill>
                  <a:schemeClr val="tx1">
                    <a:lumMod val="85000"/>
                    <a:lumOff val="15000"/>
                  </a:schemeClr>
                </a:solidFill>
              </a:rPr>
              <a:t>jotain</a:t>
            </a:r>
            <a:r>
              <a:rPr lang="en-US" sz="2400" dirty="0">
                <a:solidFill>
                  <a:schemeClr val="tx1">
                    <a:lumMod val="85000"/>
                    <a:lumOff val="15000"/>
                  </a:schemeClr>
                </a:solidFill>
              </a:rPr>
              <a:t> </a:t>
            </a:r>
            <a:r>
              <a:rPr lang="en-US" sz="2400" dirty="0" err="1">
                <a:solidFill>
                  <a:schemeClr val="tx1">
                    <a:lumMod val="85000"/>
                    <a:lumOff val="15000"/>
                  </a:schemeClr>
                </a:solidFill>
              </a:rPr>
              <a:t>lajeja</a:t>
            </a:r>
            <a:br>
              <a:rPr lang="en-US" sz="2400" dirty="0">
                <a:solidFill>
                  <a:schemeClr val="tx1">
                    <a:lumMod val="85000"/>
                    <a:lumOff val="15000"/>
                  </a:schemeClr>
                </a:solidFill>
              </a:rPr>
            </a:br>
            <a:br>
              <a:rPr lang="en-US" sz="2400" dirty="0"/>
            </a:br>
            <a:r>
              <a:rPr lang="en-US" sz="2400" dirty="0">
                <a:solidFill>
                  <a:schemeClr val="tx1">
                    <a:lumMod val="85000"/>
                    <a:lumOff val="15000"/>
                  </a:schemeClr>
                </a:solidFill>
              </a:rPr>
              <a:t>-</a:t>
            </a:r>
            <a:r>
              <a:rPr lang="en-US" sz="2400" dirty="0" err="1">
                <a:solidFill>
                  <a:schemeClr val="tx1">
                    <a:lumMod val="85000"/>
                    <a:lumOff val="15000"/>
                  </a:schemeClr>
                </a:solidFill>
              </a:rPr>
              <a:t>Suoritettu</a:t>
            </a:r>
            <a:r>
              <a:rPr lang="en-US" sz="2400" dirty="0">
                <a:solidFill>
                  <a:schemeClr val="tx1">
                    <a:lumMod val="85000"/>
                    <a:lumOff val="15000"/>
                  </a:schemeClr>
                </a:solidFill>
              </a:rPr>
              <a:t> </a:t>
            </a:r>
            <a:r>
              <a:rPr lang="en-US" sz="2400" dirty="0" err="1">
                <a:solidFill>
                  <a:schemeClr val="tx1">
                    <a:lumMod val="85000"/>
                    <a:lumOff val="15000"/>
                  </a:schemeClr>
                </a:solidFill>
              </a:rPr>
              <a:t>liikuntatunteja</a:t>
            </a:r>
            <a:r>
              <a:rPr lang="en-US" sz="2400" dirty="0">
                <a:solidFill>
                  <a:schemeClr val="tx1">
                    <a:lumMod val="85000"/>
                    <a:lumOff val="15000"/>
                  </a:schemeClr>
                </a:solidFill>
              </a:rPr>
              <a:t> </a:t>
            </a:r>
            <a:r>
              <a:rPr lang="en-US" sz="2400" dirty="0" err="1">
                <a:solidFill>
                  <a:schemeClr val="tx1">
                    <a:lumMod val="85000"/>
                    <a:lumOff val="15000"/>
                  </a:schemeClr>
                </a:solidFill>
              </a:rPr>
              <a:t>nuorten</a:t>
            </a:r>
            <a:r>
              <a:rPr lang="en-US" sz="2400" dirty="0">
                <a:solidFill>
                  <a:schemeClr val="tx1">
                    <a:lumMod val="85000"/>
                    <a:lumOff val="15000"/>
                  </a:schemeClr>
                </a:solidFill>
              </a:rPr>
              <a:t> </a:t>
            </a:r>
            <a:r>
              <a:rPr lang="en-US" sz="2400" dirty="0" err="1">
                <a:solidFill>
                  <a:schemeClr val="tx1">
                    <a:lumMod val="85000"/>
                    <a:lumOff val="15000"/>
                  </a:schemeClr>
                </a:solidFill>
              </a:rPr>
              <a:t>kanssa</a:t>
            </a:r>
            <a:br>
              <a:rPr lang="en-US" sz="2400" dirty="0">
                <a:solidFill>
                  <a:schemeClr val="tx1">
                    <a:lumMod val="85000"/>
                    <a:lumOff val="15000"/>
                  </a:schemeClr>
                </a:solidFill>
              </a:rPr>
            </a:br>
            <a:br>
              <a:rPr lang="en-US" sz="2400" dirty="0"/>
            </a:br>
            <a:r>
              <a:rPr lang="en-US" sz="2400" dirty="0">
                <a:solidFill>
                  <a:schemeClr val="tx1">
                    <a:lumMod val="85000"/>
                    <a:lumOff val="15000"/>
                  </a:schemeClr>
                </a:solidFill>
              </a:rPr>
              <a:t>-</a:t>
            </a:r>
            <a:r>
              <a:rPr lang="en-US" sz="2400" dirty="0" err="1">
                <a:solidFill>
                  <a:schemeClr val="tx1">
                    <a:lumMod val="85000"/>
                    <a:lumOff val="15000"/>
                  </a:schemeClr>
                </a:solidFill>
              </a:rPr>
              <a:t>Eläinavusteista</a:t>
            </a:r>
            <a:r>
              <a:rPr lang="en-US" sz="2400" dirty="0">
                <a:solidFill>
                  <a:schemeClr val="tx1">
                    <a:lumMod val="85000"/>
                    <a:lumOff val="15000"/>
                  </a:schemeClr>
                </a:solidFill>
              </a:rPr>
              <a:t> </a:t>
            </a:r>
            <a:r>
              <a:rPr lang="en-US" sz="2400" dirty="0" err="1">
                <a:solidFill>
                  <a:schemeClr val="tx1">
                    <a:lumMod val="85000"/>
                    <a:lumOff val="15000"/>
                  </a:schemeClr>
                </a:solidFill>
              </a:rPr>
              <a:t>toimintaa</a:t>
            </a:r>
            <a:r>
              <a:rPr lang="en-US" sz="2400" dirty="0">
                <a:solidFill>
                  <a:schemeClr val="tx1">
                    <a:lumMod val="85000"/>
                    <a:lumOff val="15000"/>
                  </a:schemeClr>
                </a:solidFill>
              </a:rPr>
              <a:t>, </a:t>
            </a:r>
            <a:r>
              <a:rPr lang="en-US" sz="2400" dirty="0" err="1">
                <a:solidFill>
                  <a:schemeClr val="tx1">
                    <a:lumMod val="85000"/>
                    <a:lumOff val="15000"/>
                  </a:schemeClr>
                </a:solidFill>
              </a:rPr>
              <a:t>hevonen</a:t>
            </a:r>
            <a:r>
              <a:rPr lang="en-US" sz="2400" dirty="0">
                <a:solidFill>
                  <a:schemeClr val="tx1">
                    <a:lumMod val="85000"/>
                    <a:lumOff val="15000"/>
                  </a:schemeClr>
                </a:solidFill>
              </a:rPr>
              <a:t> ja </a:t>
            </a:r>
            <a:r>
              <a:rPr lang="en-US" sz="2400" dirty="0" err="1">
                <a:solidFill>
                  <a:schemeClr val="tx1">
                    <a:lumMod val="85000"/>
                    <a:lumOff val="15000"/>
                  </a:schemeClr>
                </a:solidFill>
              </a:rPr>
              <a:t>koira</a:t>
            </a:r>
            <a:r>
              <a:rPr lang="en-US" sz="2400" dirty="0">
                <a:solidFill>
                  <a:schemeClr val="tx1">
                    <a:lumMod val="85000"/>
                    <a:lumOff val="15000"/>
                  </a:schemeClr>
                </a:solidFill>
              </a:rPr>
              <a:t> </a:t>
            </a:r>
            <a:r>
              <a:rPr lang="en-US" sz="2400" dirty="0" err="1">
                <a:solidFill>
                  <a:schemeClr val="tx1">
                    <a:lumMod val="85000"/>
                    <a:lumOff val="15000"/>
                  </a:schemeClr>
                </a:solidFill>
              </a:rPr>
              <a:t>mukana</a:t>
            </a:r>
            <a:r>
              <a:rPr lang="en-US" sz="2400" dirty="0">
                <a:solidFill>
                  <a:schemeClr val="tx1">
                    <a:lumMod val="85000"/>
                    <a:lumOff val="15000"/>
                  </a:schemeClr>
                </a:solidFill>
              </a:rPr>
              <a:t> </a:t>
            </a:r>
            <a:r>
              <a:rPr lang="en-US" sz="2400" dirty="0" err="1">
                <a:solidFill>
                  <a:schemeClr val="tx1">
                    <a:lumMod val="85000"/>
                    <a:lumOff val="15000"/>
                  </a:schemeClr>
                </a:solidFill>
              </a:rPr>
              <a:t>toiminnassa</a:t>
            </a:r>
            <a:r>
              <a:rPr lang="en-US" sz="2400" dirty="0">
                <a:solidFill>
                  <a:schemeClr val="tx1">
                    <a:lumMod val="85000"/>
                    <a:lumOff val="15000"/>
                  </a:schemeClr>
                </a:solidFill>
              </a:rPr>
              <a:t> -&gt; </a:t>
            </a:r>
            <a:r>
              <a:rPr lang="en-US" sz="2400" dirty="0" err="1">
                <a:solidFill>
                  <a:schemeClr val="tx1">
                    <a:lumMod val="85000"/>
                    <a:lumOff val="15000"/>
                  </a:schemeClr>
                </a:solidFill>
              </a:rPr>
              <a:t>itsetunto</a:t>
            </a:r>
            <a:r>
              <a:rPr lang="en-US" sz="2400" dirty="0">
                <a:solidFill>
                  <a:schemeClr val="tx1">
                    <a:lumMod val="85000"/>
                    <a:lumOff val="15000"/>
                  </a:schemeClr>
                </a:solidFill>
              </a:rPr>
              <a:t> </a:t>
            </a:r>
            <a:r>
              <a:rPr lang="en-US" sz="2400" dirty="0" err="1">
                <a:solidFill>
                  <a:schemeClr val="tx1">
                    <a:lumMod val="85000"/>
                    <a:lumOff val="15000"/>
                  </a:schemeClr>
                </a:solidFill>
              </a:rPr>
              <a:t>vahvistuu</a:t>
            </a:r>
            <a:r>
              <a:rPr lang="en-US" sz="2400" dirty="0">
                <a:solidFill>
                  <a:schemeClr val="tx1">
                    <a:lumMod val="85000"/>
                    <a:lumOff val="15000"/>
                  </a:schemeClr>
                </a:solidFill>
              </a:rPr>
              <a:t>, </a:t>
            </a:r>
            <a:r>
              <a:rPr lang="en-US" sz="2400" dirty="0" err="1">
                <a:solidFill>
                  <a:schemeClr val="tx1">
                    <a:lumMod val="85000"/>
                    <a:lumOff val="15000"/>
                  </a:schemeClr>
                </a:solidFill>
              </a:rPr>
              <a:t>helpompi</a:t>
            </a:r>
            <a:r>
              <a:rPr lang="en-US" sz="2400" dirty="0">
                <a:solidFill>
                  <a:schemeClr val="tx1">
                    <a:lumMod val="85000"/>
                    <a:lumOff val="15000"/>
                  </a:schemeClr>
                </a:solidFill>
              </a:rPr>
              <a:t> </a:t>
            </a:r>
            <a:r>
              <a:rPr lang="en-US" sz="2400" dirty="0" err="1">
                <a:solidFill>
                  <a:schemeClr val="tx1">
                    <a:lumMod val="85000"/>
                    <a:lumOff val="15000"/>
                  </a:schemeClr>
                </a:solidFill>
              </a:rPr>
              <a:t>keskustella</a:t>
            </a:r>
            <a:r>
              <a:rPr lang="en-US" sz="2400" dirty="0">
                <a:solidFill>
                  <a:schemeClr val="tx1">
                    <a:lumMod val="85000"/>
                    <a:lumOff val="15000"/>
                  </a:schemeClr>
                </a:solidFill>
              </a:rPr>
              <a:t> </a:t>
            </a:r>
            <a:r>
              <a:rPr lang="en-US" sz="2400" dirty="0" err="1">
                <a:solidFill>
                  <a:schemeClr val="tx1">
                    <a:lumMod val="85000"/>
                    <a:lumOff val="15000"/>
                  </a:schemeClr>
                </a:solidFill>
              </a:rPr>
              <a:t>vaikeista</a:t>
            </a:r>
            <a:r>
              <a:rPr lang="en-US" sz="2400" dirty="0">
                <a:solidFill>
                  <a:schemeClr val="tx1">
                    <a:lumMod val="85000"/>
                    <a:lumOff val="15000"/>
                  </a:schemeClr>
                </a:solidFill>
              </a:rPr>
              <a:t> </a:t>
            </a:r>
            <a:r>
              <a:rPr lang="en-US" sz="2400" dirty="0" err="1">
                <a:solidFill>
                  <a:schemeClr val="tx1">
                    <a:lumMod val="85000"/>
                    <a:lumOff val="15000"/>
                  </a:schemeClr>
                </a:solidFill>
              </a:rPr>
              <a:t>asioista</a:t>
            </a:r>
            <a:br>
              <a:rPr lang="en-US" sz="2400" dirty="0">
                <a:solidFill>
                  <a:schemeClr val="tx1">
                    <a:lumMod val="85000"/>
                    <a:lumOff val="15000"/>
                  </a:schemeClr>
                </a:solidFill>
              </a:rPr>
            </a:br>
            <a:br>
              <a:rPr lang="en-US" sz="2400" dirty="0"/>
            </a:br>
            <a:r>
              <a:rPr lang="en-US" sz="2400" dirty="0">
                <a:solidFill>
                  <a:schemeClr val="tx1">
                    <a:lumMod val="85000"/>
                    <a:lumOff val="15000"/>
                  </a:schemeClr>
                </a:solidFill>
              </a:rPr>
              <a:t>-</a:t>
            </a:r>
            <a:r>
              <a:rPr lang="en-US" sz="2400" dirty="0" err="1">
                <a:solidFill>
                  <a:schemeClr val="tx1">
                    <a:lumMod val="85000"/>
                    <a:lumOff val="15000"/>
                  </a:schemeClr>
                </a:solidFill>
              </a:rPr>
              <a:t>Alettu</a:t>
            </a:r>
            <a:r>
              <a:rPr lang="en-US" sz="2400" dirty="0">
                <a:solidFill>
                  <a:schemeClr val="tx1">
                    <a:lumMod val="85000"/>
                    <a:lumOff val="15000"/>
                  </a:schemeClr>
                </a:solidFill>
              </a:rPr>
              <a:t> </a:t>
            </a:r>
            <a:r>
              <a:rPr lang="en-US" sz="2400" dirty="0" err="1">
                <a:solidFill>
                  <a:schemeClr val="tx1">
                    <a:lumMod val="85000"/>
                    <a:lumOff val="15000"/>
                  </a:schemeClr>
                </a:solidFill>
              </a:rPr>
              <a:t>suunnittelemaan</a:t>
            </a:r>
            <a:r>
              <a:rPr lang="en-US" sz="2400" dirty="0">
                <a:solidFill>
                  <a:schemeClr val="tx1">
                    <a:lumMod val="85000"/>
                    <a:lumOff val="15000"/>
                  </a:schemeClr>
                </a:solidFill>
              </a:rPr>
              <a:t> </a:t>
            </a:r>
            <a:r>
              <a:rPr lang="en-US" sz="2400" dirty="0" err="1">
                <a:solidFill>
                  <a:schemeClr val="tx1">
                    <a:lumMod val="85000"/>
                    <a:lumOff val="15000"/>
                  </a:schemeClr>
                </a:solidFill>
              </a:rPr>
              <a:t>kesätöiden</a:t>
            </a:r>
            <a:r>
              <a:rPr lang="en-US" sz="2400" dirty="0">
                <a:solidFill>
                  <a:schemeClr val="tx1">
                    <a:lumMod val="85000"/>
                    <a:lumOff val="15000"/>
                  </a:schemeClr>
                </a:solidFill>
              </a:rPr>
              <a:t> </a:t>
            </a:r>
            <a:r>
              <a:rPr lang="en-US" sz="2400" dirty="0" err="1">
                <a:solidFill>
                  <a:schemeClr val="tx1">
                    <a:lumMod val="85000"/>
                    <a:lumOff val="15000"/>
                  </a:schemeClr>
                </a:solidFill>
              </a:rPr>
              <a:t>hakua</a:t>
            </a:r>
            <a:br>
              <a:rPr lang="en-US" sz="2400" dirty="0">
                <a:solidFill>
                  <a:schemeClr val="tx1">
                    <a:lumMod val="85000"/>
                    <a:lumOff val="15000"/>
                  </a:schemeClr>
                </a:solidFill>
              </a:rPr>
            </a:br>
            <a:br>
              <a:rPr lang="en-US" sz="2400" dirty="0">
                <a:solidFill>
                  <a:schemeClr val="tx1">
                    <a:lumMod val="85000"/>
                    <a:lumOff val="15000"/>
                  </a:schemeClr>
                </a:solidFill>
              </a:rPr>
            </a:br>
            <a:br>
              <a:rPr lang="en-US" sz="2000" dirty="0"/>
            </a:br>
            <a:br>
              <a:rPr lang="en-US" sz="2000" dirty="0"/>
            </a:br>
            <a:endParaRPr lang="en-US" sz="2000" dirty="0">
              <a:solidFill>
                <a:schemeClr val="tx1">
                  <a:lumMod val="85000"/>
                  <a:lumOff val="15000"/>
                </a:schemeClr>
              </a:solidFill>
            </a:endParaRPr>
          </a:p>
        </p:txBody>
      </p:sp>
      <p:pic>
        <p:nvPicPr>
          <p:cNvPr id="3" name="Kuva 3" descr="Kuva, joka sisältää kohteen koira, ulko, istuminen, ruskea&#10;&#10;Kuvaus luotu automaattisesti">
            <a:extLst>
              <a:ext uri="{FF2B5EF4-FFF2-40B4-BE49-F238E27FC236}">
                <a16:creationId xmlns:a16="http://schemas.microsoft.com/office/drawing/2014/main" id="{960A7954-10AC-4077-A00D-E12A89D07FCE}"/>
              </a:ext>
            </a:extLst>
          </p:cNvPr>
          <p:cNvPicPr>
            <a:picLocks noChangeAspect="1"/>
          </p:cNvPicPr>
          <p:nvPr/>
        </p:nvPicPr>
        <p:blipFill rotWithShape="1">
          <a:blip r:embed="rId2"/>
          <a:srcRect t="2681" r="-2" b="-2"/>
          <a:stretch/>
        </p:blipFill>
        <p:spPr>
          <a:xfrm>
            <a:off x="-1" y="1"/>
            <a:ext cx="4635315" cy="3383280"/>
          </a:xfrm>
          <a:prstGeom prst="rect">
            <a:avLst/>
          </a:prstGeom>
        </p:spPr>
      </p:pic>
      <p:pic>
        <p:nvPicPr>
          <p:cNvPr id="5" name="Picture 4" descr="Kalastamassa järvellä auringonlaskun aikaan">
            <a:extLst>
              <a:ext uri="{FF2B5EF4-FFF2-40B4-BE49-F238E27FC236}">
                <a16:creationId xmlns:a16="http://schemas.microsoft.com/office/drawing/2014/main" id="{7A6E5447-9084-4AD5-A366-54BA7B465BD3}"/>
              </a:ext>
            </a:extLst>
          </p:cNvPr>
          <p:cNvPicPr>
            <a:picLocks noChangeAspect="1"/>
          </p:cNvPicPr>
          <p:nvPr/>
        </p:nvPicPr>
        <p:blipFill rotWithShape="1">
          <a:blip r:embed="rId3"/>
          <a:srcRect l="8548" r="-4" b="-4"/>
          <a:stretch/>
        </p:blipFill>
        <p:spPr>
          <a:xfrm>
            <a:off x="-1" y="3474720"/>
            <a:ext cx="4635315" cy="3383280"/>
          </a:xfrm>
          <a:prstGeom prst="rect">
            <a:avLst/>
          </a:prstGeom>
        </p:spPr>
      </p:pic>
      <p:cxnSp>
        <p:nvCxnSpPr>
          <p:cNvPr id="86" name="Straight Connector 8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591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7" name="Straight Connector 5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9" name="Rectangle 5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a:t>
            </a:r>
          </a:p>
        </p:txBody>
      </p:sp>
      <p:sp>
        <p:nvSpPr>
          <p:cNvPr id="2" name="Otsikko 1">
            <a:extLst>
              <a:ext uri="{FF2B5EF4-FFF2-40B4-BE49-F238E27FC236}">
                <a16:creationId xmlns:a16="http://schemas.microsoft.com/office/drawing/2014/main" id="{ACFEE56C-DDD6-4128-8ED2-ACA44B59D738}"/>
              </a:ext>
            </a:extLst>
          </p:cNvPr>
          <p:cNvSpPr>
            <a:spLocks noGrp="1"/>
          </p:cNvSpPr>
          <p:nvPr>
            <p:ph type="title"/>
          </p:nvPr>
        </p:nvSpPr>
        <p:spPr>
          <a:xfrm>
            <a:off x="5289754" y="-49834"/>
            <a:ext cx="6545590" cy="6243410"/>
          </a:xfrm>
        </p:spPr>
        <p:txBody>
          <a:bodyPr vert="horz" lIns="91440" tIns="45720" rIns="91440" bIns="45720" rtlCol="0" anchor="b">
            <a:normAutofit/>
          </a:bodyPr>
          <a:lstStyle/>
          <a:p>
            <a:pPr marL="285750" indent="-285750">
              <a:spcAft>
                <a:spcPts val="200"/>
              </a:spcAft>
            </a:pPr>
            <a:r>
              <a:rPr lang="en-US" sz="2400" b="1" dirty="0">
                <a:solidFill>
                  <a:schemeClr val="tx1">
                    <a:lumMod val="85000"/>
                    <a:lumOff val="15000"/>
                  </a:schemeClr>
                </a:solidFill>
              </a:rPr>
              <a:t>Nuorten </a:t>
            </a:r>
            <a:r>
              <a:rPr lang="en-US" sz="2400" b="1" dirty="0" err="1">
                <a:solidFill>
                  <a:schemeClr val="tx1">
                    <a:lumMod val="85000"/>
                    <a:lumOff val="15000"/>
                  </a:schemeClr>
                </a:solidFill>
              </a:rPr>
              <a:t>tukemista</a:t>
            </a:r>
            <a:br>
              <a:rPr lang="en-US" sz="2000" b="1" dirty="0"/>
            </a:br>
            <a:endParaRPr lang="en-US" sz="2000" dirty="0">
              <a:solidFill>
                <a:schemeClr val="tx1">
                  <a:lumMod val="85000"/>
                  <a:lumOff val="15000"/>
                </a:schemeClr>
              </a:solidFill>
            </a:endParaRPr>
          </a:p>
          <a:p>
            <a:pPr marL="285750" indent="-285750">
              <a:spcAft>
                <a:spcPts val="200"/>
              </a:spcAft>
            </a:pPr>
            <a:r>
              <a:rPr lang="en-US" sz="2000" b="1" dirty="0">
                <a:solidFill>
                  <a:schemeClr val="tx1">
                    <a:lumMod val="85000"/>
                    <a:lumOff val="15000"/>
                  </a:schemeClr>
                </a:solidFill>
              </a:rPr>
              <a:t>-</a:t>
            </a:r>
            <a:r>
              <a:rPr lang="en-US" sz="2000" b="1" dirty="0" err="1">
                <a:solidFill>
                  <a:schemeClr val="tx1">
                    <a:lumMod val="85000"/>
                    <a:lumOff val="15000"/>
                  </a:schemeClr>
                </a:solidFill>
              </a:rPr>
              <a:t>K</a:t>
            </a:r>
            <a:r>
              <a:rPr lang="en-US" sz="2000" b="1" u="sng" dirty="0" err="1">
                <a:solidFill>
                  <a:schemeClr val="tx1">
                    <a:lumMod val="85000"/>
                    <a:lumOff val="15000"/>
                  </a:schemeClr>
                </a:solidFill>
              </a:rPr>
              <a:t>oulunkäynnin</a:t>
            </a:r>
            <a:r>
              <a:rPr lang="en-US" sz="2000" b="1" u="sng" dirty="0">
                <a:solidFill>
                  <a:schemeClr val="tx1">
                    <a:lumMod val="85000"/>
                    <a:lumOff val="15000"/>
                  </a:schemeClr>
                </a:solidFill>
              </a:rPr>
              <a:t> tukeminen:</a:t>
            </a:r>
            <a:r>
              <a:rPr lang="en-US" sz="2000" b="1" dirty="0">
                <a:solidFill>
                  <a:schemeClr val="tx1">
                    <a:lumMod val="85000"/>
                    <a:lumOff val="15000"/>
                  </a:schemeClr>
                </a:solidFill>
              </a:rPr>
              <a:t> soitot, herätykset heti aamusta, lukuisia viestejä pitkin päivää, kouluun hakemista, kuskaamista tapaamisiin, lukujärjestyksen seuraamista, poissaolojen tarkkailua, kelan lomakkeiden täyttöä yhdessä.  Opintojen eteenpäin vientiä yhdessä vastuuohjaajan ja opon kanssa, tehtäviä ja kokeita tehty yhdessä, valmistumisen tukeminen, help 4 you </a:t>
            </a:r>
            <a:r>
              <a:rPr lang="en-US" sz="2000" b="1" dirty="0" err="1">
                <a:solidFill>
                  <a:schemeClr val="tx1">
                    <a:lumMod val="85000"/>
                    <a:lumOff val="15000"/>
                  </a:schemeClr>
                </a:solidFill>
              </a:rPr>
              <a:t>pajaa</a:t>
            </a:r>
            <a:r>
              <a:rPr lang="en-US" sz="2000" b="1" dirty="0">
                <a:solidFill>
                  <a:schemeClr val="tx1">
                    <a:lumMod val="85000"/>
                    <a:lumOff val="15000"/>
                  </a:schemeClr>
                </a:solidFill>
              </a:rPr>
              <a:t> </a:t>
            </a:r>
            <a:r>
              <a:rPr lang="en-US" sz="2000" b="1" dirty="0" err="1">
                <a:solidFill>
                  <a:schemeClr val="tx1">
                    <a:lumMod val="85000"/>
                    <a:lumOff val="15000"/>
                  </a:schemeClr>
                </a:solidFill>
              </a:rPr>
              <a:t>maahanmuuttajien</a:t>
            </a:r>
            <a:r>
              <a:rPr lang="en-US" sz="2000" b="1" dirty="0">
                <a:solidFill>
                  <a:schemeClr val="tx1">
                    <a:lumMod val="85000"/>
                    <a:lumOff val="15000"/>
                  </a:schemeClr>
                </a:solidFill>
              </a:rPr>
              <a:t> </a:t>
            </a:r>
            <a:r>
              <a:rPr lang="en-US" sz="2000" b="1" dirty="0" err="1">
                <a:solidFill>
                  <a:schemeClr val="tx1">
                    <a:lumMod val="85000"/>
                    <a:lumOff val="15000"/>
                  </a:schemeClr>
                </a:solidFill>
              </a:rPr>
              <a:t>kanssa</a:t>
            </a:r>
            <a:r>
              <a:rPr lang="en-US" sz="2000" b="1" dirty="0">
                <a:solidFill>
                  <a:schemeClr val="tx1">
                    <a:lumMod val="85000"/>
                    <a:lumOff val="15000"/>
                  </a:schemeClr>
                </a:solidFill>
              </a:rPr>
              <a:t>, </a:t>
            </a:r>
            <a:r>
              <a:rPr lang="en-US" sz="2000" b="1" dirty="0" err="1">
                <a:solidFill>
                  <a:schemeClr val="tx1">
                    <a:lumMod val="85000"/>
                    <a:lumOff val="15000"/>
                  </a:schemeClr>
                </a:solidFill>
              </a:rPr>
              <a:t>tutustuttu</a:t>
            </a:r>
            <a:r>
              <a:rPr lang="en-US" sz="2000" b="1" dirty="0">
                <a:solidFill>
                  <a:schemeClr val="tx1">
                    <a:lumMod val="85000"/>
                    <a:lumOff val="15000"/>
                  </a:schemeClr>
                </a:solidFill>
              </a:rPr>
              <a:t> </a:t>
            </a:r>
            <a:r>
              <a:rPr lang="en-US" sz="2000" b="1" dirty="0" err="1">
                <a:solidFill>
                  <a:schemeClr val="tx1">
                    <a:lumMod val="85000"/>
                    <a:lumOff val="15000"/>
                  </a:schemeClr>
                </a:solidFill>
              </a:rPr>
              <a:t>aloihin</a:t>
            </a:r>
            <a:r>
              <a:rPr lang="en-US" sz="2000" b="1" dirty="0">
                <a:solidFill>
                  <a:schemeClr val="tx1">
                    <a:lumMod val="85000"/>
                    <a:lumOff val="15000"/>
                  </a:schemeClr>
                </a:solidFill>
              </a:rPr>
              <a:t>. </a:t>
            </a:r>
            <a:br>
              <a:rPr lang="en-US" sz="2000" b="1" dirty="0">
                <a:solidFill>
                  <a:schemeClr val="tx1">
                    <a:lumMod val="85000"/>
                    <a:lumOff val="15000"/>
                  </a:schemeClr>
                </a:solidFill>
              </a:rPr>
            </a:br>
            <a:br>
              <a:rPr lang="en-US" sz="2000" b="1" dirty="0">
                <a:solidFill>
                  <a:schemeClr val="tx1">
                    <a:lumMod val="85000"/>
                    <a:lumOff val="15000"/>
                  </a:schemeClr>
                </a:solidFill>
              </a:rPr>
            </a:br>
            <a:r>
              <a:rPr lang="en-US" sz="2000" b="1" dirty="0">
                <a:solidFill>
                  <a:schemeClr val="tx1">
                    <a:lumMod val="85000"/>
                    <a:lumOff val="15000"/>
                  </a:schemeClr>
                </a:solidFill>
              </a:rPr>
              <a:t>-</a:t>
            </a:r>
            <a:r>
              <a:rPr lang="en-US" sz="2000" b="1" dirty="0" err="1">
                <a:solidFill>
                  <a:schemeClr val="tx1">
                    <a:lumMod val="85000"/>
                    <a:lumOff val="15000"/>
                  </a:schemeClr>
                </a:solidFill>
              </a:rPr>
              <a:t>Arjenhallinta</a:t>
            </a:r>
            <a:r>
              <a:rPr lang="en-US" sz="2000" b="1" dirty="0">
                <a:solidFill>
                  <a:schemeClr val="tx1">
                    <a:lumMod val="85000"/>
                    <a:lumOff val="15000"/>
                  </a:schemeClr>
                </a:solidFill>
              </a:rPr>
              <a:t>: </a:t>
            </a:r>
            <a:r>
              <a:rPr lang="en-US" sz="2000" b="1" dirty="0" err="1">
                <a:solidFill>
                  <a:schemeClr val="tx1">
                    <a:lumMod val="85000"/>
                    <a:lumOff val="15000"/>
                  </a:schemeClr>
                </a:solidFill>
              </a:rPr>
              <a:t>Arkirytmin</a:t>
            </a:r>
            <a:r>
              <a:rPr lang="en-US" sz="2000" b="1" dirty="0">
                <a:solidFill>
                  <a:schemeClr val="tx1">
                    <a:lumMod val="85000"/>
                    <a:lumOff val="15000"/>
                  </a:schemeClr>
                </a:solidFill>
              </a:rPr>
              <a:t> </a:t>
            </a:r>
            <a:r>
              <a:rPr lang="en-US" sz="2000" b="1" dirty="0" err="1">
                <a:solidFill>
                  <a:schemeClr val="tx1">
                    <a:lumMod val="85000"/>
                    <a:lumOff val="15000"/>
                  </a:schemeClr>
                </a:solidFill>
              </a:rPr>
              <a:t>löytyminen</a:t>
            </a:r>
            <a:r>
              <a:rPr lang="en-US" sz="2000" b="1" dirty="0">
                <a:solidFill>
                  <a:schemeClr val="tx1">
                    <a:lumMod val="85000"/>
                    <a:lumOff val="15000"/>
                  </a:schemeClr>
                </a:solidFill>
              </a:rPr>
              <a:t> ja </a:t>
            </a:r>
            <a:r>
              <a:rPr lang="en-US" sz="2000" b="1" dirty="0" err="1">
                <a:solidFill>
                  <a:schemeClr val="tx1">
                    <a:lumMod val="85000"/>
                    <a:lumOff val="15000"/>
                  </a:schemeClr>
                </a:solidFill>
              </a:rPr>
              <a:t>sen</a:t>
            </a:r>
            <a:r>
              <a:rPr lang="en-US" sz="2000" b="1" dirty="0">
                <a:solidFill>
                  <a:schemeClr val="tx1">
                    <a:lumMod val="85000"/>
                    <a:lumOff val="15000"/>
                  </a:schemeClr>
                </a:solidFill>
              </a:rPr>
              <a:t> </a:t>
            </a:r>
            <a:r>
              <a:rPr lang="en-US" sz="2000" b="1" dirty="0" err="1">
                <a:solidFill>
                  <a:schemeClr val="tx1">
                    <a:lumMod val="85000"/>
                    <a:lumOff val="15000"/>
                  </a:schemeClr>
                </a:solidFill>
              </a:rPr>
              <a:t>tukeminen</a:t>
            </a:r>
            <a:r>
              <a:rPr lang="en-US" sz="2000" b="1" dirty="0">
                <a:solidFill>
                  <a:schemeClr val="tx1">
                    <a:lumMod val="85000"/>
                    <a:lumOff val="15000"/>
                  </a:schemeClr>
                </a:solidFill>
              </a:rPr>
              <a:t>, </a:t>
            </a:r>
            <a:r>
              <a:rPr lang="en-US" sz="2000" b="1" dirty="0" err="1">
                <a:solidFill>
                  <a:schemeClr val="tx1">
                    <a:lumMod val="85000"/>
                    <a:lumOff val="15000"/>
                  </a:schemeClr>
                </a:solidFill>
              </a:rPr>
              <a:t>ruokarytmin</a:t>
            </a:r>
            <a:r>
              <a:rPr lang="en-US" sz="2000" b="1" dirty="0">
                <a:solidFill>
                  <a:schemeClr val="tx1">
                    <a:lumMod val="85000"/>
                    <a:lumOff val="15000"/>
                  </a:schemeClr>
                </a:solidFill>
              </a:rPr>
              <a:t> ja </a:t>
            </a:r>
            <a:r>
              <a:rPr lang="en-US" sz="2000" b="1" dirty="0" err="1">
                <a:solidFill>
                  <a:schemeClr val="tx1">
                    <a:lumMod val="85000"/>
                    <a:lumOff val="15000"/>
                  </a:schemeClr>
                </a:solidFill>
              </a:rPr>
              <a:t>terveellisten</a:t>
            </a:r>
            <a:r>
              <a:rPr lang="en-US" sz="2000" b="1" dirty="0">
                <a:solidFill>
                  <a:schemeClr val="tx1">
                    <a:lumMod val="85000"/>
                    <a:lumOff val="15000"/>
                  </a:schemeClr>
                </a:solidFill>
              </a:rPr>
              <a:t> </a:t>
            </a:r>
            <a:r>
              <a:rPr lang="en-US" sz="2000" b="1" dirty="0" err="1">
                <a:solidFill>
                  <a:schemeClr val="tx1">
                    <a:lumMod val="85000"/>
                    <a:lumOff val="15000"/>
                  </a:schemeClr>
                </a:solidFill>
              </a:rPr>
              <a:t>elämäntapojen</a:t>
            </a:r>
            <a:r>
              <a:rPr lang="en-US" sz="2000" b="1" dirty="0">
                <a:solidFill>
                  <a:schemeClr val="tx1">
                    <a:lumMod val="85000"/>
                    <a:lumOff val="15000"/>
                  </a:schemeClr>
                </a:solidFill>
              </a:rPr>
              <a:t> </a:t>
            </a:r>
            <a:r>
              <a:rPr lang="en-US" sz="2000" b="1" dirty="0" err="1">
                <a:solidFill>
                  <a:schemeClr val="tx1">
                    <a:lumMod val="85000"/>
                    <a:lumOff val="15000"/>
                  </a:schemeClr>
                </a:solidFill>
              </a:rPr>
              <a:t>opettaminen</a:t>
            </a:r>
            <a:r>
              <a:rPr lang="en-US" sz="2000" b="1" dirty="0">
                <a:solidFill>
                  <a:schemeClr val="tx1">
                    <a:lumMod val="85000"/>
                    <a:lumOff val="15000"/>
                  </a:schemeClr>
                </a:solidFill>
              </a:rPr>
              <a:t>,  </a:t>
            </a:r>
            <a:r>
              <a:rPr lang="en-US" sz="2000" b="1" dirty="0" err="1">
                <a:solidFill>
                  <a:schemeClr val="tx1">
                    <a:lumMod val="85000"/>
                    <a:lumOff val="15000"/>
                  </a:schemeClr>
                </a:solidFill>
              </a:rPr>
              <a:t>kotiväen</a:t>
            </a:r>
            <a:r>
              <a:rPr lang="en-US" sz="2000" b="1" dirty="0">
                <a:solidFill>
                  <a:schemeClr val="tx1">
                    <a:lumMod val="85000"/>
                    <a:lumOff val="15000"/>
                  </a:schemeClr>
                </a:solidFill>
              </a:rPr>
              <a:t> </a:t>
            </a:r>
            <a:r>
              <a:rPr lang="en-US" sz="2000" b="1" dirty="0" err="1">
                <a:solidFill>
                  <a:schemeClr val="tx1">
                    <a:lumMod val="85000"/>
                    <a:lumOff val="15000"/>
                  </a:schemeClr>
                </a:solidFill>
              </a:rPr>
              <a:t>kanssa</a:t>
            </a:r>
            <a:r>
              <a:rPr lang="en-US" sz="2000" b="1" dirty="0">
                <a:solidFill>
                  <a:schemeClr val="tx1">
                    <a:lumMod val="85000"/>
                    <a:lumOff val="15000"/>
                  </a:schemeClr>
                </a:solidFill>
              </a:rPr>
              <a:t> </a:t>
            </a:r>
            <a:r>
              <a:rPr lang="en-US" sz="2000" b="1" dirty="0" err="1">
                <a:solidFill>
                  <a:schemeClr val="tx1">
                    <a:lumMod val="85000"/>
                    <a:lumOff val="15000"/>
                  </a:schemeClr>
                </a:solidFill>
              </a:rPr>
              <a:t>tehty</a:t>
            </a:r>
            <a:r>
              <a:rPr lang="en-US" sz="2000" b="1" dirty="0">
                <a:solidFill>
                  <a:schemeClr val="tx1">
                    <a:lumMod val="85000"/>
                    <a:lumOff val="15000"/>
                  </a:schemeClr>
                </a:solidFill>
              </a:rPr>
              <a:t> </a:t>
            </a:r>
            <a:r>
              <a:rPr lang="en-US" sz="2000" b="1" dirty="0" err="1">
                <a:solidFill>
                  <a:schemeClr val="tx1">
                    <a:lumMod val="85000"/>
                    <a:lumOff val="15000"/>
                  </a:schemeClr>
                </a:solidFill>
              </a:rPr>
              <a:t>yhteistyötä</a:t>
            </a:r>
            <a:r>
              <a:rPr lang="en-US" sz="2000" b="1" dirty="0">
                <a:solidFill>
                  <a:schemeClr val="tx1">
                    <a:lumMod val="85000"/>
                    <a:lumOff val="15000"/>
                  </a:schemeClr>
                </a:solidFill>
              </a:rPr>
              <a:t> </a:t>
            </a:r>
            <a:r>
              <a:rPr lang="en-US" sz="2000" b="1" dirty="0" err="1">
                <a:solidFill>
                  <a:schemeClr val="tx1">
                    <a:lumMod val="85000"/>
                    <a:lumOff val="15000"/>
                  </a:schemeClr>
                </a:solidFill>
              </a:rPr>
              <a:t>paljon</a:t>
            </a:r>
            <a:r>
              <a:rPr lang="en-US" sz="2000" b="1" dirty="0">
                <a:solidFill>
                  <a:schemeClr val="tx1">
                    <a:lumMod val="85000"/>
                    <a:lumOff val="15000"/>
                  </a:schemeClr>
                </a:solidFill>
              </a:rPr>
              <a:t>           -&gt;</a:t>
            </a:r>
            <a:r>
              <a:rPr lang="en-US" sz="2000" b="1" dirty="0" err="1">
                <a:solidFill>
                  <a:schemeClr val="tx1">
                    <a:lumMod val="85000"/>
                    <a:lumOff val="15000"/>
                  </a:schemeClr>
                </a:solidFill>
              </a:rPr>
              <a:t>tukeminen</a:t>
            </a:r>
            <a:r>
              <a:rPr lang="en-US" sz="2000" b="1" dirty="0">
                <a:solidFill>
                  <a:schemeClr val="tx1">
                    <a:lumMod val="85000"/>
                    <a:lumOff val="15000"/>
                  </a:schemeClr>
                </a:solidFill>
              </a:rPr>
              <a:t>, </a:t>
            </a:r>
            <a:r>
              <a:rPr lang="en-US" sz="2000" b="1" dirty="0" err="1">
                <a:solidFill>
                  <a:schemeClr val="tx1">
                    <a:lumMod val="85000"/>
                    <a:lumOff val="15000"/>
                  </a:schemeClr>
                </a:solidFill>
              </a:rPr>
              <a:t>asumisjärjestelyt</a:t>
            </a:r>
            <a:br>
              <a:rPr lang="en-US" sz="2000" b="1" dirty="0">
                <a:solidFill>
                  <a:schemeClr val="tx1">
                    <a:lumMod val="85000"/>
                    <a:lumOff val="15000"/>
                  </a:schemeClr>
                </a:solidFill>
              </a:rPr>
            </a:br>
            <a:endParaRPr lang="en-US" sz="2000" b="1" dirty="0">
              <a:solidFill>
                <a:schemeClr val="tx1">
                  <a:lumMod val="85000"/>
                  <a:lumOff val="15000"/>
                </a:schemeClr>
              </a:solidFill>
            </a:endParaRPr>
          </a:p>
          <a:p>
            <a:pPr marL="285750" indent="-285750">
              <a:spcAft>
                <a:spcPts val="200"/>
              </a:spcAft>
            </a:pPr>
            <a:r>
              <a:rPr lang="en-US" sz="2000" b="1" dirty="0">
                <a:solidFill>
                  <a:schemeClr val="tx1">
                    <a:lumMod val="85000"/>
                    <a:lumOff val="15000"/>
                  </a:schemeClr>
                </a:solidFill>
              </a:rPr>
              <a:t>-</a:t>
            </a:r>
            <a:r>
              <a:rPr lang="en-US" sz="2000" b="1" dirty="0" err="1">
                <a:solidFill>
                  <a:schemeClr val="tx1">
                    <a:lumMod val="85000"/>
                    <a:lumOff val="15000"/>
                  </a:schemeClr>
                </a:solidFill>
              </a:rPr>
              <a:t>O</a:t>
            </a:r>
            <a:r>
              <a:rPr lang="en-US" sz="2000" b="1" u="sng" dirty="0" err="1">
                <a:solidFill>
                  <a:schemeClr val="tx1">
                    <a:lumMod val="85000"/>
                    <a:lumOff val="15000"/>
                  </a:schemeClr>
                </a:solidFill>
              </a:rPr>
              <a:t>piskelukunto</a:t>
            </a:r>
            <a:r>
              <a:rPr lang="en-US" sz="2000" b="1" u="sng" dirty="0">
                <a:solidFill>
                  <a:schemeClr val="tx1">
                    <a:lumMod val="85000"/>
                    <a:lumOff val="15000"/>
                  </a:schemeClr>
                </a:solidFill>
              </a:rPr>
              <a:t>:</a:t>
            </a:r>
            <a:r>
              <a:rPr lang="en-US" sz="2000" b="1" dirty="0">
                <a:solidFill>
                  <a:schemeClr val="tx1">
                    <a:lumMod val="85000"/>
                    <a:lumOff val="15000"/>
                  </a:schemeClr>
                </a:solidFill>
              </a:rPr>
              <a:t> sen tukeminen ja selvittäminen, </a:t>
            </a:r>
            <a:r>
              <a:rPr lang="en-US" sz="2000" b="1" dirty="0" err="1">
                <a:solidFill>
                  <a:schemeClr val="tx1">
                    <a:lumMod val="85000"/>
                    <a:lumOff val="15000"/>
                  </a:schemeClr>
                </a:solidFill>
              </a:rPr>
              <a:t>ohjaus</a:t>
            </a:r>
            <a:r>
              <a:rPr lang="en-US" sz="2000" b="1" dirty="0">
                <a:solidFill>
                  <a:schemeClr val="tx1">
                    <a:lumMod val="85000"/>
                    <a:lumOff val="15000"/>
                  </a:schemeClr>
                </a:solidFill>
              </a:rPr>
              <a:t> </a:t>
            </a:r>
            <a:r>
              <a:rPr lang="en-US" sz="2000" b="1" dirty="0" err="1">
                <a:solidFill>
                  <a:schemeClr val="tx1">
                    <a:lumMod val="85000"/>
                    <a:lumOff val="15000"/>
                  </a:schemeClr>
                </a:solidFill>
              </a:rPr>
              <a:t>opiskelijahuollon</a:t>
            </a:r>
            <a:r>
              <a:rPr lang="en-US" sz="2000" b="1" dirty="0">
                <a:solidFill>
                  <a:schemeClr val="tx1">
                    <a:lumMod val="85000"/>
                    <a:lumOff val="15000"/>
                  </a:schemeClr>
                </a:solidFill>
              </a:rPr>
              <a:t> </a:t>
            </a:r>
            <a:r>
              <a:rPr lang="en-US" sz="2000" b="1" dirty="0" err="1">
                <a:solidFill>
                  <a:schemeClr val="tx1">
                    <a:lumMod val="85000"/>
                    <a:lumOff val="15000"/>
                  </a:schemeClr>
                </a:solidFill>
              </a:rPr>
              <a:t>pariin</a:t>
            </a:r>
            <a:r>
              <a:rPr lang="en-US" sz="2000" b="1" dirty="0">
                <a:solidFill>
                  <a:schemeClr val="tx1">
                    <a:lumMod val="85000"/>
                    <a:lumOff val="15000"/>
                  </a:schemeClr>
                </a:solidFill>
              </a:rPr>
              <a:t> tai </a:t>
            </a:r>
            <a:r>
              <a:rPr lang="en-US" sz="2000" b="1" dirty="0" err="1">
                <a:solidFill>
                  <a:schemeClr val="tx1">
                    <a:lumMod val="85000"/>
                    <a:lumOff val="15000"/>
                  </a:schemeClr>
                </a:solidFill>
              </a:rPr>
              <a:t>moniammatilliseen</a:t>
            </a:r>
            <a:r>
              <a:rPr lang="en-US" sz="2000" b="1" dirty="0">
                <a:solidFill>
                  <a:schemeClr val="tx1">
                    <a:lumMod val="85000"/>
                    <a:lumOff val="15000"/>
                  </a:schemeClr>
                </a:solidFill>
              </a:rPr>
              <a:t> </a:t>
            </a:r>
            <a:r>
              <a:rPr lang="en-US" sz="2000" b="1" dirty="0" err="1">
                <a:solidFill>
                  <a:schemeClr val="tx1">
                    <a:lumMod val="85000"/>
                    <a:lumOff val="15000"/>
                  </a:schemeClr>
                </a:solidFill>
              </a:rPr>
              <a:t>verkostoon</a:t>
            </a:r>
            <a:r>
              <a:rPr lang="en-US" sz="2000" b="1" dirty="0">
                <a:solidFill>
                  <a:schemeClr val="tx1">
                    <a:lumMod val="85000"/>
                    <a:lumOff val="15000"/>
                  </a:schemeClr>
                </a:solidFill>
              </a:rPr>
              <a:t>, </a:t>
            </a:r>
            <a:r>
              <a:rPr lang="en-US" sz="2000" b="1" dirty="0" err="1">
                <a:solidFill>
                  <a:schemeClr val="tx1">
                    <a:lumMod val="85000"/>
                    <a:lumOff val="15000"/>
                  </a:schemeClr>
                </a:solidFill>
              </a:rPr>
              <a:t>yhdessä</a:t>
            </a:r>
            <a:r>
              <a:rPr lang="en-US" sz="2000" b="1" dirty="0">
                <a:solidFill>
                  <a:schemeClr val="tx1">
                    <a:lumMod val="85000"/>
                    <a:lumOff val="15000"/>
                  </a:schemeClr>
                </a:solidFill>
              </a:rPr>
              <a:t> </a:t>
            </a:r>
            <a:r>
              <a:rPr lang="en-US" sz="2000" b="1" dirty="0" err="1">
                <a:solidFill>
                  <a:schemeClr val="tx1">
                    <a:lumMod val="85000"/>
                    <a:lumOff val="15000"/>
                  </a:schemeClr>
                </a:solidFill>
              </a:rPr>
              <a:t>menty</a:t>
            </a:r>
            <a:r>
              <a:rPr lang="en-US" sz="2000" b="1" dirty="0">
                <a:solidFill>
                  <a:schemeClr val="tx1">
                    <a:lumMod val="85000"/>
                    <a:lumOff val="15000"/>
                  </a:schemeClr>
                </a:solidFill>
              </a:rPr>
              <a:t> </a:t>
            </a:r>
            <a:r>
              <a:rPr lang="en-US" sz="2000" b="1" dirty="0" err="1">
                <a:solidFill>
                  <a:schemeClr val="tx1">
                    <a:lumMod val="85000"/>
                    <a:lumOff val="15000"/>
                  </a:schemeClr>
                </a:solidFill>
              </a:rPr>
              <a:t>tapaamisiin</a:t>
            </a:r>
            <a:r>
              <a:rPr lang="en-US" sz="2000" b="1" dirty="0">
                <a:solidFill>
                  <a:schemeClr val="tx1">
                    <a:lumMod val="85000"/>
                    <a:lumOff val="15000"/>
                  </a:schemeClr>
                </a:solidFill>
              </a:rPr>
              <a:t> </a:t>
            </a:r>
            <a:r>
              <a:rPr lang="en-US" sz="2000" b="1" dirty="0" err="1">
                <a:solidFill>
                  <a:schemeClr val="tx1">
                    <a:lumMod val="85000"/>
                    <a:lumOff val="15000"/>
                  </a:schemeClr>
                </a:solidFill>
              </a:rPr>
              <a:t>saattaen</a:t>
            </a:r>
            <a:r>
              <a:rPr lang="en-US" sz="2000" b="1" dirty="0">
                <a:solidFill>
                  <a:schemeClr val="tx1">
                    <a:lumMod val="85000"/>
                    <a:lumOff val="15000"/>
                  </a:schemeClr>
                </a:solidFill>
              </a:rPr>
              <a:t> </a:t>
            </a:r>
            <a:r>
              <a:rPr lang="en-US" sz="2000" b="1" dirty="0" err="1">
                <a:solidFill>
                  <a:schemeClr val="tx1">
                    <a:lumMod val="85000"/>
                    <a:lumOff val="15000"/>
                  </a:schemeClr>
                </a:solidFill>
              </a:rPr>
              <a:t>vaihtaen</a:t>
            </a:r>
            <a:r>
              <a:rPr lang="en-US" sz="2000" b="1" dirty="0">
                <a:solidFill>
                  <a:schemeClr val="tx1">
                    <a:lumMod val="85000"/>
                    <a:lumOff val="15000"/>
                  </a:schemeClr>
                </a:solidFill>
              </a:rPr>
              <a:t>, </a:t>
            </a:r>
            <a:r>
              <a:rPr lang="en-US" sz="2000" b="1" dirty="0" err="1">
                <a:solidFill>
                  <a:schemeClr val="tx1">
                    <a:lumMod val="85000"/>
                    <a:lumOff val="15000"/>
                  </a:schemeClr>
                </a:solidFill>
              </a:rPr>
              <a:t>verkostotyötä</a:t>
            </a:r>
            <a:r>
              <a:rPr lang="en-US" sz="2000" b="1" dirty="0">
                <a:solidFill>
                  <a:schemeClr val="tx1">
                    <a:lumMod val="85000"/>
                    <a:lumOff val="15000"/>
                  </a:schemeClr>
                </a:solidFill>
              </a:rPr>
              <a:t> </a:t>
            </a:r>
            <a:r>
              <a:rPr lang="en-US" sz="2000" b="1" dirty="0" err="1">
                <a:solidFill>
                  <a:schemeClr val="tx1">
                    <a:lumMod val="85000"/>
                    <a:lumOff val="15000"/>
                  </a:schemeClr>
                </a:solidFill>
              </a:rPr>
              <a:t>paljon</a:t>
            </a:r>
            <a:br>
              <a:rPr lang="en-US" sz="2000" b="1" dirty="0">
                <a:solidFill>
                  <a:schemeClr val="tx1">
                    <a:lumMod val="85000"/>
                    <a:lumOff val="15000"/>
                  </a:schemeClr>
                </a:solidFill>
              </a:rPr>
            </a:br>
            <a:br>
              <a:rPr lang="en-US" sz="2000" b="1" dirty="0"/>
            </a:br>
            <a:endParaRPr lang="en-US" sz="2000" b="1" dirty="0">
              <a:solidFill>
                <a:schemeClr val="tx1">
                  <a:lumMod val="85000"/>
                  <a:lumOff val="15000"/>
                </a:schemeClr>
              </a:solidFill>
            </a:endParaRPr>
          </a:p>
        </p:txBody>
      </p:sp>
      <p:pic>
        <p:nvPicPr>
          <p:cNvPr id="10" name="Picture 4" descr="Valoa kohti osoittavia nuolia">
            <a:extLst>
              <a:ext uri="{FF2B5EF4-FFF2-40B4-BE49-F238E27FC236}">
                <a16:creationId xmlns:a16="http://schemas.microsoft.com/office/drawing/2014/main" id="{1E2DD7C4-742E-4978-940B-76C84F1A083E}"/>
              </a:ext>
            </a:extLst>
          </p:cNvPr>
          <p:cNvPicPr>
            <a:picLocks noChangeAspect="1"/>
          </p:cNvPicPr>
          <p:nvPr/>
        </p:nvPicPr>
        <p:blipFill rotWithShape="1">
          <a:blip r:embed="rId2"/>
          <a:srcRect l="7499" r="47384" b="-2"/>
          <a:stretch/>
        </p:blipFill>
        <p:spPr>
          <a:xfrm>
            <a:off x="-1" y="1"/>
            <a:ext cx="4635315" cy="6857999"/>
          </a:xfrm>
          <a:prstGeom prst="rect">
            <a:avLst/>
          </a:prstGeom>
        </p:spPr>
      </p:pic>
      <p:cxnSp>
        <p:nvCxnSpPr>
          <p:cNvPr id="61" name="Straight Connector 6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15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52" name="Rectangle 5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3D45886-0D48-45ED-8C5D-5072C2FC8599}"/>
              </a:ext>
            </a:extLst>
          </p:cNvPr>
          <p:cNvSpPr>
            <a:spLocks noGrp="1"/>
          </p:cNvSpPr>
          <p:nvPr>
            <p:ph type="title"/>
          </p:nvPr>
        </p:nvSpPr>
        <p:spPr>
          <a:xfrm>
            <a:off x="5289754" y="785234"/>
            <a:ext cx="6253317" cy="4667220"/>
          </a:xfrm>
        </p:spPr>
        <p:txBody>
          <a:bodyPr vert="horz" lIns="91440" tIns="45720" rIns="91440" bIns="45720" rtlCol="0" anchor="b">
            <a:normAutofit fontScale="90000"/>
          </a:bodyPr>
          <a:lstStyle/>
          <a:p>
            <a:r>
              <a:rPr lang="en-US" sz="2700" b="1" dirty="0" err="1">
                <a:solidFill>
                  <a:schemeClr val="tx1">
                    <a:lumMod val="85000"/>
                    <a:lumOff val="15000"/>
                  </a:schemeClr>
                </a:solidFill>
              </a:rPr>
              <a:t>T</a:t>
            </a:r>
            <a:r>
              <a:rPr lang="en-US" sz="2700" b="1" u="sng" dirty="0" err="1">
                <a:solidFill>
                  <a:schemeClr val="tx1">
                    <a:lumMod val="85000"/>
                    <a:lumOff val="15000"/>
                  </a:schemeClr>
                </a:solidFill>
              </a:rPr>
              <a:t>yöyhteisön</a:t>
            </a:r>
            <a:r>
              <a:rPr lang="en-US" sz="2700" b="1" u="sng" dirty="0">
                <a:solidFill>
                  <a:schemeClr val="tx1">
                    <a:lumMod val="85000"/>
                    <a:lumOff val="15000"/>
                  </a:schemeClr>
                </a:solidFill>
              </a:rPr>
              <a:t> </a:t>
            </a:r>
            <a:r>
              <a:rPr lang="en-US" sz="2700" b="1" u="sng" dirty="0" err="1">
                <a:solidFill>
                  <a:schemeClr val="tx1">
                    <a:lumMod val="85000"/>
                    <a:lumOff val="15000"/>
                  </a:schemeClr>
                </a:solidFill>
              </a:rPr>
              <a:t>tukeminen</a:t>
            </a:r>
            <a:r>
              <a:rPr lang="en-US" sz="2700" b="1" u="sng" dirty="0">
                <a:solidFill>
                  <a:schemeClr val="tx1">
                    <a:lumMod val="85000"/>
                    <a:lumOff val="15000"/>
                  </a:schemeClr>
                </a:solidFill>
              </a:rPr>
              <a:t>:</a:t>
            </a:r>
            <a:r>
              <a:rPr lang="en-US" sz="2700" b="1" dirty="0">
                <a:solidFill>
                  <a:schemeClr val="tx1">
                    <a:lumMod val="85000"/>
                    <a:lumOff val="15000"/>
                  </a:schemeClr>
                </a:solidFill>
              </a:rPr>
              <a:t> </a:t>
            </a:r>
            <a:br>
              <a:rPr lang="en-US" sz="2000" b="1" dirty="0"/>
            </a:br>
            <a:br>
              <a:rPr lang="en-US" sz="2000" b="1" dirty="0"/>
            </a:br>
            <a:r>
              <a:rPr lang="en-US" sz="2200" b="1" dirty="0">
                <a:solidFill>
                  <a:schemeClr val="tx1">
                    <a:lumMod val="85000"/>
                    <a:lumOff val="15000"/>
                  </a:schemeClr>
                </a:solidFill>
              </a:rPr>
              <a:t>-</a:t>
            </a:r>
            <a:r>
              <a:rPr lang="en-US" sz="2200" b="1" dirty="0" err="1">
                <a:solidFill>
                  <a:schemeClr val="tx1">
                    <a:lumMod val="85000"/>
                    <a:lumOff val="15000"/>
                  </a:schemeClr>
                </a:solidFill>
              </a:rPr>
              <a:t>Opiskelijan</a:t>
            </a:r>
            <a:r>
              <a:rPr lang="en-US" sz="2200" b="1" dirty="0">
                <a:solidFill>
                  <a:schemeClr val="tx1">
                    <a:lumMod val="85000"/>
                    <a:lumOff val="15000"/>
                  </a:schemeClr>
                </a:solidFill>
              </a:rPr>
              <a:t> ja </a:t>
            </a:r>
            <a:r>
              <a:rPr lang="en-US" sz="2200" b="1" dirty="0" err="1">
                <a:solidFill>
                  <a:schemeClr val="tx1">
                    <a:lumMod val="85000"/>
                    <a:lumOff val="15000"/>
                  </a:schemeClr>
                </a:solidFill>
              </a:rPr>
              <a:t>opettajan</a:t>
            </a:r>
            <a:r>
              <a:rPr lang="en-US" sz="2200" b="1" dirty="0">
                <a:solidFill>
                  <a:schemeClr val="tx1">
                    <a:lumMod val="85000"/>
                    <a:lumOff val="15000"/>
                  </a:schemeClr>
                </a:solidFill>
              </a:rPr>
              <a:t> </a:t>
            </a:r>
            <a:r>
              <a:rPr lang="en-US" sz="2200" b="1" dirty="0" err="1">
                <a:solidFill>
                  <a:schemeClr val="tx1">
                    <a:lumMod val="85000"/>
                    <a:lumOff val="15000"/>
                  </a:schemeClr>
                </a:solidFill>
              </a:rPr>
              <a:t>välillä</a:t>
            </a:r>
            <a:r>
              <a:rPr lang="en-US" sz="2200" b="1" dirty="0">
                <a:solidFill>
                  <a:schemeClr val="tx1">
                    <a:lumMod val="85000"/>
                    <a:lumOff val="15000"/>
                  </a:schemeClr>
                </a:solidFill>
              </a:rPr>
              <a:t> </a:t>
            </a:r>
            <a:r>
              <a:rPr lang="en-US" sz="2200" b="1" dirty="0" err="1">
                <a:solidFill>
                  <a:schemeClr val="tx1">
                    <a:lumMod val="85000"/>
                    <a:lumOff val="15000"/>
                  </a:schemeClr>
                </a:solidFill>
              </a:rPr>
              <a:t>sanoittaja</a:t>
            </a:r>
            <a:r>
              <a:rPr lang="en-US" sz="2200" b="1" dirty="0">
                <a:solidFill>
                  <a:schemeClr val="tx1">
                    <a:lumMod val="85000"/>
                    <a:lumOff val="15000"/>
                  </a:schemeClr>
                </a:solidFill>
              </a:rPr>
              <a:t>/"</a:t>
            </a:r>
            <a:r>
              <a:rPr lang="en-US" sz="2200" b="1" dirty="0" err="1">
                <a:solidFill>
                  <a:schemeClr val="tx1">
                    <a:lumMod val="85000"/>
                    <a:lumOff val="15000"/>
                  </a:schemeClr>
                </a:solidFill>
              </a:rPr>
              <a:t>rauhanturvaaja</a:t>
            </a:r>
            <a:r>
              <a:rPr lang="en-US" sz="2200" b="1" dirty="0">
                <a:solidFill>
                  <a:schemeClr val="tx1">
                    <a:lumMod val="85000"/>
                    <a:lumOff val="15000"/>
                  </a:schemeClr>
                </a:solidFill>
              </a:rPr>
              <a:t>"  </a:t>
            </a:r>
            <a:br>
              <a:rPr lang="en-US" sz="2200" b="1" dirty="0"/>
            </a:br>
            <a:r>
              <a:rPr lang="en-US" sz="2200" b="1" dirty="0">
                <a:solidFill>
                  <a:schemeClr val="tx1">
                    <a:lumMod val="85000"/>
                    <a:lumOff val="15000"/>
                  </a:schemeClr>
                </a:solidFill>
              </a:rPr>
              <a:t>-&gt;</a:t>
            </a:r>
            <a:r>
              <a:rPr lang="en-US" sz="2200" b="1" dirty="0" err="1">
                <a:solidFill>
                  <a:schemeClr val="tx1">
                    <a:lumMod val="85000"/>
                    <a:lumOff val="15000"/>
                  </a:schemeClr>
                </a:solidFill>
              </a:rPr>
              <a:t>haasteet</a:t>
            </a:r>
            <a:r>
              <a:rPr lang="en-US" sz="2200" b="1" dirty="0">
                <a:solidFill>
                  <a:schemeClr val="tx1">
                    <a:lumMod val="85000"/>
                    <a:lumOff val="15000"/>
                  </a:schemeClr>
                </a:solidFill>
              </a:rPr>
              <a:t> ja </a:t>
            </a:r>
            <a:r>
              <a:rPr lang="en-US" sz="2200" b="1" dirty="0" err="1">
                <a:solidFill>
                  <a:schemeClr val="tx1">
                    <a:lumMod val="85000"/>
                    <a:lumOff val="15000"/>
                  </a:schemeClr>
                </a:solidFill>
              </a:rPr>
              <a:t>toiminta</a:t>
            </a:r>
            <a:r>
              <a:rPr lang="en-US" sz="2200" b="1" dirty="0">
                <a:solidFill>
                  <a:schemeClr val="tx1">
                    <a:lumMod val="85000"/>
                    <a:lumOff val="15000"/>
                  </a:schemeClr>
                </a:solidFill>
              </a:rPr>
              <a:t> </a:t>
            </a:r>
            <a:r>
              <a:rPr lang="en-US" sz="2200" b="1" dirty="0" err="1">
                <a:solidFill>
                  <a:schemeClr val="tx1">
                    <a:lumMod val="85000"/>
                    <a:lumOff val="15000"/>
                  </a:schemeClr>
                </a:solidFill>
              </a:rPr>
              <a:t>avattuna</a:t>
            </a:r>
            <a:r>
              <a:rPr lang="en-US" sz="2200" b="1" dirty="0">
                <a:solidFill>
                  <a:schemeClr val="tx1">
                    <a:lumMod val="85000"/>
                    <a:lumOff val="15000"/>
                  </a:schemeClr>
                </a:solidFill>
              </a:rPr>
              <a:t>, </a:t>
            </a:r>
            <a:r>
              <a:rPr lang="en-US" sz="2200" b="1" dirty="0" err="1">
                <a:solidFill>
                  <a:schemeClr val="tx1">
                    <a:lumMod val="85000"/>
                    <a:lumOff val="15000"/>
                  </a:schemeClr>
                </a:solidFill>
              </a:rPr>
              <a:t>mitä</a:t>
            </a:r>
            <a:r>
              <a:rPr lang="en-US" sz="2200" b="1" dirty="0">
                <a:solidFill>
                  <a:schemeClr val="tx1">
                    <a:lumMod val="85000"/>
                    <a:lumOff val="15000"/>
                  </a:schemeClr>
                </a:solidFill>
              </a:rPr>
              <a:t> </a:t>
            </a:r>
            <a:r>
              <a:rPr lang="en-US" sz="2200" b="1" dirty="0" err="1">
                <a:solidFill>
                  <a:schemeClr val="tx1">
                    <a:lumMod val="85000"/>
                    <a:lumOff val="15000"/>
                  </a:schemeClr>
                </a:solidFill>
              </a:rPr>
              <a:t>keinoja</a:t>
            </a:r>
            <a:r>
              <a:rPr lang="en-US" sz="2200" b="1" dirty="0">
                <a:solidFill>
                  <a:schemeClr val="tx1">
                    <a:lumMod val="85000"/>
                    <a:lumOff val="15000"/>
                  </a:schemeClr>
                </a:solidFill>
              </a:rPr>
              <a:t> </a:t>
            </a:r>
            <a:r>
              <a:rPr lang="en-US" sz="2200" b="1" dirty="0" err="1">
                <a:solidFill>
                  <a:schemeClr val="tx1">
                    <a:lumMod val="85000"/>
                    <a:lumOff val="15000"/>
                  </a:schemeClr>
                </a:solidFill>
              </a:rPr>
              <a:t>löytyy</a:t>
            </a:r>
            <a:r>
              <a:rPr lang="en-US" sz="2200" b="1" dirty="0">
                <a:solidFill>
                  <a:schemeClr val="tx1">
                    <a:lumMod val="85000"/>
                    <a:lumOff val="15000"/>
                  </a:schemeClr>
                </a:solidFill>
              </a:rPr>
              <a:t>, </a:t>
            </a:r>
            <a:r>
              <a:rPr lang="en-US" sz="2200" b="1" dirty="0" err="1">
                <a:solidFill>
                  <a:schemeClr val="tx1">
                    <a:lumMod val="85000"/>
                    <a:lumOff val="15000"/>
                  </a:schemeClr>
                </a:solidFill>
              </a:rPr>
              <a:t>jotta</a:t>
            </a:r>
            <a:r>
              <a:rPr lang="en-US" sz="2200" b="1" dirty="0">
                <a:solidFill>
                  <a:schemeClr val="tx1">
                    <a:lumMod val="85000"/>
                    <a:lumOff val="15000"/>
                  </a:schemeClr>
                </a:solidFill>
              </a:rPr>
              <a:t> </a:t>
            </a:r>
            <a:r>
              <a:rPr lang="en-US" sz="2200" b="1" dirty="0" err="1">
                <a:solidFill>
                  <a:schemeClr val="tx1">
                    <a:lumMod val="85000"/>
                    <a:lumOff val="15000"/>
                  </a:schemeClr>
                </a:solidFill>
              </a:rPr>
              <a:t>opiskelu</a:t>
            </a:r>
            <a:r>
              <a:rPr lang="en-US" sz="2200" b="1" dirty="0">
                <a:solidFill>
                  <a:schemeClr val="tx1">
                    <a:lumMod val="85000"/>
                    <a:lumOff val="15000"/>
                  </a:schemeClr>
                </a:solidFill>
              </a:rPr>
              <a:t> on </a:t>
            </a:r>
            <a:r>
              <a:rPr lang="en-US" sz="2200" b="1" dirty="0" err="1">
                <a:solidFill>
                  <a:schemeClr val="tx1">
                    <a:lumMod val="85000"/>
                    <a:lumOff val="15000"/>
                  </a:schemeClr>
                </a:solidFill>
              </a:rPr>
              <a:t>mahdollista</a:t>
            </a:r>
            <a:r>
              <a:rPr lang="en-US" sz="2200" b="1" dirty="0">
                <a:solidFill>
                  <a:schemeClr val="tx1">
                    <a:lumMod val="85000"/>
                    <a:lumOff val="15000"/>
                  </a:schemeClr>
                </a:solidFill>
              </a:rPr>
              <a:t> ja </a:t>
            </a:r>
            <a:r>
              <a:rPr lang="en-US" sz="2200" b="1" dirty="0" err="1">
                <a:solidFill>
                  <a:schemeClr val="tx1">
                    <a:lumMod val="85000"/>
                    <a:lumOff val="15000"/>
                  </a:schemeClr>
                </a:solidFill>
              </a:rPr>
              <a:t>etenee</a:t>
            </a:r>
            <a:r>
              <a:rPr lang="en-US" sz="2200" b="1" dirty="0">
                <a:solidFill>
                  <a:schemeClr val="tx1">
                    <a:lumMod val="85000"/>
                    <a:lumOff val="15000"/>
                  </a:schemeClr>
                </a:solidFill>
              </a:rPr>
              <a:t>, </a:t>
            </a:r>
            <a:r>
              <a:rPr lang="en-US" sz="2200" b="1" dirty="0" err="1">
                <a:solidFill>
                  <a:schemeClr val="tx1">
                    <a:lumMod val="85000"/>
                    <a:lumOff val="15000"/>
                  </a:schemeClr>
                </a:solidFill>
              </a:rPr>
              <a:t>ymmärrys</a:t>
            </a:r>
            <a:r>
              <a:rPr lang="en-US" sz="2200" b="1" dirty="0">
                <a:solidFill>
                  <a:schemeClr val="tx1">
                    <a:lumMod val="85000"/>
                    <a:lumOff val="15000"/>
                  </a:schemeClr>
                </a:solidFill>
              </a:rPr>
              <a:t> </a:t>
            </a:r>
            <a:r>
              <a:rPr lang="en-US" sz="2200" b="1" dirty="0" err="1">
                <a:solidFill>
                  <a:schemeClr val="tx1">
                    <a:lumMod val="85000"/>
                    <a:lumOff val="15000"/>
                  </a:schemeClr>
                </a:solidFill>
              </a:rPr>
              <a:t>lisääntyy</a:t>
            </a:r>
            <a:r>
              <a:rPr lang="en-US" sz="2200" b="1" dirty="0">
                <a:solidFill>
                  <a:schemeClr val="tx1">
                    <a:lumMod val="85000"/>
                    <a:lumOff val="15000"/>
                  </a:schemeClr>
                </a:solidFill>
              </a:rPr>
              <a:t> </a:t>
            </a:r>
            <a:r>
              <a:rPr lang="en-US" sz="2200" b="1" dirty="0" err="1">
                <a:solidFill>
                  <a:schemeClr val="tx1">
                    <a:lumMod val="85000"/>
                    <a:lumOff val="15000"/>
                  </a:schemeClr>
                </a:solidFill>
              </a:rPr>
              <a:t>puolin</a:t>
            </a:r>
            <a:r>
              <a:rPr lang="en-US" sz="2200" b="1" dirty="0">
                <a:solidFill>
                  <a:schemeClr val="tx1">
                    <a:lumMod val="85000"/>
                    <a:lumOff val="15000"/>
                  </a:schemeClr>
                </a:solidFill>
              </a:rPr>
              <a:t> ja </a:t>
            </a:r>
            <a:r>
              <a:rPr lang="en-US" sz="2200" b="1" dirty="0" err="1">
                <a:solidFill>
                  <a:schemeClr val="tx1">
                    <a:lumMod val="85000"/>
                    <a:lumOff val="15000"/>
                  </a:schemeClr>
                </a:solidFill>
              </a:rPr>
              <a:t>toisin</a:t>
            </a:r>
            <a:br>
              <a:rPr lang="en-US" sz="2200" b="1" dirty="0"/>
            </a:br>
            <a:br>
              <a:rPr lang="en-US" sz="2200" b="1" dirty="0"/>
            </a:br>
            <a:r>
              <a:rPr lang="en-US" sz="2200" b="1" dirty="0">
                <a:solidFill>
                  <a:schemeClr val="tx1">
                    <a:lumMod val="85000"/>
                    <a:lumOff val="15000"/>
                  </a:schemeClr>
                </a:solidFill>
              </a:rPr>
              <a:t>-</a:t>
            </a:r>
            <a:r>
              <a:rPr lang="en-US" sz="2200" b="1" dirty="0" err="1">
                <a:solidFill>
                  <a:schemeClr val="tx1">
                    <a:lumMod val="85000"/>
                    <a:lumOff val="15000"/>
                  </a:schemeClr>
                </a:solidFill>
              </a:rPr>
              <a:t>Opettajan</a:t>
            </a:r>
            <a:r>
              <a:rPr lang="en-US" sz="2200" b="1" dirty="0">
                <a:solidFill>
                  <a:schemeClr val="tx1">
                    <a:lumMod val="85000"/>
                    <a:lumOff val="15000"/>
                  </a:schemeClr>
                </a:solidFill>
              </a:rPr>
              <a:t> tai </a:t>
            </a:r>
            <a:r>
              <a:rPr lang="en-US" sz="2200" b="1" dirty="0" err="1">
                <a:solidFill>
                  <a:schemeClr val="tx1">
                    <a:lumMod val="85000"/>
                    <a:lumOff val="15000"/>
                  </a:schemeClr>
                </a:solidFill>
              </a:rPr>
              <a:t>opiskelijahuollon</a:t>
            </a:r>
            <a:r>
              <a:rPr lang="en-US" sz="2200" b="1" dirty="0">
                <a:solidFill>
                  <a:schemeClr val="tx1">
                    <a:lumMod val="85000"/>
                    <a:lumOff val="15000"/>
                  </a:schemeClr>
                </a:solidFill>
              </a:rPr>
              <a:t> </a:t>
            </a:r>
            <a:r>
              <a:rPr lang="en-US" sz="2200" b="1" dirty="0" err="1">
                <a:solidFill>
                  <a:schemeClr val="tx1">
                    <a:lumMod val="85000"/>
                    <a:lumOff val="15000"/>
                  </a:schemeClr>
                </a:solidFill>
              </a:rPr>
              <a:t>keinot</a:t>
            </a:r>
            <a:r>
              <a:rPr lang="en-US" sz="2200" b="1" dirty="0">
                <a:solidFill>
                  <a:schemeClr val="tx1">
                    <a:lumMod val="85000"/>
                    <a:lumOff val="15000"/>
                  </a:schemeClr>
                </a:solidFill>
              </a:rPr>
              <a:t> ja </a:t>
            </a:r>
            <a:r>
              <a:rPr lang="en-US" sz="2200" b="1" dirty="0" err="1">
                <a:solidFill>
                  <a:schemeClr val="tx1">
                    <a:lumMod val="85000"/>
                    <a:lumOff val="15000"/>
                  </a:schemeClr>
                </a:solidFill>
              </a:rPr>
              <a:t>resurssi</a:t>
            </a:r>
            <a:r>
              <a:rPr lang="en-US" sz="2200" b="1" dirty="0">
                <a:solidFill>
                  <a:schemeClr val="tx1">
                    <a:lumMod val="85000"/>
                    <a:lumOff val="15000"/>
                  </a:schemeClr>
                </a:solidFill>
              </a:rPr>
              <a:t> </a:t>
            </a:r>
            <a:r>
              <a:rPr lang="en-US" sz="2200" b="1" dirty="0" err="1">
                <a:solidFill>
                  <a:schemeClr val="tx1">
                    <a:lumMod val="85000"/>
                    <a:lumOff val="15000"/>
                  </a:schemeClr>
                </a:solidFill>
              </a:rPr>
              <a:t>loppuneet</a:t>
            </a:r>
            <a:r>
              <a:rPr lang="en-US" sz="2200" b="1" dirty="0">
                <a:solidFill>
                  <a:schemeClr val="tx1">
                    <a:lumMod val="85000"/>
                    <a:lumOff val="15000"/>
                  </a:schemeClr>
                </a:solidFill>
              </a:rPr>
              <a:t>, </a:t>
            </a:r>
            <a:r>
              <a:rPr lang="en-US" sz="2200" b="1" dirty="0" err="1">
                <a:solidFill>
                  <a:schemeClr val="tx1">
                    <a:lumMod val="85000"/>
                    <a:lumOff val="15000"/>
                  </a:schemeClr>
                </a:solidFill>
              </a:rPr>
              <a:t>ei</a:t>
            </a:r>
            <a:r>
              <a:rPr lang="en-US" sz="2200" b="1" dirty="0">
                <a:solidFill>
                  <a:schemeClr val="tx1">
                    <a:lumMod val="85000"/>
                    <a:lumOff val="15000"/>
                  </a:schemeClr>
                </a:solidFill>
              </a:rPr>
              <a:t> </a:t>
            </a:r>
            <a:r>
              <a:rPr lang="en-US" sz="2200" b="1" dirty="0" err="1">
                <a:solidFill>
                  <a:schemeClr val="tx1">
                    <a:lumMod val="85000"/>
                    <a:lumOff val="15000"/>
                  </a:schemeClr>
                </a:solidFill>
              </a:rPr>
              <a:t>saa</a:t>
            </a:r>
            <a:r>
              <a:rPr lang="en-US" sz="2200" b="1" dirty="0">
                <a:solidFill>
                  <a:schemeClr val="tx1">
                    <a:lumMod val="85000"/>
                    <a:lumOff val="15000"/>
                  </a:schemeClr>
                </a:solidFill>
              </a:rPr>
              <a:t> </a:t>
            </a:r>
            <a:r>
              <a:rPr lang="en-US" sz="2200" b="1" dirty="0" err="1">
                <a:solidFill>
                  <a:schemeClr val="tx1">
                    <a:lumMod val="85000"/>
                    <a:lumOff val="15000"/>
                  </a:schemeClr>
                </a:solidFill>
              </a:rPr>
              <a:t>opiskelijaa</a:t>
            </a:r>
            <a:r>
              <a:rPr lang="en-US" sz="2200" b="1" dirty="0">
                <a:solidFill>
                  <a:schemeClr val="tx1">
                    <a:lumMod val="85000"/>
                    <a:lumOff val="15000"/>
                  </a:schemeClr>
                </a:solidFill>
              </a:rPr>
              <a:t> </a:t>
            </a:r>
            <a:r>
              <a:rPr lang="en-US" sz="2200" b="1" dirty="0" err="1">
                <a:solidFill>
                  <a:schemeClr val="tx1">
                    <a:lumMod val="85000"/>
                    <a:lumOff val="15000"/>
                  </a:schemeClr>
                </a:solidFill>
              </a:rPr>
              <a:t>kiinni</a:t>
            </a:r>
            <a:r>
              <a:rPr lang="en-US" sz="2200" b="1" dirty="0">
                <a:solidFill>
                  <a:schemeClr val="tx1">
                    <a:lumMod val="85000"/>
                    <a:lumOff val="15000"/>
                  </a:schemeClr>
                </a:solidFill>
              </a:rPr>
              <a:t> ja </a:t>
            </a:r>
            <a:r>
              <a:rPr lang="en-US" sz="2200" b="1" dirty="0" err="1">
                <a:solidFill>
                  <a:schemeClr val="tx1">
                    <a:lumMod val="85000"/>
                    <a:lumOff val="15000"/>
                  </a:schemeClr>
                </a:solidFill>
              </a:rPr>
              <a:t>hän</a:t>
            </a:r>
            <a:r>
              <a:rPr lang="en-US" sz="2200" b="1" dirty="0">
                <a:solidFill>
                  <a:schemeClr val="tx1">
                    <a:lumMod val="85000"/>
                    <a:lumOff val="15000"/>
                  </a:schemeClr>
                </a:solidFill>
              </a:rPr>
              <a:t> </a:t>
            </a:r>
            <a:r>
              <a:rPr lang="en-US" sz="2200" b="1" dirty="0" err="1">
                <a:solidFill>
                  <a:schemeClr val="tx1">
                    <a:lumMod val="85000"/>
                    <a:lumOff val="15000"/>
                  </a:schemeClr>
                </a:solidFill>
              </a:rPr>
              <a:t>ei</a:t>
            </a:r>
            <a:r>
              <a:rPr lang="en-US" sz="2200" b="1" dirty="0">
                <a:solidFill>
                  <a:schemeClr val="tx1">
                    <a:lumMod val="85000"/>
                    <a:lumOff val="15000"/>
                  </a:schemeClr>
                </a:solidFill>
              </a:rPr>
              <a:t> </a:t>
            </a:r>
            <a:r>
              <a:rPr lang="en-US" sz="2200" b="1" dirty="0" err="1">
                <a:solidFill>
                  <a:schemeClr val="tx1">
                    <a:lumMod val="85000"/>
                    <a:lumOff val="15000"/>
                  </a:schemeClr>
                </a:solidFill>
              </a:rPr>
              <a:t>tuu</a:t>
            </a:r>
            <a:r>
              <a:rPr lang="en-US" sz="2200" b="1" dirty="0">
                <a:solidFill>
                  <a:schemeClr val="tx1">
                    <a:lumMod val="85000"/>
                    <a:lumOff val="15000"/>
                  </a:schemeClr>
                </a:solidFill>
              </a:rPr>
              <a:t> </a:t>
            </a:r>
            <a:r>
              <a:rPr lang="en-US" sz="2200" b="1" dirty="0" err="1">
                <a:solidFill>
                  <a:schemeClr val="tx1">
                    <a:lumMod val="85000"/>
                    <a:lumOff val="15000"/>
                  </a:schemeClr>
                </a:solidFill>
              </a:rPr>
              <a:t>tapaamisiin</a:t>
            </a:r>
            <a:r>
              <a:rPr lang="en-US" sz="2200" b="1" dirty="0">
                <a:solidFill>
                  <a:schemeClr val="tx1">
                    <a:lumMod val="85000"/>
                    <a:lumOff val="15000"/>
                  </a:schemeClr>
                </a:solidFill>
              </a:rPr>
              <a:t>. He </a:t>
            </a:r>
            <a:r>
              <a:rPr lang="en-US" sz="2200" b="1" dirty="0" err="1">
                <a:solidFill>
                  <a:schemeClr val="tx1">
                    <a:lumMod val="85000"/>
                    <a:lumOff val="15000"/>
                  </a:schemeClr>
                </a:solidFill>
              </a:rPr>
              <a:t>ovat</a:t>
            </a:r>
            <a:r>
              <a:rPr lang="en-US" sz="2200" b="1" dirty="0">
                <a:solidFill>
                  <a:schemeClr val="tx1">
                    <a:lumMod val="85000"/>
                    <a:lumOff val="15000"/>
                  </a:schemeClr>
                </a:solidFill>
              </a:rPr>
              <a:t> </a:t>
            </a:r>
            <a:r>
              <a:rPr lang="en-US" sz="2200" b="1" dirty="0" err="1">
                <a:solidFill>
                  <a:schemeClr val="tx1">
                    <a:lumMod val="85000"/>
                    <a:lumOff val="15000"/>
                  </a:schemeClr>
                </a:solidFill>
              </a:rPr>
              <a:t>ottaneet</a:t>
            </a:r>
            <a:r>
              <a:rPr lang="en-US" sz="2200" b="1" dirty="0">
                <a:solidFill>
                  <a:schemeClr val="tx1">
                    <a:lumMod val="85000"/>
                    <a:lumOff val="15000"/>
                  </a:schemeClr>
                </a:solidFill>
              </a:rPr>
              <a:t> </a:t>
            </a:r>
            <a:r>
              <a:rPr lang="en-US" sz="2200" b="1" dirty="0" err="1">
                <a:solidFill>
                  <a:schemeClr val="tx1">
                    <a:lumMod val="85000"/>
                    <a:lumOff val="15000"/>
                  </a:schemeClr>
                </a:solidFill>
              </a:rPr>
              <a:t>yhteyttä</a:t>
            </a:r>
            <a:r>
              <a:rPr lang="en-US" sz="2200" b="1" dirty="0">
                <a:solidFill>
                  <a:schemeClr val="tx1">
                    <a:lumMod val="85000"/>
                    <a:lumOff val="15000"/>
                  </a:schemeClr>
                </a:solidFill>
              </a:rPr>
              <a:t> ja on  </a:t>
            </a:r>
            <a:r>
              <a:rPr lang="en-US" sz="2200" b="1" dirty="0" err="1">
                <a:solidFill>
                  <a:schemeClr val="tx1">
                    <a:lumMod val="85000"/>
                    <a:lumOff val="15000"/>
                  </a:schemeClr>
                </a:solidFill>
              </a:rPr>
              <a:t>voinut</a:t>
            </a:r>
            <a:r>
              <a:rPr lang="en-US" sz="2200" b="1" dirty="0">
                <a:solidFill>
                  <a:schemeClr val="tx1">
                    <a:lumMod val="85000"/>
                    <a:lumOff val="15000"/>
                  </a:schemeClr>
                </a:solidFill>
              </a:rPr>
              <a:t> olla </a:t>
            </a:r>
            <a:r>
              <a:rPr lang="en-US" sz="2200" b="1" dirty="0" err="1">
                <a:solidFill>
                  <a:schemeClr val="tx1">
                    <a:lumMod val="85000"/>
                    <a:lumOff val="15000"/>
                  </a:schemeClr>
                </a:solidFill>
              </a:rPr>
              <a:t>tukemassa</a:t>
            </a:r>
            <a:r>
              <a:rPr lang="en-US" sz="2200" b="1" dirty="0">
                <a:solidFill>
                  <a:schemeClr val="tx1">
                    <a:lumMod val="85000"/>
                    <a:lumOff val="15000"/>
                  </a:schemeClr>
                </a:solidFill>
              </a:rPr>
              <a:t> ja </a:t>
            </a:r>
            <a:r>
              <a:rPr lang="en-US" sz="2200" b="1" dirty="0" err="1">
                <a:solidFill>
                  <a:schemeClr val="tx1">
                    <a:lumMod val="85000"/>
                    <a:lumOff val="15000"/>
                  </a:schemeClr>
                </a:solidFill>
              </a:rPr>
              <a:t>ottamassa</a:t>
            </a:r>
            <a:r>
              <a:rPr lang="en-US" sz="2200" b="1" dirty="0">
                <a:solidFill>
                  <a:schemeClr val="tx1">
                    <a:lumMod val="85000"/>
                    <a:lumOff val="15000"/>
                  </a:schemeClr>
                </a:solidFill>
              </a:rPr>
              <a:t> </a:t>
            </a:r>
            <a:r>
              <a:rPr lang="en-US" sz="2200" b="1" dirty="0" err="1">
                <a:solidFill>
                  <a:schemeClr val="tx1">
                    <a:lumMod val="85000"/>
                    <a:lumOff val="15000"/>
                  </a:schemeClr>
                </a:solidFill>
              </a:rPr>
              <a:t>koppia</a:t>
            </a:r>
            <a:r>
              <a:rPr lang="en-US" sz="2200" b="1" dirty="0">
                <a:solidFill>
                  <a:schemeClr val="tx1">
                    <a:lumMod val="85000"/>
                    <a:lumOff val="15000"/>
                  </a:schemeClr>
                </a:solidFill>
              </a:rPr>
              <a:t>, </a:t>
            </a:r>
            <a:r>
              <a:rPr lang="en-US" sz="2200" b="1" dirty="0" err="1">
                <a:solidFill>
                  <a:schemeClr val="tx1">
                    <a:lumMod val="85000"/>
                    <a:lumOff val="15000"/>
                  </a:schemeClr>
                </a:solidFill>
              </a:rPr>
              <a:t>ohjaamassa</a:t>
            </a:r>
            <a:r>
              <a:rPr lang="en-US" sz="2200" b="1" dirty="0">
                <a:solidFill>
                  <a:schemeClr val="tx1">
                    <a:lumMod val="85000"/>
                    <a:lumOff val="15000"/>
                  </a:schemeClr>
                </a:solidFill>
              </a:rPr>
              <a:t> </a:t>
            </a:r>
            <a:r>
              <a:rPr lang="en-US" sz="2200" b="1" dirty="0" err="1">
                <a:solidFill>
                  <a:schemeClr val="tx1">
                    <a:lumMod val="85000"/>
                    <a:lumOff val="15000"/>
                  </a:schemeClr>
                </a:solidFill>
              </a:rPr>
              <a:t>opiskelijaa</a:t>
            </a:r>
            <a:r>
              <a:rPr lang="en-US" sz="2200" b="1" dirty="0">
                <a:solidFill>
                  <a:schemeClr val="tx1">
                    <a:lumMod val="85000"/>
                    <a:lumOff val="15000"/>
                  </a:schemeClr>
                </a:solidFill>
              </a:rPr>
              <a:t> </a:t>
            </a:r>
            <a:r>
              <a:rPr lang="en-US" sz="2200" b="1" dirty="0" err="1">
                <a:solidFill>
                  <a:schemeClr val="tx1">
                    <a:lumMod val="85000"/>
                    <a:lumOff val="15000"/>
                  </a:schemeClr>
                </a:solidFill>
              </a:rPr>
              <a:t>tuetusti</a:t>
            </a:r>
            <a:r>
              <a:rPr lang="en-US" sz="2200" b="1" dirty="0">
                <a:solidFill>
                  <a:schemeClr val="tx1">
                    <a:lumMod val="85000"/>
                    <a:lumOff val="15000"/>
                  </a:schemeClr>
                </a:solidFill>
              </a:rPr>
              <a:t> </a:t>
            </a:r>
            <a:r>
              <a:rPr lang="en-US" sz="2200" b="1" dirty="0" err="1">
                <a:solidFill>
                  <a:schemeClr val="tx1">
                    <a:lumMod val="85000"/>
                    <a:lumOff val="15000"/>
                  </a:schemeClr>
                </a:solidFill>
              </a:rPr>
              <a:t>tapaamisiin</a:t>
            </a:r>
            <a:r>
              <a:rPr lang="en-US" sz="2200" b="1" dirty="0">
                <a:solidFill>
                  <a:schemeClr val="tx1">
                    <a:lumMod val="85000"/>
                    <a:lumOff val="15000"/>
                  </a:schemeClr>
                </a:solidFill>
              </a:rPr>
              <a:t>,  </a:t>
            </a:r>
            <a:r>
              <a:rPr lang="en-US" sz="2200" b="1" dirty="0" err="1">
                <a:solidFill>
                  <a:schemeClr val="tx1">
                    <a:lumMod val="85000"/>
                    <a:lumOff val="15000"/>
                  </a:schemeClr>
                </a:solidFill>
              </a:rPr>
              <a:t>opinnoissa</a:t>
            </a:r>
            <a:r>
              <a:rPr lang="en-US" sz="2200" b="1" dirty="0">
                <a:solidFill>
                  <a:schemeClr val="tx1">
                    <a:lumMod val="85000"/>
                    <a:lumOff val="15000"/>
                  </a:schemeClr>
                </a:solidFill>
              </a:rPr>
              <a:t> </a:t>
            </a:r>
            <a:r>
              <a:rPr lang="en-US" sz="2200" b="1" dirty="0" err="1">
                <a:solidFill>
                  <a:schemeClr val="tx1">
                    <a:lumMod val="85000"/>
                    <a:lumOff val="15000"/>
                  </a:schemeClr>
                </a:solidFill>
              </a:rPr>
              <a:t>eteenpäin</a:t>
            </a:r>
            <a:r>
              <a:rPr lang="en-US" sz="2200" b="1" dirty="0">
                <a:solidFill>
                  <a:schemeClr val="tx1">
                    <a:lumMod val="85000"/>
                    <a:lumOff val="15000"/>
                  </a:schemeClr>
                </a:solidFill>
              </a:rPr>
              <a:t> tai </a:t>
            </a:r>
            <a:r>
              <a:rPr lang="en-US" sz="2200" b="1" dirty="0" err="1">
                <a:solidFill>
                  <a:schemeClr val="tx1">
                    <a:lumMod val="85000"/>
                    <a:lumOff val="15000"/>
                  </a:schemeClr>
                </a:solidFill>
              </a:rPr>
              <a:t>kouluun</a:t>
            </a:r>
            <a:r>
              <a:rPr lang="en-US" sz="2200" b="1" dirty="0">
                <a:solidFill>
                  <a:schemeClr val="tx1">
                    <a:lumMod val="85000"/>
                    <a:lumOff val="15000"/>
                  </a:schemeClr>
                </a:solidFill>
              </a:rPr>
              <a:t> </a:t>
            </a:r>
            <a:r>
              <a:rPr lang="en-US" sz="2200" b="1" dirty="0" err="1">
                <a:solidFill>
                  <a:schemeClr val="tx1">
                    <a:lumMod val="85000"/>
                    <a:lumOff val="15000"/>
                  </a:schemeClr>
                </a:solidFill>
              </a:rPr>
              <a:t>takaisin</a:t>
            </a:r>
            <a:r>
              <a:rPr lang="en-US" sz="2200" b="1" dirty="0">
                <a:solidFill>
                  <a:schemeClr val="tx1">
                    <a:lumMod val="85000"/>
                    <a:lumOff val="15000"/>
                  </a:schemeClr>
                </a:solidFill>
              </a:rPr>
              <a:t>. </a:t>
            </a:r>
            <a:br>
              <a:rPr lang="en-US" sz="2200" b="1" dirty="0"/>
            </a:br>
            <a:br>
              <a:rPr lang="en-US" sz="2200" b="1" dirty="0"/>
            </a:br>
            <a:r>
              <a:rPr lang="en-US" sz="2200" b="1" dirty="0">
                <a:solidFill>
                  <a:schemeClr val="tx1">
                    <a:lumMod val="85000"/>
                    <a:lumOff val="15000"/>
                  </a:schemeClr>
                </a:solidFill>
              </a:rPr>
              <a:t>-</a:t>
            </a:r>
            <a:r>
              <a:rPr lang="en-US" sz="2200" b="1" dirty="0" err="1">
                <a:solidFill>
                  <a:schemeClr val="tx1">
                    <a:lumMod val="85000"/>
                    <a:lumOff val="15000"/>
                  </a:schemeClr>
                </a:solidFill>
              </a:rPr>
              <a:t>Ohjaamassa</a:t>
            </a:r>
            <a:r>
              <a:rPr lang="en-US" sz="2200" b="1" dirty="0">
                <a:solidFill>
                  <a:schemeClr val="tx1">
                    <a:lumMod val="85000"/>
                    <a:lumOff val="15000"/>
                  </a:schemeClr>
                </a:solidFill>
              </a:rPr>
              <a:t> </a:t>
            </a:r>
            <a:r>
              <a:rPr lang="en-US" sz="2200" b="1" dirty="0" err="1">
                <a:solidFill>
                  <a:schemeClr val="tx1">
                    <a:lumMod val="85000"/>
                    <a:lumOff val="15000"/>
                  </a:schemeClr>
                </a:solidFill>
              </a:rPr>
              <a:t>tuen</a:t>
            </a:r>
            <a:r>
              <a:rPr lang="en-US" sz="2200" b="1" dirty="0">
                <a:solidFill>
                  <a:schemeClr val="tx1">
                    <a:lumMod val="85000"/>
                    <a:lumOff val="15000"/>
                  </a:schemeClr>
                </a:solidFill>
              </a:rPr>
              <a:t> </a:t>
            </a:r>
            <a:r>
              <a:rPr lang="en-US" sz="2200" b="1" dirty="0" err="1">
                <a:solidFill>
                  <a:schemeClr val="tx1">
                    <a:lumMod val="85000"/>
                    <a:lumOff val="15000"/>
                  </a:schemeClr>
                </a:solidFill>
              </a:rPr>
              <a:t>pariin</a:t>
            </a:r>
            <a:r>
              <a:rPr lang="en-US" sz="2200" b="1" dirty="0">
                <a:solidFill>
                  <a:schemeClr val="tx1">
                    <a:lumMod val="85000"/>
                    <a:lumOff val="15000"/>
                  </a:schemeClr>
                </a:solidFill>
              </a:rPr>
              <a:t>, </a:t>
            </a:r>
            <a:r>
              <a:rPr lang="en-US" sz="2200" b="1" dirty="0" err="1">
                <a:solidFill>
                  <a:schemeClr val="tx1">
                    <a:lumMod val="85000"/>
                    <a:lumOff val="15000"/>
                  </a:schemeClr>
                </a:solidFill>
              </a:rPr>
              <a:t>neuvomassa</a:t>
            </a:r>
            <a:r>
              <a:rPr lang="en-US" sz="2200" b="1" dirty="0">
                <a:solidFill>
                  <a:schemeClr val="tx1">
                    <a:lumMod val="85000"/>
                    <a:lumOff val="15000"/>
                  </a:schemeClr>
                </a:solidFill>
              </a:rPr>
              <a:t> </a:t>
            </a:r>
            <a:r>
              <a:rPr lang="en-US" sz="2200" b="1" dirty="0" err="1">
                <a:solidFill>
                  <a:schemeClr val="tx1">
                    <a:lumMod val="85000"/>
                    <a:lumOff val="15000"/>
                  </a:schemeClr>
                </a:solidFill>
              </a:rPr>
              <a:t>mitä</a:t>
            </a:r>
            <a:r>
              <a:rPr lang="en-US" sz="2200" b="1" dirty="0">
                <a:solidFill>
                  <a:schemeClr val="tx1">
                    <a:lumMod val="85000"/>
                    <a:lumOff val="15000"/>
                  </a:schemeClr>
                </a:solidFill>
              </a:rPr>
              <a:t> </a:t>
            </a:r>
            <a:r>
              <a:rPr lang="en-US" sz="2200" b="1" dirty="0" err="1">
                <a:solidFill>
                  <a:schemeClr val="tx1">
                    <a:lumMod val="85000"/>
                    <a:lumOff val="15000"/>
                  </a:schemeClr>
                </a:solidFill>
              </a:rPr>
              <a:t>eri</a:t>
            </a:r>
            <a:r>
              <a:rPr lang="en-US" sz="2200" b="1" dirty="0">
                <a:solidFill>
                  <a:schemeClr val="tx1">
                    <a:lumMod val="85000"/>
                    <a:lumOff val="15000"/>
                  </a:schemeClr>
                </a:solidFill>
              </a:rPr>
              <a:t> </a:t>
            </a:r>
            <a:r>
              <a:rPr lang="en-US" sz="2200" b="1" dirty="0" err="1">
                <a:solidFill>
                  <a:schemeClr val="tx1">
                    <a:lumMod val="85000"/>
                    <a:lumOff val="15000"/>
                  </a:schemeClr>
                </a:solidFill>
              </a:rPr>
              <a:t>tukimahdollisuuksia</a:t>
            </a:r>
            <a:r>
              <a:rPr lang="en-US" sz="2200" b="1" dirty="0">
                <a:solidFill>
                  <a:schemeClr val="tx1">
                    <a:lumMod val="85000"/>
                    <a:lumOff val="15000"/>
                  </a:schemeClr>
                </a:solidFill>
              </a:rPr>
              <a:t> on tai </a:t>
            </a:r>
            <a:r>
              <a:rPr lang="en-US" sz="2200" b="1" dirty="0" err="1">
                <a:solidFill>
                  <a:schemeClr val="tx1">
                    <a:lumMod val="85000"/>
                    <a:lumOff val="15000"/>
                  </a:schemeClr>
                </a:solidFill>
              </a:rPr>
              <a:t>mitä</a:t>
            </a:r>
            <a:r>
              <a:rPr lang="en-US" sz="2200" b="1" dirty="0">
                <a:solidFill>
                  <a:schemeClr val="tx1">
                    <a:lumMod val="85000"/>
                    <a:lumOff val="15000"/>
                  </a:schemeClr>
                </a:solidFill>
              </a:rPr>
              <a:t> </a:t>
            </a:r>
            <a:r>
              <a:rPr lang="en-US" sz="2200" b="1" dirty="0" err="1">
                <a:solidFill>
                  <a:schemeClr val="tx1">
                    <a:lumMod val="85000"/>
                    <a:lumOff val="15000"/>
                  </a:schemeClr>
                </a:solidFill>
              </a:rPr>
              <a:t>kannattaisi</a:t>
            </a:r>
            <a:r>
              <a:rPr lang="en-US" sz="2200" b="1" dirty="0">
                <a:solidFill>
                  <a:schemeClr val="tx1">
                    <a:lumMod val="85000"/>
                    <a:lumOff val="15000"/>
                  </a:schemeClr>
                </a:solidFill>
              </a:rPr>
              <a:t> </a:t>
            </a:r>
            <a:r>
              <a:rPr lang="en-US" sz="2200" b="1" dirty="0" err="1">
                <a:solidFill>
                  <a:schemeClr val="tx1">
                    <a:lumMod val="85000"/>
                    <a:lumOff val="15000"/>
                  </a:schemeClr>
                </a:solidFill>
              </a:rPr>
              <a:t>selvittää</a:t>
            </a:r>
            <a:r>
              <a:rPr lang="en-US" sz="2200" b="1" dirty="0">
                <a:solidFill>
                  <a:schemeClr val="tx1">
                    <a:lumMod val="85000"/>
                    <a:lumOff val="15000"/>
                  </a:schemeClr>
                </a:solidFill>
              </a:rPr>
              <a:t>, </a:t>
            </a:r>
            <a:r>
              <a:rPr lang="en-US" sz="2200" b="1" dirty="0" err="1">
                <a:solidFill>
                  <a:schemeClr val="tx1">
                    <a:lumMod val="85000"/>
                    <a:lumOff val="15000"/>
                  </a:schemeClr>
                </a:solidFill>
              </a:rPr>
              <a:t>kun</a:t>
            </a:r>
            <a:r>
              <a:rPr lang="en-US" sz="2200" b="1" dirty="0">
                <a:solidFill>
                  <a:schemeClr val="tx1">
                    <a:lumMod val="85000"/>
                    <a:lumOff val="15000"/>
                  </a:schemeClr>
                </a:solidFill>
              </a:rPr>
              <a:t> </a:t>
            </a:r>
            <a:r>
              <a:rPr lang="en-US" sz="2200" b="1" dirty="0" err="1">
                <a:solidFill>
                  <a:schemeClr val="tx1">
                    <a:lumMod val="85000"/>
                    <a:lumOff val="15000"/>
                  </a:schemeClr>
                </a:solidFill>
              </a:rPr>
              <a:t>nuori</a:t>
            </a:r>
            <a:r>
              <a:rPr lang="en-US" sz="2200" b="1" dirty="0">
                <a:solidFill>
                  <a:schemeClr val="tx1">
                    <a:lumMod val="85000"/>
                    <a:lumOff val="15000"/>
                  </a:schemeClr>
                </a:solidFill>
              </a:rPr>
              <a:t> </a:t>
            </a:r>
            <a:r>
              <a:rPr lang="en-US" sz="2200" b="1" dirty="0" err="1">
                <a:solidFill>
                  <a:schemeClr val="tx1">
                    <a:lumMod val="85000"/>
                    <a:lumOff val="15000"/>
                  </a:schemeClr>
                </a:solidFill>
              </a:rPr>
              <a:t>käyttäytyy</a:t>
            </a:r>
            <a:r>
              <a:rPr lang="en-US" sz="2200" b="1" dirty="0">
                <a:solidFill>
                  <a:schemeClr val="tx1">
                    <a:lumMod val="85000"/>
                    <a:lumOff val="15000"/>
                  </a:schemeClr>
                </a:solidFill>
              </a:rPr>
              <a:t> </a:t>
            </a:r>
            <a:r>
              <a:rPr lang="en-US" sz="2200" b="1" dirty="0" err="1">
                <a:solidFill>
                  <a:schemeClr val="tx1">
                    <a:lumMod val="85000"/>
                    <a:lumOff val="15000"/>
                  </a:schemeClr>
                </a:solidFill>
              </a:rPr>
              <a:t>tietyn</a:t>
            </a:r>
            <a:r>
              <a:rPr lang="en-US" sz="2200" b="1" dirty="0">
                <a:solidFill>
                  <a:schemeClr val="tx1">
                    <a:lumMod val="85000"/>
                    <a:lumOff val="15000"/>
                  </a:schemeClr>
                </a:solidFill>
              </a:rPr>
              <a:t> </a:t>
            </a:r>
            <a:r>
              <a:rPr lang="en-US" sz="2200" b="1" dirty="0" err="1">
                <a:solidFill>
                  <a:schemeClr val="tx1">
                    <a:lumMod val="85000"/>
                    <a:lumOff val="15000"/>
                  </a:schemeClr>
                </a:solidFill>
              </a:rPr>
              <a:t>tavoin</a:t>
            </a:r>
            <a:r>
              <a:rPr lang="en-US" sz="2200" b="1" dirty="0">
                <a:solidFill>
                  <a:schemeClr val="tx1">
                    <a:lumMod val="85000"/>
                    <a:lumOff val="15000"/>
                  </a:schemeClr>
                </a:solidFill>
              </a:rPr>
              <a:t> tai </a:t>
            </a:r>
            <a:r>
              <a:rPr lang="en-US" sz="2200" b="1" dirty="0" err="1">
                <a:solidFill>
                  <a:schemeClr val="tx1">
                    <a:lumMod val="85000"/>
                    <a:lumOff val="15000"/>
                  </a:schemeClr>
                </a:solidFill>
              </a:rPr>
              <a:t>jotain</a:t>
            </a:r>
            <a:r>
              <a:rPr lang="en-US" sz="2200" b="1" dirty="0">
                <a:solidFill>
                  <a:schemeClr val="tx1">
                    <a:lumMod val="85000"/>
                    <a:lumOff val="15000"/>
                  </a:schemeClr>
                </a:solidFill>
              </a:rPr>
              <a:t> </a:t>
            </a:r>
            <a:r>
              <a:rPr lang="en-US" sz="2200" b="1" dirty="0" err="1">
                <a:solidFill>
                  <a:schemeClr val="tx1">
                    <a:lumMod val="85000"/>
                    <a:lumOff val="15000"/>
                  </a:schemeClr>
                </a:solidFill>
              </a:rPr>
              <a:t>ongelmia</a:t>
            </a:r>
            <a:r>
              <a:rPr lang="en-US" sz="2200" b="1" dirty="0">
                <a:solidFill>
                  <a:schemeClr val="tx1">
                    <a:lumMod val="85000"/>
                    <a:lumOff val="15000"/>
                  </a:schemeClr>
                </a:solidFill>
              </a:rPr>
              <a:t> </a:t>
            </a:r>
            <a:r>
              <a:rPr lang="en-US" sz="2200" b="1" dirty="0" err="1">
                <a:solidFill>
                  <a:schemeClr val="tx1">
                    <a:lumMod val="85000"/>
                    <a:lumOff val="15000"/>
                  </a:schemeClr>
                </a:solidFill>
              </a:rPr>
              <a:t>näyttäytyy</a:t>
            </a:r>
            <a:r>
              <a:rPr lang="en-US" sz="2200" b="1" dirty="0">
                <a:solidFill>
                  <a:schemeClr val="tx1">
                    <a:lumMod val="85000"/>
                    <a:lumOff val="15000"/>
                  </a:schemeClr>
                </a:solidFill>
              </a:rPr>
              <a:t>.</a:t>
            </a:r>
            <a:endParaRPr lang="en-US" sz="2200" dirty="0">
              <a:solidFill>
                <a:schemeClr val="tx1">
                  <a:lumMod val="85000"/>
                  <a:lumOff val="15000"/>
                </a:schemeClr>
              </a:solidFill>
            </a:endParaRPr>
          </a:p>
        </p:txBody>
      </p:sp>
      <p:pic>
        <p:nvPicPr>
          <p:cNvPr id="5" name="Picture 4" descr="Abstrakti tausta, jossa on yhdistettyjä sinisiä viivoja">
            <a:extLst>
              <a:ext uri="{FF2B5EF4-FFF2-40B4-BE49-F238E27FC236}">
                <a16:creationId xmlns:a16="http://schemas.microsoft.com/office/drawing/2014/main" id="{604A127F-55AB-42B4-9927-5C7491C8BF62}"/>
              </a:ext>
            </a:extLst>
          </p:cNvPr>
          <p:cNvPicPr>
            <a:picLocks noChangeAspect="1"/>
          </p:cNvPicPr>
          <p:nvPr/>
        </p:nvPicPr>
        <p:blipFill rotWithShape="1">
          <a:blip r:embed="rId2"/>
          <a:srcRect l="45093" r="16888"/>
          <a:stretch/>
        </p:blipFill>
        <p:spPr>
          <a:xfrm>
            <a:off x="-1" y="1"/>
            <a:ext cx="4635315" cy="6857999"/>
          </a:xfrm>
          <a:prstGeom prst="rect">
            <a:avLst/>
          </a:prstGeom>
        </p:spPr>
      </p:pic>
      <p:cxnSp>
        <p:nvCxnSpPr>
          <p:cNvPr id="54" name="Straight Connector 5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09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4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3" name="Straight Connector 4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97D059AC-3470-4BA5-82E3-D1570297A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CAB303C-4A5A-4701-98C2-63DC34BFDF1A}"/>
              </a:ext>
            </a:extLst>
          </p:cNvPr>
          <p:cNvSpPr>
            <a:spLocks noGrp="1"/>
          </p:cNvSpPr>
          <p:nvPr>
            <p:ph type="title"/>
          </p:nvPr>
        </p:nvSpPr>
        <p:spPr>
          <a:xfrm>
            <a:off x="5174932" y="148495"/>
            <a:ext cx="6785673" cy="5846753"/>
          </a:xfrm>
        </p:spPr>
        <p:txBody>
          <a:bodyPr vert="horz" lIns="91440" tIns="45720" rIns="91440" bIns="45720" rtlCol="0" anchor="b">
            <a:normAutofit fontScale="90000"/>
          </a:bodyPr>
          <a:lstStyle/>
          <a:p>
            <a:r>
              <a:rPr lang="en-US" sz="2400" b="1" u="sng" dirty="0" err="1">
                <a:solidFill>
                  <a:schemeClr val="tx1">
                    <a:lumMod val="85000"/>
                    <a:lumOff val="15000"/>
                  </a:schemeClr>
                </a:solidFill>
              </a:rPr>
              <a:t>Nivelvaihelohjaaja</a:t>
            </a:r>
            <a:r>
              <a:rPr lang="en-US" sz="2400" b="1" u="sng" dirty="0">
                <a:solidFill>
                  <a:schemeClr val="tx1">
                    <a:lumMod val="85000"/>
                    <a:lumOff val="15000"/>
                  </a:schemeClr>
                </a:solidFill>
              </a:rPr>
              <a:t> </a:t>
            </a:r>
            <a:r>
              <a:rPr lang="en-US" sz="2400" b="1" u="sng" dirty="0" err="1">
                <a:solidFill>
                  <a:schemeClr val="tx1">
                    <a:lumMod val="85000"/>
                    <a:lumOff val="15000"/>
                  </a:schemeClr>
                </a:solidFill>
              </a:rPr>
              <a:t>Pietarsaaren</a:t>
            </a:r>
            <a:r>
              <a:rPr lang="en-US" sz="2400" b="1" u="sng" dirty="0">
                <a:solidFill>
                  <a:schemeClr val="tx1">
                    <a:lumMod val="85000"/>
                    <a:lumOff val="15000"/>
                  </a:schemeClr>
                </a:solidFill>
              </a:rPr>
              <a:t> </a:t>
            </a:r>
            <a:r>
              <a:rPr lang="en-US" sz="2400" b="1" u="sng" dirty="0" err="1">
                <a:solidFill>
                  <a:schemeClr val="tx1">
                    <a:lumMod val="85000"/>
                    <a:lumOff val="15000"/>
                  </a:schemeClr>
                </a:solidFill>
              </a:rPr>
              <a:t>kaupunki</a:t>
            </a:r>
            <a:r>
              <a:rPr lang="en-US" sz="2400" b="1" u="sng" dirty="0">
                <a:solidFill>
                  <a:schemeClr val="tx1">
                    <a:lumMod val="85000"/>
                    <a:lumOff val="15000"/>
                  </a:schemeClr>
                </a:solidFill>
              </a:rPr>
              <a:t>/ </a:t>
            </a:r>
            <a:r>
              <a:rPr lang="en-US" sz="2400" b="1" u="sng" dirty="0" err="1">
                <a:solidFill>
                  <a:schemeClr val="tx1">
                    <a:lumMod val="85000"/>
                    <a:lumOff val="15000"/>
                  </a:schemeClr>
                </a:solidFill>
              </a:rPr>
              <a:t>Kenzu</a:t>
            </a:r>
            <a:br>
              <a:rPr lang="en-US" sz="2000" b="1" u="sng" dirty="0">
                <a:solidFill>
                  <a:schemeClr val="tx1">
                    <a:lumMod val="85000"/>
                    <a:lumOff val="15000"/>
                  </a:schemeClr>
                </a:solidFill>
              </a:rPr>
            </a:br>
            <a:endParaRPr lang="en-US" sz="2200" u="sng" dirty="0">
              <a:solidFill>
                <a:schemeClr val="tx1">
                  <a:lumMod val="85000"/>
                  <a:lumOff val="15000"/>
                </a:schemeClr>
              </a:solidFill>
            </a:endParaRPr>
          </a:p>
          <a:p>
            <a:pPr marL="285750" indent="-285750">
              <a:spcAft>
                <a:spcPts val="200"/>
              </a:spcAft>
            </a:pPr>
            <a:r>
              <a:rPr lang="en-US" sz="2200" dirty="0">
                <a:solidFill>
                  <a:schemeClr val="tx1">
                    <a:lumMod val="85000"/>
                    <a:lumOff val="15000"/>
                  </a:schemeClr>
                </a:solidFill>
              </a:rPr>
              <a:t>- </a:t>
            </a:r>
            <a:r>
              <a:rPr lang="en-US" sz="2200" dirty="0" err="1">
                <a:solidFill>
                  <a:schemeClr val="tx1">
                    <a:lumMod val="85000"/>
                    <a:lumOff val="15000"/>
                  </a:schemeClr>
                </a:solidFill>
              </a:rPr>
              <a:t>Opinto-ohjaajan</a:t>
            </a:r>
            <a:r>
              <a:rPr lang="en-US" sz="2200" dirty="0">
                <a:solidFill>
                  <a:schemeClr val="tx1">
                    <a:lumMod val="85000"/>
                    <a:lumOff val="15000"/>
                  </a:schemeClr>
                </a:solidFill>
              </a:rPr>
              <a:t> </a:t>
            </a:r>
            <a:r>
              <a:rPr lang="en-US" sz="2200" dirty="0" err="1">
                <a:solidFill>
                  <a:schemeClr val="tx1">
                    <a:lumMod val="85000"/>
                    <a:lumOff val="15000"/>
                  </a:schemeClr>
                </a:solidFill>
              </a:rPr>
              <a:t>tunneilla</a:t>
            </a:r>
            <a:r>
              <a:rPr lang="en-US" sz="2200" dirty="0">
                <a:solidFill>
                  <a:schemeClr val="tx1">
                    <a:lumMod val="85000"/>
                    <a:lumOff val="15000"/>
                  </a:schemeClr>
                </a:solidFill>
              </a:rPr>
              <a:t> </a:t>
            </a:r>
            <a:r>
              <a:rPr lang="en-US" sz="2200" dirty="0" err="1">
                <a:solidFill>
                  <a:schemeClr val="tx1">
                    <a:lumMod val="85000"/>
                    <a:lumOff val="15000"/>
                  </a:schemeClr>
                </a:solidFill>
              </a:rPr>
              <a:t>Etelänummen</a:t>
            </a:r>
            <a:r>
              <a:rPr lang="en-US" sz="2200" dirty="0">
                <a:solidFill>
                  <a:schemeClr val="tx1">
                    <a:lumMod val="85000"/>
                    <a:lumOff val="15000"/>
                  </a:schemeClr>
                </a:solidFill>
              </a:rPr>
              <a:t> </a:t>
            </a:r>
            <a:r>
              <a:rPr lang="en-US" sz="2200" dirty="0" err="1">
                <a:solidFill>
                  <a:schemeClr val="tx1">
                    <a:lumMod val="85000"/>
                    <a:lumOff val="15000"/>
                  </a:schemeClr>
                </a:solidFill>
              </a:rPr>
              <a:t>yläasteella</a:t>
            </a:r>
            <a:r>
              <a:rPr lang="en-US" sz="2200" dirty="0">
                <a:solidFill>
                  <a:schemeClr val="tx1">
                    <a:lumMod val="85000"/>
                    <a:lumOff val="15000"/>
                  </a:schemeClr>
                </a:solidFill>
              </a:rPr>
              <a:t> </a:t>
            </a:r>
            <a:r>
              <a:rPr lang="en-US" sz="2200" dirty="0" err="1">
                <a:solidFill>
                  <a:schemeClr val="tx1">
                    <a:lumMod val="85000"/>
                    <a:lumOff val="15000"/>
                  </a:schemeClr>
                </a:solidFill>
              </a:rPr>
              <a:t>kertomassa</a:t>
            </a:r>
            <a:r>
              <a:rPr lang="en-US" sz="2200" dirty="0">
                <a:solidFill>
                  <a:schemeClr val="tx1">
                    <a:lumMod val="85000"/>
                    <a:lumOff val="15000"/>
                  </a:schemeClr>
                </a:solidFill>
              </a:rPr>
              <a:t> ja </a:t>
            </a:r>
            <a:r>
              <a:rPr lang="en-US" sz="2200" dirty="0" err="1">
                <a:solidFill>
                  <a:schemeClr val="tx1">
                    <a:lumMod val="85000"/>
                    <a:lumOff val="15000"/>
                  </a:schemeClr>
                </a:solidFill>
              </a:rPr>
              <a:t>keskustelemassa</a:t>
            </a:r>
            <a:r>
              <a:rPr lang="en-US" sz="2200" dirty="0">
                <a:solidFill>
                  <a:schemeClr val="tx1">
                    <a:lumMod val="85000"/>
                    <a:lumOff val="15000"/>
                  </a:schemeClr>
                </a:solidFill>
              </a:rPr>
              <a:t> </a:t>
            </a:r>
            <a:r>
              <a:rPr lang="en-US" sz="2200" dirty="0" err="1">
                <a:solidFill>
                  <a:schemeClr val="tx1">
                    <a:lumMod val="85000"/>
                    <a:lumOff val="15000"/>
                  </a:schemeClr>
                </a:solidFill>
              </a:rPr>
              <a:t>toisen</a:t>
            </a:r>
            <a:r>
              <a:rPr lang="en-US" sz="2200" dirty="0">
                <a:solidFill>
                  <a:schemeClr val="tx1">
                    <a:lumMod val="85000"/>
                    <a:lumOff val="15000"/>
                  </a:schemeClr>
                </a:solidFill>
              </a:rPr>
              <a:t> </a:t>
            </a:r>
            <a:r>
              <a:rPr lang="en-US" sz="2200" dirty="0" err="1">
                <a:solidFill>
                  <a:schemeClr val="tx1">
                    <a:lumMod val="85000"/>
                    <a:lumOff val="15000"/>
                  </a:schemeClr>
                </a:solidFill>
              </a:rPr>
              <a:t>asteen</a:t>
            </a:r>
            <a:r>
              <a:rPr lang="en-US" sz="2200" dirty="0">
                <a:solidFill>
                  <a:schemeClr val="tx1">
                    <a:lumMod val="85000"/>
                    <a:lumOff val="15000"/>
                  </a:schemeClr>
                </a:solidFill>
              </a:rPr>
              <a:t> </a:t>
            </a:r>
            <a:r>
              <a:rPr lang="en-US" sz="2200" dirty="0" err="1">
                <a:solidFill>
                  <a:schemeClr val="tx1">
                    <a:lumMod val="85000"/>
                    <a:lumOff val="15000"/>
                  </a:schemeClr>
                </a:solidFill>
              </a:rPr>
              <a:t>ammatilliseen</a:t>
            </a:r>
            <a:r>
              <a:rPr lang="en-US" sz="2200" dirty="0">
                <a:solidFill>
                  <a:schemeClr val="tx1">
                    <a:lumMod val="85000"/>
                    <a:lumOff val="15000"/>
                  </a:schemeClr>
                </a:solidFill>
              </a:rPr>
              <a:t>  </a:t>
            </a:r>
            <a:r>
              <a:rPr lang="en-US" sz="2200" dirty="0" err="1">
                <a:solidFill>
                  <a:schemeClr val="tx1">
                    <a:lumMod val="85000"/>
                    <a:lumOff val="15000"/>
                  </a:schemeClr>
                </a:solidFill>
              </a:rPr>
              <a:t>koulutukseen</a:t>
            </a:r>
            <a:r>
              <a:rPr lang="en-US" sz="2200" dirty="0">
                <a:solidFill>
                  <a:schemeClr val="tx1">
                    <a:lumMod val="85000"/>
                    <a:lumOff val="15000"/>
                  </a:schemeClr>
                </a:solidFill>
              </a:rPr>
              <a:t> </a:t>
            </a:r>
            <a:r>
              <a:rPr lang="en-US" sz="2200" dirty="0" err="1">
                <a:solidFill>
                  <a:schemeClr val="tx1">
                    <a:lumMod val="85000"/>
                    <a:lumOff val="15000"/>
                  </a:schemeClr>
                </a:solidFill>
              </a:rPr>
              <a:t>siirtymisestä</a:t>
            </a:r>
            <a:r>
              <a:rPr lang="en-US" sz="2200" dirty="0">
                <a:solidFill>
                  <a:schemeClr val="tx1">
                    <a:lumMod val="85000"/>
                    <a:lumOff val="15000"/>
                  </a:schemeClr>
                </a:solidFill>
              </a:rPr>
              <a:t> ja </a:t>
            </a:r>
            <a:r>
              <a:rPr lang="en-US" sz="2200" dirty="0" err="1">
                <a:solidFill>
                  <a:schemeClr val="tx1">
                    <a:lumMod val="85000"/>
                    <a:lumOff val="15000"/>
                  </a:schemeClr>
                </a:solidFill>
              </a:rPr>
              <a:t>huomioitaviin</a:t>
            </a:r>
            <a:r>
              <a:rPr lang="en-US" sz="2200" dirty="0">
                <a:solidFill>
                  <a:schemeClr val="tx1">
                    <a:lumMod val="85000"/>
                    <a:lumOff val="15000"/>
                  </a:schemeClr>
                </a:solidFill>
              </a:rPr>
              <a:t> </a:t>
            </a:r>
            <a:r>
              <a:rPr lang="en-US" sz="2200" dirty="0" err="1">
                <a:solidFill>
                  <a:schemeClr val="tx1">
                    <a:lumMod val="85000"/>
                    <a:lumOff val="15000"/>
                  </a:schemeClr>
                </a:solidFill>
              </a:rPr>
              <a:t>asioihin</a:t>
            </a:r>
            <a:r>
              <a:rPr lang="en-US" sz="2200" dirty="0">
                <a:solidFill>
                  <a:schemeClr val="tx1">
                    <a:lumMod val="85000"/>
                    <a:lumOff val="15000"/>
                  </a:schemeClr>
                </a:solidFill>
              </a:rPr>
              <a:t> </a:t>
            </a:r>
            <a:r>
              <a:rPr lang="en-US" sz="2200" dirty="0" err="1">
                <a:solidFill>
                  <a:schemeClr val="tx1">
                    <a:lumMod val="85000"/>
                    <a:lumOff val="15000"/>
                  </a:schemeClr>
                </a:solidFill>
              </a:rPr>
              <a:t>sekä</a:t>
            </a:r>
            <a:r>
              <a:rPr lang="en-US" sz="2200" dirty="0">
                <a:solidFill>
                  <a:schemeClr val="tx1">
                    <a:lumMod val="85000"/>
                    <a:lumOff val="15000"/>
                  </a:schemeClr>
                </a:solidFill>
              </a:rPr>
              <a:t> </a:t>
            </a:r>
            <a:r>
              <a:rPr lang="en-US" sz="2200" dirty="0" err="1">
                <a:solidFill>
                  <a:schemeClr val="tx1">
                    <a:lumMod val="85000"/>
                    <a:lumOff val="15000"/>
                  </a:schemeClr>
                </a:solidFill>
              </a:rPr>
              <a:t>kesätöistä</a:t>
            </a:r>
            <a:r>
              <a:rPr lang="en-US" sz="2200" dirty="0">
                <a:solidFill>
                  <a:schemeClr val="tx1">
                    <a:lumMod val="85000"/>
                    <a:lumOff val="15000"/>
                  </a:schemeClr>
                </a:solidFill>
              </a:rPr>
              <a:t> ja </a:t>
            </a:r>
            <a:r>
              <a:rPr lang="en-US" sz="2200" dirty="0" err="1">
                <a:solidFill>
                  <a:schemeClr val="tx1">
                    <a:lumMod val="85000"/>
                    <a:lumOff val="15000"/>
                  </a:schemeClr>
                </a:solidFill>
              </a:rPr>
              <a:t>niiden</a:t>
            </a:r>
            <a:r>
              <a:rPr lang="en-US" sz="2200" dirty="0">
                <a:solidFill>
                  <a:schemeClr val="tx1">
                    <a:lumMod val="85000"/>
                    <a:lumOff val="15000"/>
                  </a:schemeClr>
                </a:solidFill>
              </a:rPr>
              <a:t> </a:t>
            </a:r>
            <a:r>
              <a:rPr lang="en-US" sz="2200" dirty="0" err="1">
                <a:solidFill>
                  <a:schemeClr val="tx1">
                    <a:lumMod val="85000"/>
                    <a:lumOff val="15000"/>
                  </a:schemeClr>
                </a:solidFill>
              </a:rPr>
              <a:t>hakemisesta</a:t>
            </a:r>
            <a:br>
              <a:rPr lang="en-US" sz="2200" dirty="0">
                <a:solidFill>
                  <a:schemeClr val="tx1">
                    <a:lumMod val="85000"/>
                    <a:lumOff val="15000"/>
                  </a:schemeClr>
                </a:solidFill>
              </a:rPr>
            </a:br>
            <a:endParaRPr lang="en-US" sz="2200" dirty="0">
              <a:solidFill>
                <a:schemeClr val="tx1">
                  <a:lumMod val="85000"/>
                  <a:lumOff val="15000"/>
                </a:schemeClr>
              </a:solidFill>
            </a:endParaRPr>
          </a:p>
          <a:p>
            <a:pPr marL="457200" indent="-457200">
              <a:spcAft>
                <a:spcPts val="200"/>
              </a:spcAft>
            </a:pPr>
            <a:r>
              <a:rPr lang="en-US" sz="2200" dirty="0">
                <a:solidFill>
                  <a:schemeClr val="tx1">
                    <a:lumMod val="85000"/>
                    <a:lumOff val="15000"/>
                  </a:schemeClr>
                </a:solidFill>
              </a:rPr>
              <a:t>- </a:t>
            </a:r>
            <a:r>
              <a:rPr lang="en-US" sz="2200" dirty="0" err="1">
                <a:solidFill>
                  <a:schemeClr val="tx1">
                    <a:lumMod val="85000"/>
                    <a:lumOff val="15000"/>
                  </a:schemeClr>
                </a:solidFill>
              </a:rPr>
              <a:t>Koulutuskokeilujen</a:t>
            </a:r>
            <a:r>
              <a:rPr lang="en-US" sz="2200" dirty="0">
                <a:solidFill>
                  <a:schemeClr val="tx1">
                    <a:lumMod val="85000"/>
                    <a:lumOff val="15000"/>
                  </a:schemeClr>
                </a:solidFill>
              </a:rPr>
              <a:t> suunnittelua ja </a:t>
            </a:r>
            <a:r>
              <a:rPr lang="en-US" sz="2200" dirty="0" err="1">
                <a:solidFill>
                  <a:schemeClr val="tx1">
                    <a:lumMod val="85000"/>
                    <a:lumOff val="15000"/>
                  </a:schemeClr>
                </a:solidFill>
              </a:rPr>
              <a:t>toteutusta</a:t>
            </a:r>
            <a:r>
              <a:rPr lang="en-US" sz="2200" dirty="0">
                <a:solidFill>
                  <a:schemeClr val="tx1">
                    <a:lumMod val="85000"/>
                    <a:lumOff val="15000"/>
                  </a:schemeClr>
                </a:solidFill>
              </a:rPr>
              <a:t>, </a:t>
            </a:r>
            <a:r>
              <a:rPr lang="en-US" sz="2200" dirty="0" err="1">
                <a:solidFill>
                  <a:schemeClr val="tx1">
                    <a:lumMod val="85000"/>
                    <a:lumOff val="15000"/>
                  </a:schemeClr>
                </a:solidFill>
              </a:rPr>
              <a:t>elikkä</a:t>
            </a:r>
            <a:r>
              <a:rPr lang="en-US" sz="2200" dirty="0">
                <a:solidFill>
                  <a:schemeClr val="tx1">
                    <a:lumMod val="85000"/>
                    <a:lumOff val="15000"/>
                  </a:schemeClr>
                </a:solidFill>
              </a:rPr>
              <a:t> </a:t>
            </a:r>
            <a:r>
              <a:rPr lang="en-US" sz="2200" dirty="0" err="1">
                <a:solidFill>
                  <a:schemeClr val="tx1">
                    <a:lumMod val="85000"/>
                    <a:lumOff val="15000"/>
                  </a:schemeClr>
                </a:solidFill>
              </a:rPr>
              <a:t>nuoria</a:t>
            </a:r>
            <a:r>
              <a:rPr lang="en-US" sz="2200" dirty="0">
                <a:solidFill>
                  <a:schemeClr val="tx1">
                    <a:lumMod val="85000"/>
                    <a:lumOff val="15000"/>
                  </a:schemeClr>
                </a:solidFill>
              </a:rPr>
              <a:t> on </a:t>
            </a:r>
            <a:r>
              <a:rPr lang="en-US" sz="2200" dirty="0" err="1">
                <a:solidFill>
                  <a:schemeClr val="tx1">
                    <a:lumMod val="85000"/>
                    <a:lumOff val="15000"/>
                  </a:schemeClr>
                </a:solidFill>
              </a:rPr>
              <a:t>käynyt</a:t>
            </a:r>
            <a:r>
              <a:rPr lang="en-US" sz="2200" dirty="0">
                <a:solidFill>
                  <a:schemeClr val="tx1">
                    <a:lumMod val="85000"/>
                    <a:lumOff val="15000"/>
                  </a:schemeClr>
                </a:solidFill>
              </a:rPr>
              <a:t> </a:t>
            </a:r>
            <a:r>
              <a:rPr lang="en-US" sz="2200" dirty="0" err="1">
                <a:solidFill>
                  <a:schemeClr val="tx1">
                    <a:lumMod val="85000"/>
                    <a:lumOff val="15000"/>
                  </a:schemeClr>
                </a:solidFill>
              </a:rPr>
              <a:t>eri</a:t>
            </a:r>
            <a:r>
              <a:rPr lang="en-US" sz="2200" dirty="0">
                <a:solidFill>
                  <a:schemeClr val="tx1">
                    <a:lumMod val="85000"/>
                    <a:lumOff val="15000"/>
                  </a:schemeClr>
                </a:solidFill>
              </a:rPr>
              <a:t> </a:t>
            </a:r>
            <a:r>
              <a:rPr lang="en-US" sz="2200" dirty="0" err="1">
                <a:solidFill>
                  <a:schemeClr val="tx1">
                    <a:lumMod val="85000"/>
                    <a:lumOff val="15000"/>
                  </a:schemeClr>
                </a:solidFill>
              </a:rPr>
              <a:t>oppilaitoksissa</a:t>
            </a:r>
            <a:r>
              <a:rPr lang="en-US" sz="2200" dirty="0">
                <a:solidFill>
                  <a:schemeClr val="tx1">
                    <a:lumMod val="85000"/>
                    <a:lumOff val="15000"/>
                  </a:schemeClr>
                </a:solidFill>
              </a:rPr>
              <a:t> </a:t>
            </a:r>
            <a:r>
              <a:rPr lang="en-US" sz="2200" dirty="0" err="1">
                <a:solidFill>
                  <a:schemeClr val="tx1">
                    <a:lumMod val="85000"/>
                    <a:lumOff val="15000"/>
                  </a:schemeClr>
                </a:solidFill>
              </a:rPr>
              <a:t>sekä</a:t>
            </a:r>
            <a:r>
              <a:rPr lang="en-US" sz="2200" dirty="0">
                <a:solidFill>
                  <a:schemeClr val="tx1">
                    <a:lumMod val="85000"/>
                    <a:lumOff val="15000"/>
                  </a:schemeClr>
                </a:solidFill>
              </a:rPr>
              <a:t> </a:t>
            </a:r>
            <a:r>
              <a:rPr lang="en-US" sz="2200" dirty="0" err="1">
                <a:solidFill>
                  <a:schemeClr val="tx1">
                    <a:lumMod val="85000"/>
                    <a:lumOff val="15000"/>
                  </a:schemeClr>
                </a:solidFill>
              </a:rPr>
              <a:t>yhteydenottoja</a:t>
            </a:r>
            <a:r>
              <a:rPr lang="en-US" sz="2200" dirty="0">
                <a:solidFill>
                  <a:schemeClr val="tx1">
                    <a:lumMod val="85000"/>
                    <a:lumOff val="15000"/>
                  </a:schemeClr>
                </a:solidFill>
              </a:rPr>
              <a:t> </a:t>
            </a:r>
            <a:r>
              <a:rPr lang="en-US" sz="2200" dirty="0" err="1">
                <a:solidFill>
                  <a:schemeClr val="tx1">
                    <a:lumMod val="85000"/>
                    <a:lumOff val="15000"/>
                  </a:schemeClr>
                </a:solidFill>
              </a:rPr>
              <a:t>oppilaitoksiin</a:t>
            </a:r>
            <a:r>
              <a:rPr lang="en-US" sz="2200" dirty="0">
                <a:solidFill>
                  <a:schemeClr val="tx1">
                    <a:lumMod val="85000"/>
                    <a:lumOff val="15000"/>
                  </a:schemeClr>
                </a:solidFill>
              </a:rPr>
              <a:t> ja </a:t>
            </a:r>
            <a:r>
              <a:rPr lang="en-US" sz="2200" dirty="0" err="1">
                <a:solidFill>
                  <a:schemeClr val="tx1">
                    <a:lumMod val="85000"/>
                    <a:lumOff val="15000"/>
                  </a:schemeClr>
                </a:solidFill>
              </a:rPr>
              <a:t>opettajiin</a:t>
            </a:r>
            <a:r>
              <a:rPr lang="en-US" sz="2200" dirty="0">
                <a:solidFill>
                  <a:schemeClr val="tx1">
                    <a:lumMod val="85000"/>
                    <a:lumOff val="15000"/>
                  </a:schemeClr>
                </a:solidFill>
              </a:rPr>
              <a:t>, </a:t>
            </a:r>
            <a:r>
              <a:rPr lang="en-US" sz="2200" dirty="0" err="1">
                <a:solidFill>
                  <a:schemeClr val="tx1">
                    <a:lumMod val="85000"/>
                    <a:lumOff val="15000"/>
                  </a:schemeClr>
                </a:solidFill>
              </a:rPr>
              <a:t>Jopolaisten</a:t>
            </a:r>
            <a:r>
              <a:rPr lang="en-US" sz="2200" dirty="0">
                <a:solidFill>
                  <a:schemeClr val="tx1">
                    <a:lumMod val="85000"/>
                    <a:lumOff val="15000"/>
                  </a:schemeClr>
                </a:solidFill>
              </a:rPr>
              <a:t> </a:t>
            </a:r>
            <a:r>
              <a:rPr lang="en-US" sz="2200" dirty="0" err="1">
                <a:solidFill>
                  <a:schemeClr val="tx1">
                    <a:lumMod val="85000"/>
                    <a:lumOff val="15000"/>
                  </a:schemeClr>
                </a:solidFill>
              </a:rPr>
              <a:t>tet-päivinä</a:t>
            </a:r>
            <a:r>
              <a:rPr lang="en-US" sz="2200" dirty="0">
                <a:solidFill>
                  <a:schemeClr val="tx1">
                    <a:lumMod val="85000"/>
                    <a:lumOff val="15000"/>
                  </a:schemeClr>
                </a:solidFill>
              </a:rPr>
              <a:t> </a:t>
            </a:r>
            <a:r>
              <a:rPr lang="en-US" sz="2200" dirty="0" err="1">
                <a:solidFill>
                  <a:schemeClr val="tx1">
                    <a:lumMod val="85000"/>
                    <a:lumOff val="15000"/>
                  </a:schemeClr>
                </a:solidFill>
              </a:rPr>
              <a:t>mukana</a:t>
            </a:r>
            <a:r>
              <a:rPr lang="en-US" sz="2200" dirty="0">
                <a:solidFill>
                  <a:schemeClr val="tx1">
                    <a:lumMod val="85000"/>
                    <a:lumOff val="15000"/>
                  </a:schemeClr>
                </a:solidFill>
              </a:rPr>
              <a:t> </a:t>
            </a:r>
            <a:r>
              <a:rPr lang="en-US" sz="2200" dirty="0" err="1">
                <a:solidFill>
                  <a:schemeClr val="tx1">
                    <a:lumMod val="85000"/>
                    <a:lumOff val="15000"/>
                  </a:schemeClr>
                </a:solidFill>
              </a:rPr>
              <a:t>oloa</a:t>
            </a:r>
            <a:r>
              <a:rPr lang="en-US" sz="2200" dirty="0">
                <a:solidFill>
                  <a:schemeClr val="tx1">
                    <a:lumMod val="85000"/>
                    <a:lumOff val="15000"/>
                  </a:schemeClr>
                </a:solidFill>
              </a:rPr>
              <a:t>. </a:t>
            </a:r>
            <a:br>
              <a:rPr lang="en-US" sz="2200" dirty="0"/>
            </a:br>
            <a:endParaRPr lang="en-US" sz="2200" dirty="0">
              <a:solidFill>
                <a:schemeClr val="tx1">
                  <a:lumMod val="85000"/>
                  <a:lumOff val="15000"/>
                </a:schemeClr>
              </a:solidFill>
            </a:endParaRPr>
          </a:p>
          <a:p>
            <a:pPr marL="285750" indent="-285750">
              <a:spcAft>
                <a:spcPts val="200"/>
              </a:spcAft>
            </a:pPr>
            <a:r>
              <a:rPr lang="en-US" sz="2200" dirty="0">
                <a:solidFill>
                  <a:schemeClr val="tx1">
                    <a:lumMod val="85000"/>
                    <a:lumOff val="15000"/>
                  </a:schemeClr>
                </a:solidFill>
              </a:rPr>
              <a:t>- </a:t>
            </a:r>
            <a:r>
              <a:rPr lang="en-US" sz="2200" dirty="0" err="1">
                <a:solidFill>
                  <a:schemeClr val="tx1">
                    <a:lumMod val="85000"/>
                    <a:lumOff val="15000"/>
                  </a:schemeClr>
                </a:solidFill>
              </a:rPr>
              <a:t>Tapaamisia</a:t>
            </a:r>
            <a:r>
              <a:rPr lang="en-US" sz="2200" dirty="0">
                <a:solidFill>
                  <a:schemeClr val="tx1">
                    <a:lumMod val="85000"/>
                    <a:lumOff val="15000"/>
                  </a:schemeClr>
                </a:solidFill>
              </a:rPr>
              <a:t> </a:t>
            </a:r>
            <a:r>
              <a:rPr lang="en-US" sz="2200" dirty="0" err="1">
                <a:solidFill>
                  <a:schemeClr val="tx1">
                    <a:lumMod val="85000"/>
                    <a:lumOff val="15000"/>
                  </a:schemeClr>
                </a:solidFill>
              </a:rPr>
              <a:t>oppilashuollon</a:t>
            </a:r>
            <a:r>
              <a:rPr lang="en-US" sz="2200" dirty="0">
                <a:solidFill>
                  <a:schemeClr val="tx1">
                    <a:lumMod val="85000"/>
                    <a:lumOff val="15000"/>
                  </a:schemeClr>
                </a:solidFill>
              </a:rPr>
              <a:t> </a:t>
            </a:r>
            <a:r>
              <a:rPr lang="en-US" sz="2200" dirty="0" err="1">
                <a:solidFill>
                  <a:schemeClr val="tx1">
                    <a:lumMod val="85000"/>
                    <a:lumOff val="15000"/>
                  </a:schemeClr>
                </a:solidFill>
              </a:rPr>
              <a:t>kanssa</a:t>
            </a:r>
            <a:r>
              <a:rPr lang="en-US" sz="2200" dirty="0">
                <a:solidFill>
                  <a:schemeClr val="tx1">
                    <a:lumMod val="85000"/>
                    <a:lumOff val="15000"/>
                  </a:schemeClr>
                </a:solidFill>
              </a:rPr>
              <a:t> ja </a:t>
            </a:r>
            <a:r>
              <a:rPr lang="en-US" sz="2200" dirty="0" err="1">
                <a:solidFill>
                  <a:schemeClr val="tx1">
                    <a:lumMod val="85000"/>
                    <a:lumOff val="15000"/>
                  </a:schemeClr>
                </a:solidFill>
              </a:rPr>
              <a:t>etsivän</a:t>
            </a:r>
            <a:r>
              <a:rPr lang="en-US" sz="2200" dirty="0">
                <a:solidFill>
                  <a:schemeClr val="tx1">
                    <a:lumMod val="85000"/>
                    <a:lumOff val="15000"/>
                  </a:schemeClr>
                </a:solidFill>
              </a:rPr>
              <a:t> </a:t>
            </a:r>
            <a:r>
              <a:rPr lang="en-US" sz="2200" dirty="0" err="1">
                <a:solidFill>
                  <a:schemeClr val="tx1">
                    <a:lumMod val="85000"/>
                    <a:lumOff val="15000"/>
                  </a:schemeClr>
                </a:solidFill>
              </a:rPr>
              <a:t>nuorisotyön</a:t>
            </a:r>
            <a:r>
              <a:rPr lang="en-US" sz="2200" dirty="0">
                <a:solidFill>
                  <a:schemeClr val="tx1">
                    <a:lumMod val="85000"/>
                    <a:lumOff val="15000"/>
                  </a:schemeClr>
                </a:solidFill>
              </a:rPr>
              <a:t> </a:t>
            </a:r>
            <a:r>
              <a:rPr lang="en-US" sz="2200" dirty="0" err="1">
                <a:solidFill>
                  <a:schemeClr val="tx1">
                    <a:lumMod val="85000"/>
                    <a:lumOff val="15000"/>
                  </a:schemeClr>
                </a:solidFill>
              </a:rPr>
              <a:t>kanssa</a:t>
            </a:r>
            <a:br>
              <a:rPr lang="en-US" sz="2200" dirty="0">
                <a:solidFill>
                  <a:schemeClr val="tx1">
                    <a:lumMod val="85000"/>
                    <a:lumOff val="15000"/>
                  </a:schemeClr>
                </a:solidFill>
              </a:rPr>
            </a:br>
            <a:endParaRPr lang="en-US" sz="2200" dirty="0">
              <a:solidFill>
                <a:schemeClr val="tx1">
                  <a:lumMod val="85000"/>
                  <a:lumOff val="15000"/>
                </a:schemeClr>
              </a:solidFill>
            </a:endParaRPr>
          </a:p>
          <a:p>
            <a:pPr marL="285750" indent="-285750">
              <a:spcAft>
                <a:spcPts val="200"/>
              </a:spcAft>
            </a:pPr>
            <a:r>
              <a:rPr lang="en-US" sz="2200" dirty="0">
                <a:solidFill>
                  <a:schemeClr val="tx1">
                    <a:lumMod val="85000"/>
                    <a:lumOff val="15000"/>
                  </a:schemeClr>
                </a:solidFill>
              </a:rPr>
              <a:t>- </a:t>
            </a:r>
            <a:r>
              <a:rPr lang="en-US" sz="2200" dirty="0" err="1">
                <a:solidFill>
                  <a:schemeClr val="tx1">
                    <a:lumMod val="85000"/>
                    <a:lumOff val="15000"/>
                  </a:schemeClr>
                </a:solidFill>
              </a:rPr>
              <a:t>Toisen</a:t>
            </a:r>
            <a:r>
              <a:rPr lang="en-US" sz="2200" dirty="0">
                <a:solidFill>
                  <a:schemeClr val="tx1">
                    <a:lumMod val="85000"/>
                    <a:lumOff val="15000"/>
                  </a:schemeClr>
                </a:solidFill>
              </a:rPr>
              <a:t> </a:t>
            </a:r>
            <a:r>
              <a:rPr lang="en-US" sz="2200" dirty="0" err="1">
                <a:solidFill>
                  <a:schemeClr val="tx1">
                    <a:lumMod val="85000"/>
                    <a:lumOff val="15000"/>
                  </a:schemeClr>
                </a:solidFill>
              </a:rPr>
              <a:t>asteen</a:t>
            </a:r>
            <a:r>
              <a:rPr lang="en-US" sz="2200" dirty="0">
                <a:solidFill>
                  <a:schemeClr val="tx1">
                    <a:lumMod val="85000"/>
                    <a:lumOff val="15000"/>
                  </a:schemeClr>
                </a:solidFill>
              </a:rPr>
              <a:t> opiskelijoiden </a:t>
            </a:r>
            <a:r>
              <a:rPr lang="en-US" sz="2200" dirty="0" err="1">
                <a:solidFill>
                  <a:schemeClr val="tx1">
                    <a:lumMod val="85000"/>
                    <a:lumOff val="15000"/>
                  </a:schemeClr>
                </a:solidFill>
              </a:rPr>
              <a:t>työharjottelupaikkojen</a:t>
            </a:r>
            <a:r>
              <a:rPr lang="en-US" sz="2200" dirty="0">
                <a:solidFill>
                  <a:schemeClr val="tx1">
                    <a:lumMod val="85000"/>
                    <a:lumOff val="15000"/>
                  </a:schemeClr>
                </a:solidFill>
              </a:rPr>
              <a:t> </a:t>
            </a:r>
            <a:r>
              <a:rPr lang="en-US" sz="2200" dirty="0" err="1">
                <a:solidFill>
                  <a:schemeClr val="tx1">
                    <a:lumMod val="85000"/>
                    <a:lumOff val="15000"/>
                  </a:schemeClr>
                </a:solidFill>
              </a:rPr>
              <a:t>metsästäminen</a:t>
            </a:r>
            <a:r>
              <a:rPr lang="en-US" sz="2200" dirty="0">
                <a:solidFill>
                  <a:schemeClr val="tx1">
                    <a:lumMod val="85000"/>
                    <a:lumOff val="15000"/>
                  </a:schemeClr>
                </a:solidFill>
              </a:rPr>
              <a:t> ja </a:t>
            </a:r>
            <a:r>
              <a:rPr lang="en-US" sz="2200" dirty="0" err="1">
                <a:solidFill>
                  <a:schemeClr val="tx1">
                    <a:lumMod val="85000"/>
                    <a:lumOff val="15000"/>
                  </a:schemeClr>
                </a:solidFill>
              </a:rPr>
              <a:t>sopimusten</a:t>
            </a:r>
            <a:r>
              <a:rPr lang="en-US" sz="2200" dirty="0">
                <a:solidFill>
                  <a:schemeClr val="tx1">
                    <a:lumMod val="85000"/>
                    <a:lumOff val="15000"/>
                  </a:schemeClr>
                </a:solidFill>
              </a:rPr>
              <a:t> </a:t>
            </a:r>
            <a:r>
              <a:rPr lang="en-US" sz="2200" dirty="0" err="1">
                <a:solidFill>
                  <a:schemeClr val="tx1">
                    <a:lumMod val="85000"/>
                    <a:lumOff val="15000"/>
                  </a:schemeClr>
                </a:solidFill>
              </a:rPr>
              <a:t>solmiminen</a:t>
            </a:r>
            <a:r>
              <a:rPr lang="en-US" sz="2200" dirty="0">
                <a:solidFill>
                  <a:schemeClr val="tx1">
                    <a:lumMod val="85000"/>
                    <a:lumOff val="15000"/>
                  </a:schemeClr>
                </a:solidFill>
              </a:rPr>
              <a:t>  </a:t>
            </a:r>
            <a:br>
              <a:rPr lang="en-US" sz="2200" dirty="0">
                <a:solidFill>
                  <a:schemeClr val="tx1">
                    <a:lumMod val="85000"/>
                    <a:lumOff val="15000"/>
                  </a:schemeClr>
                </a:solidFill>
              </a:rPr>
            </a:br>
            <a:endParaRPr lang="en-US" sz="2200" dirty="0">
              <a:solidFill>
                <a:schemeClr val="tx1">
                  <a:lumMod val="85000"/>
                  <a:lumOff val="15000"/>
                </a:schemeClr>
              </a:solidFill>
            </a:endParaRPr>
          </a:p>
          <a:p>
            <a:pPr marL="285750" indent="-285750">
              <a:spcAft>
                <a:spcPts val="200"/>
              </a:spcAft>
            </a:pPr>
            <a:r>
              <a:rPr lang="en-US" sz="2200" dirty="0">
                <a:solidFill>
                  <a:schemeClr val="tx1">
                    <a:lumMod val="85000"/>
                    <a:lumOff val="15000"/>
                  </a:schemeClr>
                </a:solidFill>
              </a:rPr>
              <a:t>- </a:t>
            </a:r>
            <a:r>
              <a:rPr lang="en-US" sz="2200" dirty="0" err="1">
                <a:solidFill>
                  <a:schemeClr val="tx1">
                    <a:lumMod val="85000"/>
                    <a:lumOff val="15000"/>
                  </a:schemeClr>
                </a:solidFill>
              </a:rPr>
              <a:t>Opintosuunnitelmaan</a:t>
            </a:r>
            <a:r>
              <a:rPr lang="en-US" sz="2200" dirty="0">
                <a:solidFill>
                  <a:schemeClr val="tx1">
                    <a:lumMod val="85000"/>
                    <a:lumOff val="15000"/>
                  </a:schemeClr>
                </a:solidFill>
              </a:rPr>
              <a:t> </a:t>
            </a:r>
            <a:r>
              <a:rPr lang="en-US" sz="2200" dirty="0" err="1">
                <a:solidFill>
                  <a:schemeClr val="tx1">
                    <a:lumMod val="85000"/>
                    <a:lumOff val="15000"/>
                  </a:schemeClr>
                </a:solidFill>
              </a:rPr>
              <a:t>kuuluvien</a:t>
            </a:r>
            <a:r>
              <a:rPr lang="en-US" sz="2200" dirty="0">
                <a:solidFill>
                  <a:schemeClr val="tx1">
                    <a:lumMod val="85000"/>
                    <a:lumOff val="15000"/>
                  </a:schemeClr>
                </a:solidFill>
              </a:rPr>
              <a:t> </a:t>
            </a:r>
            <a:r>
              <a:rPr lang="en-US" sz="2200" dirty="0" err="1">
                <a:solidFill>
                  <a:schemeClr val="tx1">
                    <a:lumMod val="85000"/>
                    <a:lumOff val="15000"/>
                  </a:schemeClr>
                </a:solidFill>
              </a:rPr>
              <a:t>musiikkituntien</a:t>
            </a:r>
            <a:r>
              <a:rPr lang="en-US" sz="2200" dirty="0">
                <a:solidFill>
                  <a:schemeClr val="tx1">
                    <a:lumMod val="85000"/>
                    <a:lumOff val="15000"/>
                  </a:schemeClr>
                </a:solidFill>
              </a:rPr>
              <a:t> </a:t>
            </a:r>
            <a:r>
              <a:rPr lang="en-US" sz="2200" dirty="0" err="1">
                <a:solidFill>
                  <a:schemeClr val="tx1">
                    <a:lumMod val="85000"/>
                    <a:lumOff val="15000"/>
                  </a:schemeClr>
                </a:solidFill>
              </a:rPr>
              <a:t>pitämistä</a:t>
            </a:r>
            <a:r>
              <a:rPr lang="en-US" sz="2200" dirty="0">
                <a:solidFill>
                  <a:schemeClr val="tx1">
                    <a:lumMod val="85000"/>
                    <a:lumOff val="15000"/>
                  </a:schemeClr>
                </a:solidFill>
              </a:rPr>
              <a:t> </a:t>
            </a:r>
            <a:r>
              <a:rPr lang="en-US" sz="2200" dirty="0" err="1">
                <a:solidFill>
                  <a:schemeClr val="tx1">
                    <a:lumMod val="85000"/>
                    <a:lumOff val="15000"/>
                  </a:schemeClr>
                </a:solidFill>
              </a:rPr>
              <a:t>nuorisotalolla</a:t>
            </a:r>
            <a:endParaRPr lang="en-US" sz="2200" dirty="0">
              <a:solidFill>
                <a:schemeClr val="tx1">
                  <a:lumMod val="85000"/>
                  <a:lumOff val="15000"/>
                </a:schemeClr>
              </a:solidFill>
            </a:endParaRPr>
          </a:p>
        </p:txBody>
      </p:sp>
      <p:pic>
        <p:nvPicPr>
          <p:cNvPr id="5" name="Picture 4" descr="Heinikon läpi kulkeva polku">
            <a:extLst>
              <a:ext uri="{FF2B5EF4-FFF2-40B4-BE49-F238E27FC236}">
                <a16:creationId xmlns:a16="http://schemas.microsoft.com/office/drawing/2014/main" id="{A568EB38-CE00-4C42-AF7F-450F1172401C}"/>
              </a:ext>
            </a:extLst>
          </p:cNvPr>
          <p:cNvPicPr>
            <a:picLocks noChangeAspect="1"/>
          </p:cNvPicPr>
          <p:nvPr/>
        </p:nvPicPr>
        <p:blipFill rotWithShape="1">
          <a:blip r:embed="rId2"/>
          <a:srcRect l="23749" r="23746" b="-1"/>
          <a:stretch/>
        </p:blipFill>
        <p:spPr>
          <a:xfrm>
            <a:off x="633999" y="620720"/>
            <a:ext cx="4001315" cy="5086933"/>
          </a:xfrm>
          <a:prstGeom prst="rect">
            <a:avLst/>
          </a:prstGeom>
        </p:spPr>
      </p:pic>
      <p:cxnSp>
        <p:nvCxnSpPr>
          <p:cNvPr id="47" name="Straight Connector 46">
            <a:extLst>
              <a:ext uri="{FF2B5EF4-FFF2-40B4-BE49-F238E27FC236}">
                <a16:creationId xmlns:a16="http://schemas.microsoft.com/office/drawing/2014/main" id="{F075D09A-FF42-4BFF-AC74-BFB1C6A4E4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484284"/>
            <a:ext cx="563610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691284A-2CC7-41DB-ADDC-4B9D104DD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43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6734ACC-011B-441D-B5C8-8658B82B94E6}"/>
              </a:ext>
            </a:extLst>
          </p:cNvPr>
          <p:cNvSpPr>
            <a:spLocks noGrp="1"/>
          </p:cNvSpPr>
          <p:nvPr>
            <p:ph type="title"/>
          </p:nvPr>
        </p:nvSpPr>
        <p:spPr>
          <a:xfrm>
            <a:off x="5289754" y="221563"/>
            <a:ext cx="6253317" cy="5731931"/>
          </a:xfrm>
        </p:spPr>
        <p:txBody>
          <a:bodyPr vert="horz" lIns="91440" tIns="45720" rIns="91440" bIns="45720" rtlCol="0" anchor="b">
            <a:noAutofit/>
          </a:bodyPr>
          <a:lstStyle/>
          <a:p>
            <a:pPr marL="285750" indent="-285750">
              <a:spcAft>
                <a:spcPts val="200"/>
              </a:spcAft>
            </a:pPr>
            <a:r>
              <a:rPr lang="en-US" sz="2000" dirty="0">
                <a:solidFill>
                  <a:schemeClr val="tx1">
                    <a:lumMod val="85000"/>
                    <a:lumOff val="15000"/>
                  </a:schemeClr>
                </a:solidFill>
              </a:rPr>
              <a:t>-Normi kenttätyö; nuorten herättely aamuisin ja kouluun kuskaaminen, yhteydenottoja koulupolulta </a:t>
            </a:r>
            <a:r>
              <a:rPr lang="en-US" sz="2000">
                <a:solidFill>
                  <a:schemeClr val="tx1">
                    <a:lumMod val="85000"/>
                    <a:lumOff val="15000"/>
                  </a:schemeClr>
                </a:solidFill>
              </a:rPr>
              <a:t>eksyneiden nuorten vanhempiin, </a:t>
            </a:r>
            <a:r>
              <a:rPr lang="en-US" sz="2000">
                <a:solidFill>
                  <a:schemeClr val="tx1">
                    <a:lumMod val="85000"/>
                    <a:lumOff val="15000"/>
                  </a:schemeClr>
                </a:solidFill>
                <a:ea typeface="+mj-lt"/>
                <a:cs typeface="+mj-lt"/>
              </a:rPr>
              <a:t>y</a:t>
            </a:r>
            <a:r>
              <a:rPr lang="en-US" sz="2000">
                <a:ea typeface="+mj-lt"/>
                <a:cs typeface="+mj-lt"/>
              </a:rPr>
              <a:t>ksittäisten tukipolkunuorten kohtaamisia ja keskusteluja </a:t>
            </a:r>
            <a:br>
              <a:rPr lang="en-US" sz="2000" dirty="0">
                <a:ea typeface="+mj-lt"/>
                <a:cs typeface="+mj-lt"/>
              </a:rPr>
            </a:br>
            <a:endParaRPr lang="en-US" sz="2000" dirty="0">
              <a:ea typeface="+mj-lt"/>
              <a:cs typeface="+mj-lt"/>
            </a:endParaRPr>
          </a:p>
          <a:p>
            <a:pPr marL="285750" indent="-285750">
              <a:spcAft>
                <a:spcPts val="200"/>
              </a:spcAft>
            </a:pPr>
            <a:r>
              <a:rPr lang="en-US" sz="2000">
                <a:solidFill>
                  <a:schemeClr val="tx1">
                    <a:lumMod val="85000"/>
                    <a:lumOff val="15000"/>
                  </a:schemeClr>
                </a:solidFill>
              </a:rPr>
              <a:t>- Jopolaisten tet-päivinä mukana oloa. </a:t>
            </a:r>
            <a:br>
              <a:rPr lang="en-US" sz="2000" dirty="0"/>
            </a:br>
            <a:endParaRPr lang="en-US" sz="2000" dirty="0">
              <a:solidFill>
                <a:schemeClr val="tx1">
                  <a:lumMod val="85000"/>
                  <a:lumOff val="15000"/>
                </a:schemeClr>
              </a:solidFill>
            </a:endParaRPr>
          </a:p>
          <a:p>
            <a:pPr marL="285750" indent="-285750">
              <a:spcAft>
                <a:spcPts val="200"/>
              </a:spcAft>
            </a:pPr>
            <a:r>
              <a:rPr lang="en-US" sz="2000">
                <a:solidFill>
                  <a:schemeClr val="tx1">
                    <a:lumMod val="85000"/>
                    <a:lumOff val="15000"/>
                  </a:schemeClr>
                </a:solidFill>
              </a:rPr>
              <a:t>- Walkers-autokoulutusta ja toimintaa; nuorten kanssa keskustelua myös tukipolusta ja ohjaamista opinto-ohjaajien puheille </a:t>
            </a:r>
            <a:br>
              <a:rPr lang="en-US" sz="2000" dirty="0"/>
            </a:br>
            <a:endParaRPr lang="en-US" sz="2000" dirty="0">
              <a:solidFill>
                <a:schemeClr val="tx1">
                  <a:lumMod val="85000"/>
                  <a:lumOff val="15000"/>
                </a:schemeClr>
              </a:solidFill>
            </a:endParaRPr>
          </a:p>
          <a:p>
            <a:pPr marL="285750" indent="-285750">
              <a:spcAft>
                <a:spcPts val="200"/>
              </a:spcAft>
            </a:pPr>
            <a:r>
              <a:rPr lang="en-US" sz="2000">
                <a:solidFill>
                  <a:schemeClr val="tx1">
                    <a:lumMod val="85000"/>
                    <a:lumOff val="15000"/>
                  </a:schemeClr>
                </a:solidFill>
              </a:rPr>
              <a:t> - Tukipolkunuorten harrastustoiminnan järjestäminen ja mukanaolo  </a:t>
            </a:r>
            <a:br>
              <a:rPr lang="en-US" sz="2000" dirty="0"/>
            </a:br>
            <a:endParaRPr lang="en-US" sz="2000" dirty="0">
              <a:solidFill>
                <a:schemeClr val="tx1">
                  <a:lumMod val="85000"/>
                  <a:lumOff val="15000"/>
                </a:schemeClr>
              </a:solidFill>
            </a:endParaRPr>
          </a:p>
          <a:p>
            <a:pPr marL="285750" indent="-285750">
              <a:spcAft>
                <a:spcPts val="200"/>
              </a:spcAft>
            </a:pPr>
            <a:r>
              <a:rPr lang="en-US" sz="2000">
                <a:solidFill>
                  <a:schemeClr val="tx1">
                    <a:lumMod val="85000"/>
                    <a:lumOff val="15000"/>
                  </a:schemeClr>
                </a:solidFill>
              </a:rPr>
              <a:t>- Tangokuninkaallisten komppausta/säestämistä Alfa-tv:lle ja lumitöitä   </a:t>
            </a:r>
            <a:br>
              <a:rPr lang="en-US" sz="2000" dirty="0"/>
            </a:br>
            <a:endParaRPr lang="en-US" sz="2000" dirty="0">
              <a:solidFill>
                <a:schemeClr val="tx1">
                  <a:lumMod val="85000"/>
                  <a:lumOff val="15000"/>
                </a:schemeClr>
              </a:solidFill>
            </a:endParaRPr>
          </a:p>
          <a:p>
            <a:pPr marL="285750" indent="-285750">
              <a:spcAft>
                <a:spcPts val="200"/>
              </a:spcAft>
            </a:pPr>
            <a:r>
              <a:rPr lang="en-US" sz="2000">
                <a:solidFill>
                  <a:schemeClr val="tx1">
                    <a:lumMod val="85000"/>
                    <a:lumOff val="15000"/>
                  </a:schemeClr>
                </a:solidFill>
              </a:rPr>
              <a:t>- Mentorina toimiminen nuoriso-ohjaajalle: näyttöjen suunnittelu ja toteutus  </a:t>
            </a:r>
            <a:br>
              <a:rPr lang="en-US" sz="2000" dirty="0"/>
            </a:br>
            <a:endParaRPr lang="en-US" sz="2000" dirty="0">
              <a:solidFill>
                <a:schemeClr val="tx1">
                  <a:lumMod val="85000"/>
                  <a:lumOff val="15000"/>
                </a:schemeClr>
              </a:solidFill>
            </a:endParaRPr>
          </a:p>
          <a:p>
            <a:pPr marL="285750" indent="-285750">
              <a:spcAft>
                <a:spcPts val="200"/>
              </a:spcAft>
            </a:pPr>
            <a:r>
              <a:rPr lang="en-US" sz="2000">
                <a:solidFill>
                  <a:schemeClr val="tx1">
                    <a:lumMod val="85000"/>
                    <a:lumOff val="15000"/>
                  </a:schemeClr>
                </a:solidFill>
              </a:rPr>
              <a:t>- Koulutuksiin osallistuminen netin kautta </a:t>
            </a:r>
          </a:p>
        </p:txBody>
      </p:sp>
      <p:pic>
        <p:nvPicPr>
          <p:cNvPr id="5" name="Picture 4" descr="Lähikuva vahvistimen nupeista">
            <a:extLst>
              <a:ext uri="{FF2B5EF4-FFF2-40B4-BE49-F238E27FC236}">
                <a16:creationId xmlns:a16="http://schemas.microsoft.com/office/drawing/2014/main" id="{13C9BC9A-0DE9-4830-8BA4-8ECC0749D05B}"/>
              </a:ext>
            </a:extLst>
          </p:cNvPr>
          <p:cNvPicPr>
            <a:picLocks noChangeAspect="1"/>
          </p:cNvPicPr>
          <p:nvPr/>
        </p:nvPicPr>
        <p:blipFill rotWithShape="1">
          <a:blip r:embed="rId2"/>
          <a:srcRect l="31716" r="19945"/>
          <a:stretch/>
        </p:blipFill>
        <p:spPr>
          <a:xfrm>
            <a:off x="-1" y="2"/>
            <a:ext cx="4635315" cy="6400798"/>
          </a:xfrm>
          <a:prstGeom prst="rect">
            <a:avLst/>
          </a:prstGeom>
        </p:spPr>
      </p:pic>
      <p:cxnSp>
        <p:nvCxnSpPr>
          <p:cNvPr id="41" name="Straight Connector 4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B0A5E7FB-1FB5-4C57-9C8C-70E550767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8602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a:extLst>
              <a:ext uri="{FF2B5EF4-FFF2-40B4-BE49-F238E27FC236}">
                <a16:creationId xmlns:a16="http://schemas.microsoft.com/office/drawing/2014/main" id="{E6F9E818-9155-42F8-8258-E728AEC591DE}"/>
              </a:ext>
            </a:extLst>
          </p:cNvPr>
          <p:cNvSpPr>
            <a:spLocks noGrp="1"/>
          </p:cNvSpPr>
          <p:nvPr>
            <p:ph type="title"/>
          </p:nvPr>
        </p:nvSpPr>
        <p:spPr>
          <a:xfrm>
            <a:off x="1097280" y="516835"/>
            <a:ext cx="5977937" cy="1666501"/>
          </a:xfrm>
        </p:spPr>
        <p:txBody>
          <a:bodyPr>
            <a:normAutofit/>
          </a:bodyPr>
          <a:lstStyle/>
          <a:p>
            <a:r>
              <a:rPr lang="fi-FI" sz="4000">
                <a:solidFill>
                  <a:srgbClr val="FFFFFF"/>
                </a:solidFill>
              </a:rPr>
              <a:t>Toimintaa..</a:t>
            </a:r>
          </a:p>
        </p:txBody>
      </p:sp>
      <p:cxnSp>
        <p:nvCxnSpPr>
          <p:cNvPr id="34" name="Straight Connector 33">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B2010CDA-DFE3-4B06-96FD-819ED0701255}"/>
              </a:ext>
            </a:extLst>
          </p:cNvPr>
          <p:cNvSpPr>
            <a:spLocks noGrp="1"/>
          </p:cNvSpPr>
          <p:nvPr>
            <p:ph idx="1"/>
          </p:nvPr>
        </p:nvSpPr>
        <p:spPr>
          <a:xfrm>
            <a:off x="1097279" y="2546224"/>
            <a:ext cx="5977938" cy="3843788"/>
          </a:xfrm>
        </p:spPr>
        <p:txBody>
          <a:bodyPr vert="horz" lIns="0" tIns="45720" rIns="0" bIns="45720" rtlCol="0" anchor="t">
            <a:normAutofit/>
          </a:bodyPr>
          <a:lstStyle/>
          <a:p>
            <a:pPr>
              <a:lnSpc>
                <a:spcPct val="90000"/>
              </a:lnSpc>
            </a:pPr>
            <a:r>
              <a:rPr lang="en-US" sz="1800">
                <a:solidFill>
                  <a:srgbClr val="FFFFFF"/>
                </a:solidFill>
                <a:ea typeface="+mn-lt"/>
                <a:cs typeface="+mn-lt"/>
              </a:rPr>
              <a:t>-</a:t>
            </a:r>
            <a:r>
              <a:rPr lang="en-US" sz="1800" err="1">
                <a:solidFill>
                  <a:srgbClr val="FFFFFF"/>
                </a:solidFill>
                <a:ea typeface="+mn-lt"/>
                <a:cs typeface="+mn-lt"/>
              </a:rPr>
              <a:t>Yhteistyötä</a:t>
            </a:r>
            <a:r>
              <a:rPr lang="en-US" sz="1800">
                <a:solidFill>
                  <a:srgbClr val="FFFFFF"/>
                </a:solidFill>
                <a:ea typeface="+mn-lt"/>
                <a:cs typeface="+mn-lt"/>
              </a:rPr>
              <a:t> </a:t>
            </a:r>
            <a:r>
              <a:rPr lang="en-US" sz="1800" err="1">
                <a:solidFill>
                  <a:srgbClr val="FFFFFF"/>
                </a:solidFill>
                <a:ea typeface="+mn-lt"/>
                <a:cs typeface="+mn-lt"/>
              </a:rPr>
              <a:t>Tukipolku</a:t>
            </a:r>
            <a:r>
              <a:rPr lang="en-US" sz="1800">
                <a:solidFill>
                  <a:srgbClr val="FFFFFF"/>
                </a:solidFill>
                <a:ea typeface="+mn-lt"/>
                <a:cs typeface="+mn-lt"/>
              </a:rPr>
              <a:t> </a:t>
            </a:r>
            <a:r>
              <a:rPr lang="en-US" sz="1800" err="1">
                <a:solidFill>
                  <a:srgbClr val="FFFFFF"/>
                </a:solidFill>
                <a:ea typeface="+mn-lt"/>
                <a:cs typeface="+mn-lt"/>
              </a:rPr>
              <a:t>hankkeen</a:t>
            </a:r>
            <a:r>
              <a:rPr lang="en-US" sz="1800">
                <a:solidFill>
                  <a:srgbClr val="FFFFFF"/>
                </a:solidFill>
                <a:ea typeface="+mn-lt"/>
                <a:cs typeface="+mn-lt"/>
              </a:rPr>
              <a:t> </a:t>
            </a:r>
            <a:endParaRPr lang="fi-FI" sz="1800">
              <a:solidFill>
                <a:srgbClr val="FFFFFF"/>
              </a:solidFill>
              <a:ea typeface="+mn-lt"/>
              <a:cs typeface="+mn-lt"/>
            </a:endParaRPr>
          </a:p>
          <a:p>
            <a:pPr>
              <a:lnSpc>
                <a:spcPct val="90000"/>
              </a:lnSpc>
            </a:pPr>
            <a:r>
              <a:rPr lang="en-US" sz="1800">
                <a:solidFill>
                  <a:srgbClr val="FFFFFF"/>
                </a:solidFill>
                <a:ea typeface="+mn-lt"/>
                <a:cs typeface="+mn-lt"/>
              </a:rPr>
              <a:t>sisällä toisten työntekijöiden kanssa viikoittain</a:t>
            </a:r>
            <a:endParaRPr lang="fi-FI" sz="1800">
              <a:solidFill>
                <a:srgbClr val="FFFFFF"/>
              </a:solidFill>
              <a:ea typeface="+mn-lt"/>
              <a:cs typeface="+mn-lt"/>
            </a:endParaRPr>
          </a:p>
          <a:p>
            <a:pPr>
              <a:lnSpc>
                <a:spcPct val="90000"/>
              </a:lnSpc>
            </a:pPr>
            <a:br>
              <a:rPr lang="en-US" sz="1800" dirty="0">
                <a:ea typeface="+mn-lt"/>
                <a:cs typeface="+mn-lt"/>
              </a:rPr>
            </a:br>
            <a:br>
              <a:rPr lang="en-US" sz="1800" dirty="0">
                <a:ea typeface="+mn-lt"/>
                <a:cs typeface="+mn-lt"/>
              </a:rPr>
            </a:br>
            <a:r>
              <a:rPr lang="en-US" sz="1800">
                <a:solidFill>
                  <a:srgbClr val="FFFFFF"/>
                </a:solidFill>
                <a:ea typeface="+mn-lt"/>
                <a:cs typeface="+mn-lt"/>
              </a:rPr>
              <a:t>-Hankittu Robotti-Luca, </a:t>
            </a:r>
            <a:endParaRPr lang="fi-FI" sz="1800">
              <a:solidFill>
                <a:srgbClr val="FFFFFF"/>
              </a:solidFill>
              <a:ea typeface="+mn-lt"/>
              <a:cs typeface="+mn-lt"/>
            </a:endParaRPr>
          </a:p>
          <a:p>
            <a:pPr>
              <a:lnSpc>
                <a:spcPct val="90000"/>
              </a:lnSpc>
            </a:pPr>
            <a:r>
              <a:rPr lang="en-US" sz="1800" err="1">
                <a:solidFill>
                  <a:srgbClr val="FFFFFF"/>
                </a:solidFill>
                <a:ea typeface="+mn-lt"/>
                <a:cs typeface="+mn-lt"/>
              </a:rPr>
              <a:t>opiskeltu</a:t>
            </a:r>
            <a:r>
              <a:rPr lang="en-US" sz="1800">
                <a:solidFill>
                  <a:srgbClr val="FFFFFF"/>
                </a:solidFill>
                <a:ea typeface="+mn-lt"/>
                <a:cs typeface="+mn-lt"/>
              </a:rPr>
              <a:t> </a:t>
            </a:r>
            <a:r>
              <a:rPr lang="en-US" sz="1800" err="1">
                <a:solidFill>
                  <a:srgbClr val="FFFFFF"/>
                </a:solidFill>
                <a:ea typeface="+mn-lt"/>
                <a:cs typeface="+mn-lt"/>
              </a:rPr>
              <a:t>käyttöä</a:t>
            </a:r>
            <a:r>
              <a:rPr lang="en-US" sz="1800">
                <a:solidFill>
                  <a:srgbClr val="FFFFFF"/>
                </a:solidFill>
                <a:ea typeface="+mn-lt"/>
                <a:cs typeface="+mn-lt"/>
              </a:rPr>
              <a:t> ja </a:t>
            </a:r>
            <a:r>
              <a:rPr lang="en-US" sz="1800" err="1">
                <a:solidFill>
                  <a:srgbClr val="FFFFFF"/>
                </a:solidFill>
                <a:ea typeface="+mn-lt"/>
                <a:cs typeface="+mn-lt"/>
              </a:rPr>
              <a:t>käyty</a:t>
            </a:r>
            <a:r>
              <a:rPr lang="en-US" sz="1800">
                <a:solidFill>
                  <a:srgbClr val="FFFFFF"/>
                </a:solidFill>
                <a:ea typeface="+mn-lt"/>
                <a:cs typeface="+mn-lt"/>
              </a:rPr>
              <a:t> </a:t>
            </a:r>
            <a:r>
              <a:rPr lang="en-US" sz="1800" err="1">
                <a:solidFill>
                  <a:srgbClr val="FFFFFF"/>
                </a:solidFill>
                <a:ea typeface="+mn-lt"/>
                <a:cs typeface="+mn-lt"/>
              </a:rPr>
              <a:t>luokassa</a:t>
            </a:r>
            <a:r>
              <a:rPr lang="en-US" sz="1800">
                <a:solidFill>
                  <a:srgbClr val="FFFFFF"/>
                </a:solidFill>
                <a:ea typeface="+mn-lt"/>
                <a:cs typeface="+mn-lt"/>
              </a:rPr>
              <a:t> </a:t>
            </a:r>
            <a:endParaRPr lang="fi-FI" sz="1800">
              <a:solidFill>
                <a:srgbClr val="FFFFFF"/>
              </a:solidFill>
              <a:ea typeface="+mn-lt"/>
              <a:cs typeface="+mn-lt"/>
            </a:endParaRPr>
          </a:p>
          <a:p>
            <a:pPr>
              <a:lnSpc>
                <a:spcPct val="90000"/>
              </a:lnSpc>
            </a:pPr>
            <a:r>
              <a:rPr lang="en-US" sz="1800">
                <a:solidFill>
                  <a:srgbClr val="FFFFFF"/>
                </a:solidFill>
                <a:ea typeface="+mn-lt"/>
                <a:cs typeface="+mn-lt"/>
              </a:rPr>
              <a:t>pitämässä oppituntia erityisentuen opiskelijoille</a:t>
            </a:r>
          </a:p>
          <a:p>
            <a:pPr>
              <a:lnSpc>
                <a:spcPct val="90000"/>
              </a:lnSpc>
            </a:pPr>
            <a:endParaRPr lang="en-US" sz="1800">
              <a:solidFill>
                <a:srgbClr val="FFFFFF"/>
              </a:solidFill>
              <a:ea typeface="+mn-lt"/>
              <a:cs typeface="+mn-lt"/>
            </a:endParaRPr>
          </a:p>
          <a:p>
            <a:pPr>
              <a:lnSpc>
                <a:spcPct val="90000"/>
              </a:lnSpc>
            </a:pPr>
            <a:r>
              <a:rPr lang="en-US" sz="1800">
                <a:solidFill>
                  <a:srgbClr val="FFFFFF"/>
                </a:solidFill>
                <a:ea typeface="+mn-lt"/>
                <a:cs typeface="+mn-lt"/>
              </a:rPr>
              <a:t>-&gt; Suurin osa toiminnoista sekä tekemisistä jatkuu, mitkä jo mainittu edellisissä ohjausryhmissä</a:t>
            </a:r>
            <a:endParaRPr lang="en-US" sz="1800">
              <a:solidFill>
                <a:srgbClr val="FFFFFF"/>
              </a:solidFill>
            </a:endParaRPr>
          </a:p>
        </p:txBody>
      </p:sp>
      <p:pic>
        <p:nvPicPr>
          <p:cNvPr id="4" name="Kuva 4" descr="Kuva, joka sisältää kohteen laite, sisä, pöytä, istuminen&#10;&#10;Kuvaus luotu automaattisesti">
            <a:extLst>
              <a:ext uri="{FF2B5EF4-FFF2-40B4-BE49-F238E27FC236}">
                <a16:creationId xmlns:a16="http://schemas.microsoft.com/office/drawing/2014/main" id="{F9D80D96-B8F2-48A1-AD87-EAB9C0FC6908}"/>
              </a:ext>
            </a:extLst>
          </p:cNvPr>
          <p:cNvPicPr>
            <a:picLocks noChangeAspect="1"/>
          </p:cNvPicPr>
          <p:nvPr/>
        </p:nvPicPr>
        <p:blipFill rotWithShape="1">
          <a:blip r:embed="rId2"/>
          <a:srcRect t="8782" b="2171"/>
          <a:stretch/>
        </p:blipFill>
        <p:spPr>
          <a:xfrm rot="5400000">
            <a:off x="6472950" y="1138951"/>
            <a:ext cx="6858000" cy="4580097"/>
          </a:xfrm>
          <a:prstGeom prst="rect">
            <a:avLst/>
          </a:prstGeom>
        </p:spPr>
      </p:pic>
    </p:spTree>
    <p:extLst>
      <p:ext uri="{BB962C8B-B14F-4D97-AF65-F5344CB8AC3E}">
        <p14:creationId xmlns:p14="http://schemas.microsoft.com/office/powerpoint/2010/main" val="1485523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a:extLst>
              <a:ext uri="{FF2B5EF4-FFF2-40B4-BE49-F238E27FC236}">
                <a16:creationId xmlns:a16="http://schemas.microsoft.com/office/drawing/2014/main" id="{BF46F83A-0534-4BAD-A24E-5C98C377A791}"/>
              </a:ext>
            </a:extLst>
          </p:cNvPr>
          <p:cNvSpPr>
            <a:spLocks noGrp="1"/>
          </p:cNvSpPr>
          <p:nvPr>
            <p:ph type="title"/>
          </p:nvPr>
        </p:nvSpPr>
        <p:spPr>
          <a:xfrm>
            <a:off x="643467" y="516835"/>
            <a:ext cx="2994815" cy="1666501"/>
          </a:xfrm>
        </p:spPr>
        <p:txBody>
          <a:bodyPr>
            <a:normAutofit/>
          </a:bodyPr>
          <a:lstStyle/>
          <a:p>
            <a:r>
              <a:rPr lang="fi-FI" sz="4000" dirty="0">
                <a:solidFill>
                  <a:schemeClr val="tx1"/>
                </a:solidFill>
              </a:rPr>
              <a:t>Toimintaa..</a:t>
            </a:r>
          </a:p>
        </p:txBody>
      </p:sp>
      <p:cxnSp>
        <p:nvCxnSpPr>
          <p:cNvPr id="20" name="Straight Connector 1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0A04B997-1AB1-46A9-A271-E889F2FB858A}"/>
              </a:ext>
            </a:extLst>
          </p:cNvPr>
          <p:cNvSpPr>
            <a:spLocks noGrp="1"/>
          </p:cNvSpPr>
          <p:nvPr>
            <p:ph idx="1"/>
          </p:nvPr>
        </p:nvSpPr>
        <p:spPr>
          <a:xfrm>
            <a:off x="643467" y="2546224"/>
            <a:ext cx="2994815" cy="3342747"/>
          </a:xfrm>
        </p:spPr>
        <p:txBody>
          <a:bodyPr vert="horz" lIns="0" tIns="45720" rIns="0" bIns="45720" rtlCol="0">
            <a:normAutofit/>
          </a:bodyPr>
          <a:lstStyle/>
          <a:p>
            <a:pPr>
              <a:spcBef>
                <a:spcPct val="0"/>
              </a:spcBef>
              <a:spcAft>
                <a:spcPts val="0"/>
              </a:spcAft>
            </a:pPr>
            <a:endParaRPr lang="fi-FI" sz="1800" b="1">
              <a:solidFill>
                <a:schemeClr val="tx1"/>
              </a:solidFill>
            </a:endParaRPr>
          </a:p>
          <a:p>
            <a:pPr marL="285750" indent="-285750">
              <a:buFont typeface="Arial,Sans-Serif" panose="020F0502020204030204" pitchFamily="34" charset="0"/>
              <a:buChar char="•"/>
            </a:pPr>
            <a:endParaRPr lang="fi-FI" sz="1800" b="1">
              <a:solidFill>
                <a:schemeClr val="tx1"/>
              </a:solidFill>
            </a:endParaRPr>
          </a:p>
        </p:txBody>
      </p:sp>
      <p:pic>
        <p:nvPicPr>
          <p:cNvPr id="11" name="Kuva 12" descr="Kuva, joka sisältää kohteen sisä, henkilö, pöytä, kirjoituspöytä&#10;&#10;Kuvaus luotu automaattisesti">
            <a:extLst>
              <a:ext uri="{FF2B5EF4-FFF2-40B4-BE49-F238E27FC236}">
                <a16:creationId xmlns:a16="http://schemas.microsoft.com/office/drawing/2014/main" id="{12AF6259-551D-46B0-8A5E-9BD7B7AFA7BC}"/>
              </a:ext>
            </a:extLst>
          </p:cNvPr>
          <p:cNvPicPr>
            <a:picLocks noChangeAspect="1"/>
          </p:cNvPicPr>
          <p:nvPr/>
        </p:nvPicPr>
        <p:blipFill rotWithShape="1">
          <a:blip r:embed="rId2"/>
          <a:srcRect r="11431" b="1"/>
          <a:stretch/>
        </p:blipFill>
        <p:spPr>
          <a:xfrm>
            <a:off x="4059920" y="1"/>
            <a:ext cx="4016408" cy="3401058"/>
          </a:xfrm>
          <a:prstGeom prst="rect">
            <a:avLst/>
          </a:prstGeom>
        </p:spPr>
      </p:pic>
      <p:pic>
        <p:nvPicPr>
          <p:cNvPr id="13" name="Kuva 13" descr="Kuva, joka sisältää kohteen lumi, ulko, hiihtäminen, mies&#10;&#10;Kuvaus luotu automaattisesti">
            <a:extLst>
              <a:ext uri="{FF2B5EF4-FFF2-40B4-BE49-F238E27FC236}">
                <a16:creationId xmlns:a16="http://schemas.microsoft.com/office/drawing/2014/main" id="{0CBC054A-B333-4E08-B2B8-A7BFA8DF0651}"/>
              </a:ext>
            </a:extLst>
          </p:cNvPr>
          <p:cNvPicPr>
            <a:picLocks noChangeAspect="1"/>
          </p:cNvPicPr>
          <p:nvPr/>
        </p:nvPicPr>
        <p:blipFill rotWithShape="1">
          <a:blip r:embed="rId3"/>
          <a:srcRect r="36823"/>
          <a:stretch/>
        </p:blipFill>
        <p:spPr>
          <a:xfrm rot="5400000">
            <a:off x="8492156" y="-316565"/>
            <a:ext cx="3383280" cy="4016408"/>
          </a:xfrm>
          <a:prstGeom prst="rect">
            <a:avLst/>
          </a:prstGeom>
        </p:spPr>
      </p:pic>
      <p:pic>
        <p:nvPicPr>
          <p:cNvPr id="7" name="Kuva 8" descr="Kuva, joka sisältää kohteen pöytä, sisä, henkilö, rakennus&#10;&#10;Kuvaus luotu automaattisesti">
            <a:extLst>
              <a:ext uri="{FF2B5EF4-FFF2-40B4-BE49-F238E27FC236}">
                <a16:creationId xmlns:a16="http://schemas.microsoft.com/office/drawing/2014/main" id="{567A8A9E-5258-4940-9012-B48631A145A7}"/>
              </a:ext>
            </a:extLst>
          </p:cNvPr>
          <p:cNvPicPr>
            <a:picLocks noChangeAspect="1"/>
          </p:cNvPicPr>
          <p:nvPr/>
        </p:nvPicPr>
        <p:blipFill rotWithShape="1">
          <a:blip r:embed="rId4"/>
          <a:srcRect r="10854" b="4"/>
          <a:stretch/>
        </p:blipFill>
        <p:spPr>
          <a:xfrm>
            <a:off x="4059924" y="3474720"/>
            <a:ext cx="4021571" cy="3383280"/>
          </a:xfrm>
          <a:prstGeom prst="rect">
            <a:avLst/>
          </a:prstGeom>
        </p:spPr>
      </p:pic>
      <p:pic>
        <p:nvPicPr>
          <p:cNvPr id="4" name="Kuva 4" descr="Kuva, joka sisältää kohteen sisä, sisäkatto, sulkapallo, huone&#10;&#10;Kuvaus luotu automaattisesti">
            <a:extLst>
              <a:ext uri="{FF2B5EF4-FFF2-40B4-BE49-F238E27FC236}">
                <a16:creationId xmlns:a16="http://schemas.microsoft.com/office/drawing/2014/main" id="{CBD20A23-AE06-4941-84B6-EDA39468C354}"/>
              </a:ext>
            </a:extLst>
          </p:cNvPr>
          <p:cNvPicPr>
            <a:picLocks noChangeAspect="1"/>
          </p:cNvPicPr>
          <p:nvPr/>
        </p:nvPicPr>
        <p:blipFill rotWithShape="1">
          <a:blip r:embed="rId5"/>
          <a:srcRect r="10854" b="4"/>
          <a:stretch/>
        </p:blipFill>
        <p:spPr>
          <a:xfrm>
            <a:off x="8170428" y="3474720"/>
            <a:ext cx="4021571" cy="3383280"/>
          </a:xfrm>
          <a:prstGeom prst="rect">
            <a:avLst/>
          </a:prstGeom>
        </p:spPr>
      </p:pic>
    </p:spTree>
    <p:extLst>
      <p:ext uri="{BB962C8B-B14F-4D97-AF65-F5344CB8AC3E}">
        <p14:creationId xmlns:p14="http://schemas.microsoft.com/office/powerpoint/2010/main" val="12076171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Otsikko 1">
            <a:extLst>
              <a:ext uri="{FF2B5EF4-FFF2-40B4-BE49-F238E27FC236}">
                <a16:creationId xmlns:a16="http://schemas.microsoft.com/office/drawing/2014/main" id="{BF46F83A-0534-4BAD-A24E-5C98C377A791}"/>
              </a:ext>
            </a:extLst>
          </p:cNvPr>
          <p:cNvSpPr>
            <a:spLocks noGrp="1"/>
          </p:cNvSpPr>
          <p:nvPr>
            <p:ph type="title"/>
          </p:nvPr>
        </p:nvSpPr>
        <p:spPr>
          <a:xfrm>
            <a:off x="1" y="701971"/>
            <a:ext cx="3638282" cy="1666501"/>
          </a:xfrm>
        </p:spPr>
        <p:txBody>
          <a:bodyPr>
            <a:normAutofit/>
          </a:bodyPr>
          <a:lstStyle/>
          <a:p>
            <a:r>
              <a:rPr lang="fi-FI" sz="4000" dirty="0">
                <a:solidFill>
                  <a:schemeClr val="tx1"/>
                </a:solidFill>
              </a:rPr>
              <a:t>Valtakunnallinen</a:t>
            </a:r>
            <a:br>
              <a:rPr lang="fi-FI" sz="4000" dirty="0">
                <a:solidFill>
                  <a:schemeClr val="tx1"/>
                </a:solidFill>
              </a:rPr>
            </a:br>
            <a:r>
              <a:rPr lang="fi-FI" sz="4000" dirty="0">
                <a:solidFill>
                  <a:schemeClr val="tx1"/>
                </a:solidFill>
              </a:rPr>
              <a:t> koulutus</a:t>
            </a:r>
          </a:p>
        </p:txBody>
      </p:sp>
      <p:cxnSp>
        <p:nvCxnSpPr>
          <p:cNvPr id="19" name="Straight Connector 18">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538728"/>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0A04B997-1AB1-46A9-A271-E889F2FB858A}"/>
              </a:ext>
            </a:extLst>
          </p:cNvPr>
          <p:cNvSpPr>
            <a:spLocks noGrp="1"/>
          </p:cNvSpPr>
          <p:nvPr>
            <p:ph idx="1"/>
          </p:nvPr>
        </p:nvSpPr>
        <p:spPr>
          <a:xfrm>
            <a:off x="643467" y="2731361"/>
            <a:ext cx="2994815" cy="3483172"/>
          </a:xfrm>
        </p:spPr>
        <p:txBody>
          <a:bodyPr vert="horz" lIns="0" tIns="45720" rIns="0" bIns="45720" rtlCol="0">
            <a:normAutofit/>
          </a:bodyPr>
          <a:lstStyle/>
          <a:p>
            <a:pPr>
              <a:spcBef>
                <a:spcPct val="0"/>
              </a:spcBef>
              <a:spcAft>
                <a:spcPts val="0"/>
              </a:spcAft>
            </a:pPr>
            <a:endParaRPr lang="fi-FI" sz="1800" b="1">
              <a:solidFill>
                <a:schemeClr val="tx1"/>
              </a:solidFill>
            </a:endParaRPr>
          </a:p>
          <a:p>
            <a:pPr marL="285750" indent="-285750">
              <a:buFont typeface="Arial,Sans-Serif" panose="020F0502020204030204" pitchFamily="34" charset="0"/>
              <a:buChar char="•"/>
            </a:pPr>
            <a:endParaRPr lang="fi-FI" sz="1800" b="1">
              <a:solidFill>
                <a:schemeClr val="tx1"/>
              </a:solidFill>
            </a:endParaRPr>
          </a:p>
        </p:txBody>
      </p:sp>
      <p:pic>
        <p:nvPicPr>
          <p:cNvPr id="6" name="Kuva 6" descr="Kuva, joka sisältää kohteen kartta&#10;&#10;Kuvaus luotu automaattisesti">
            <a:extLst>
              <a:ext uri="{FF2B5EF4-FFF2-40B4-BE49-F238E27FC236}">
                <a16:creationId xmlns:a16="http://schemas.microsoft.com/office/drawing/2014/main" id="{85466791-EB79-45E9-8F70-7B4E63AAFD6E}"/>
              </a:ext>
            </a:extLst>
          </p:cNvPr>
          <p:cNvPicPr>
            <a:picLocks noChangeAspect="1"/>
          </p:cNvPicPr>
          <p:nvPr/>
        </p:nvPicPr>
        <p:blipFill>
          <a:blip r:embed="rId2"/>
          <a:stretch>
            <a:fillRect/>
          </a:stretch>
        </p:blipFill>
        <p:spPr>
          <a:xfrm>
            <a:off x="3287485" y="536061"/>
            <a:ext cx="4355876" cy="3024323"/>
          </a:xfrm>
          <a:prstGeom prst="rect">
            <a:avLst/>
          </a:prstGeom>
        </p:spPr>
      </p:pic>
      <p:pic>
        <p:nvPicPr>
          <p:cNvPr id="5" name="Kuva 5" descr="Kuva, joka sisältää kohteen teksti&#10;&#10;Kuvaus luotu automaattisesti">
            <a:extLst>
              <a:ext uri="{FF2B5EF4-FFF2-40B4-BE49-F238E27FC236}">
                <a16:creationId xmlns:a16="http://schemas.microsoft.com/office/drawing/2014/main" id="{6487313D-F6BC-4914-8AEF-A28A2FF54119}"/>
              </a:ext>
            </a:extLst>
          </p:cNvPr>
          <p:cNvPicPr>
            <a:picLocks noChangeAspect="1"/>
          </p:cNvPicPr>
          <p:nvPr/>
        </p:nvPicPr>
        <p:blipFill>
          <a:blip r:embed="rId3"/>
          <a:stretch>
            <a:fillRect/>
          </a:stretch>
        </p:blipFill>
        <p:spPr>
          <a:xfrm>
            <a:off x="3287485" y="3922777"/>
            <a:ext cx="4400265" cy="2410737"/>
          </a:xfrm>
          <a:prstGeom prst="rect">
            <a:avLst/>
          </a:prstGeom>
        </p:spPr>
      </p:pic>
      <p:pic>
        <p:nvPicPr>
          <p:cNvPr id="4" name="Kuva 4" descr="Kuva, joka sisältää kohteen pöytä&#10;&#10;Kuvaus luotu automaattisesti">
            <a:extLst>
              <a:ext uri="{FF2B5EF4-FFF2-40B4-BE49-F238E27FC236}">
                <a16:creationId xmlns:a16="http://schemas.microsoft.com/office/drawing/2014/main" id="{22101486-8DE7-43F1-A49D-70D35F09352A}"/>
              </a:ext>
            </a:extLst>
          </p:cNvPr>
          <p:cNvPicPr>
            <a:picLocks noChangeAspect="1"/>
          </p:cNvPicPr>
          <p:nvPr/>
        </p:nvPicPr>
        <p:blipFill>
          <a:blip r:embed="rId4"/>
          <a:stretch>
            <a:fillRect/>
          </a:stretch>
        </p:blipFill>
        <p:spPr>
          <a:xfrm>
            <a:off x="7850272" y="529483"/>
            <a:ext cx="4147109" cy="5805117"/>
          </a:xfrm>
          <a:prstGeom prst="rect">
            <a:avLst/>
          </a:prstGeom>
        </p:spPr>
      </p:pic>
    </p:spTree>
    <p:extLst>
      <p:ext uri="{BB962C8B-B14F-4D97-AF65-F5344CB8AC3E}">
        <p14:creationId xmlns:p14="http://schemas.microsoft.com/office/powerpoint/2010/main" val="21634317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Rectangle 1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2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23">
            <a:extLst>
              <a:ext uri="{FF2B5EF4-FFF2-40B4-BE49-F238E27FC236}">
                <a16:creationId xmlns:a16="http://schemas.microsoft.com/office/drawing/2014/main" id="{34461041-8413-4023-ABA7-9E499B0AD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39F2F09-9E2F-4ABF-99C9-D9BD1C695E63}"/>
              </a:ext>
            </a:extLst>
          </p:cNvPr>
          <p:cNvSpPr>
            <a:spLocks noGrp="1"/>
          </p:cNvSpPr>
          <p:nvPr>
            <p:ph type="title"/>
          </p:nvPr>
        </p:nvSpPr>
        <p:spPr>
          <a:xfrm>
            <a:off x="1187355" y="4374204"/>
            <a:ext cx="9818390" cy="1029308"/>
          </a:xfrm>
        </p:spPr>
        <p:txBody>
          <a:bodyPr vert="horz" lIns="91440" tIns="45720" rIns="91440" bIns="45720" rtlCol="0" anchor="b">
            <a:normAutofit/>
          </a:bodyPr>
          <a:lstStyle/>
          <a:p>
            <a:r>
              <a:rPr lang="en-US" sz="6000">
                <a:solidFill>
                  <a:schemeClr val="tx1">
                    <a:lumMod val="85000"/>
                    <a:lumOff val="15000"/>
                  </a:schemeClr>
                </a:solidFill>
              </a:rPr>
              <a:t>POLUNAVAAJA </a:t>
            </a:r>
          </a:p>
        </p:txBody>
      </p:sp>
      <p:pic>
        <p:nvPicPr>
          <p:cNvPr id="5" name="Picture 4" descr="Valoa kohti osoittavia nuolia">
            <a:extLst>
              <a:ext uri="{FF2B5EF4-FFF2-40B4-BE49-F238E27FC236}">
                <a16:creationId xmlns:a16="http://schemas.microsoft.com/office/drawing/2014/main" id="{61685D25-C3E5-4596-92EB-4D7FA21D981C}"/>
              </a:ext>
            </a:extLst>
          </p:cNvPr>
          <p:cNvPicPr>
            <a:picLocks noChangeAspect="1"/>
          </p:cNvPicPr>
          <p:nvPr/>
        </p:nvPicPr>
        <p:blipFill rotWithShape="1">
          <a:blip r:embed="rId2"/>
          <a:srcRect r="-2" b="15603"/>
          <a:stretch/>
        </p:blipFill>
        <p:spPr>
          <a:xfrm>
            <a:off x="1181633" y="640080"/>
            <a:ext cx="6203068" cy="3494428"/>
          </a:xfrm>
          <a:prstGeom prst="rect">
            <a:avLst/>
          </a:prstGeom>
        </p:spPr>
      </p:pic>
      <p:cxnSp>
        <p:nvCxnSpPr>
          <p:cNvPr id="35" name="Straight Connector 25">
            <a:extLst>
              <a:ext uri="{FF2B5EF4-FFF2-40B4-BE49-F238E27FC236}">
                <a16:creationId xmlns:a16="http://schemas.microsoft.com/office/drawing/2014/main" id="{F05BCF04-4702-43D0-BE8F-DBF6C2F651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0" y="5569068"/>
            <a:ext cx="9601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Rectangle 27">
            <a:extLst>
              <a:ext uri="{FF2B5EF4-FFF2-40B4-BE49-F238E27FC236}">
                <a16:creationId xmlns:a16="http://schemas.microsoft.com/office/drawing/2014/main" id="{53B4A494-ED20-47DD-A927-05EA273B0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kstiruutu 2">
            <a:extLst>
              <a:ext uri="{FF2B5EF4-FFF2-40B4-BE49-F238E27FC236}">
                <a16:creationId xmlns:a16="http://schemas.microsoft.com/office/drawing/2014/main" id="{0F76E3E8-FE8B-4048-A051-3A413A5B3E53}"/>
              </a:ext>
            </a:extLst>
          </p:cNvPr>
          <p:cNvSpPr txBox="1"/>
          <p:nvPr/>
        </p:nvSpPr>
        <p:spPr>
          <a:xfrm>
            <a:off x="7905750" y="1857375"/>
            <a:ext cx="37338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400" b="1" dirty="0"/>
              <a:t>Polunavaaja Tanja Asiala liittyi tiimiin tammikuussa</a:t>
            </a:r>
          </a:p>
          <a:p>
            <a:endParaRPr lang="fi-FI" sz="2400" b="1" dirty="0"/>
          </a:p>
          <a:p>
            <a:endParaRPr lang="fi-FI" sz="2400" b="1" dirty="0"/>
          </a:p>
        </p:txBody>
      </p:sp>
    </p:spTree>
    <p:extLst>
      <p:ext uri="{BB962C8B-B14F-4D97-AF65-F5344CB8AC3E}">
        <p14:creationId xmlns:p14="http://schemas.microsoft.com/office/powerpoint/2010/main" val="99808704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E81B4CBC-9848-4DA4-83E5-57839BAE5AA1}"/>
              </a:ext>
            </a:extLst>
          </p:cNvPr>
          <p:cNvSpPr>
            <a:spLocks noGrp="1"/>
          </p:cNvSpPr>
          <p:nvPr>
            <p:ph idx="1"/>
          </p:nvPr>
        </p:nvSpPr>
        <p:spPr>
          <a:xfrm>
            <a:off x="5433527" y="460172"/>
            <a:ext cx="6269347" cy="3990381"/>
          </a:xfrm>
        </p:spPr>
        <p:txBody>
          <a:bodyPr vert="horz" lIns="91440" tIns="45720" rIns="91440" bIns="45720" rtlCol="0" anchor="t">
            <a:normAutofit fontScale="92500" lnSpcReduction="20000"/>
          </a:bodyPr>
          <a:lstStyle/>
          <a:p>
            <a:pPr marL="0" indent="0">
              <a:buNone/>
            </a:pPr>
            <a:r>
              <a:rPr lang="en-US" cap="all" spc="200" dirty="0">
                <a:ea typeface="+mn-lt"/>
                <a:cs typeface="+mn-lt"/>
              </a:rPr>
              <a:t>MITÄ ON TEHTY</a:t>
            </a:r>
          </a:p>
          <a:p>
            <a:pPr marL="0" indent="0">
              <a:buNone/>
            </a:pPr>
            <a:br>
              <a:rPr lang="en-US" sz="3200" dirty="0">
                <a:solidFill>
                  <a:schemeClr val="tx1">
                    <a:lumMod val="85000"/>
                    <a:lumOff val="15000"/>
                  </a:schemeClr>
                </a:solidFill>
              </a:rPr>
            </a:br>
            <a:r>
              <a:rPr lang="en-US" sz="2400" dirty="0">
                <a:solidFill>
                  <a:schemeClr val="tx1">
                    <a:lumMod val="85000"/>
                    <a:lumOff val="15000"/>
                  </a:schemeClr>
                </a:solidFill>
              </a:rPr>
              <a:t>- Tavattu moniammatillista verkostoa jatkuvan haun tukiprosesseihin liittyen. Kartoitettu prosessin haastekohtia ja sovittu moniammatillisista yhteistyökäytänteistä. </a:t>
            </a:r>
            <a:br>
              <a:rPr lang="en-US" sz="2400" dirty="0">
                <a:solidFill>
                  <a:schemeClr val="tx1">
                    <a:lumMod val="85000"/>
                    <a:lumOff val="15000"/>
                  </a:schemeClr>
                </a:solidFill>
              </a:rPr>
            </a:br>
            <a:br>
              <a:rPr lang="en-US" sz="2400" dirty="0">
                <a:solidFill>
                  <a:schemeClr val="tx1">
                    <a:lumMod val="85000"/>
                    <a:lumOff val="15000"/>
                  </a:schemeClr>
                </a:solidFill>
              </a:rPr>
            </a:br>
            <a:r>
              <a:rPr lang="en-US" sz="2400" dirty="0">
                <a:solidFill>
                  <a:schemeClr val="tx1">
                    <a:lumMod val="85000"/>
                    <a:lumOff val="15000"/>
                  </a:schemeClr>
                </a:solidFill>
              </a:rPr>
              <a:t>- Suunniteltu koulusta ohjaushenkilöstölle neuropsykiatrisista haasteista ja kuntoutuksesta. </a:t>
            </a:r>
            <a:br>
              <a:rPr lang="en-US" sz="2400" dirty="0">
                <a:solidFill>
                  <a:schemeClr val="tx1">
                    <a:lumMod val="85000"/>
                    <a:lumOff val="15000"/>
                  </a:schemeClr>
                </a:solidFill>
              </a:rPr>
            </a:br>
            <a:br>
              <a:rPr lang="en-US" sz="2400" dirty="0">
                <a:solidFill>
                  <a:schemeClr val="tx1">
                    <a:lumMod val="85000"/>
                    <a:lumOff val="15000"/>
                  </a:schemeClr>
                </a:solidFill>
              </a:rPr>
            </a:br>
            <a:r>
              <a:rPr lang="en-US" sz="2400" dirty="0">
                <a:solidFill>
                  <a:schemeClr val="tx1">
                    <a:lumMod val="85000"/>
                    <a:lumOff val="15000"/>
                  </a:schemeClr>
                </a:solidFill>
              </a:rPr>
              <a:t>- Jatkuvan haun opiskelijoiden alkukartoituksia ja tukipolkujen suunnittelua moniammatillisena yhteistyönä</a:t>
            </a:r>
            <a:endParaRPr lang="fi-FI" dirty="0"/>
          </a:p>
        </p:txBody>
      </p:sp>
      <p:pic>
        <p:nvPicPr>
          <p:cNvPr id="27" name="Picture 26" descr="Ruohikon läpi mutkitteleva polku">
            <a:extLst>
              <a:ext uri="{FF2B5EF4-FFF2-40B4-BE49-F238E27FC236}">
                <a16:creationId xmlns:a16="http://schemas.microsoft.com/office/drawing/2014/main" id="{8491521A-EE31-4917-B617-8C0F35E2E222}"/>
              </a:ext>
            </a:extLst>
          </p:cNvPr>
          <p:cNvPicPr>
            <a:picLocks noChangeAspect="1"/>
          </p:cNvPicPr>
          <p:nvPr/>
        </p:nvPicPr>
        <p:blipFill>
          <a:blip r:embed="rId2">
            <a:extLst>
              <a:ext uri="{28A0092B-C50C-407E-A947-70E740481C1C}">
                <a14:useLocalDpi xmlns:a14="http://schemas.microsoft.com/office/drawing/2010/main" val="0"/>
              </a:ext>
            </a:extLst>
          </a:blip>
          <a:srcRect l="27476" r="27476"/>
          <a:stretch/>
        </p:blipFill>
        <p:spPr>
          <a:xfrm>
            <a:off x="-1" y="1"/>
            <a:ext cx="4635315" cy="6857999"/>
          </a:xfrm>
          <a:prstGeom prst="rect">
            <a:avLst/>
          </a:prstGeom>
        </p:spPr>
      </p:pic>
      <p:cxnSp>
        <p:nvCxnSpPr>
          <p:cNvPr id="37" name="Straight Connector 3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676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B25961-C44A-4D63-9D6C-ED9C88C8272F}"/>
              </a:ext>
            </a:extLst>
          </p:cNvPr>
          <p:cNvSpPr>
            <a:spLocks noGrp="1"/>
          </p:cNvSpPr>
          <p:nvPr>
            <p:ph type="title"/>
          </p:nvPr>
        </p:nvSpPr>
        <p:spPr>
          <a:xfrm>
            <a:off x="783771" y="286604"/>
            <a:ext cx="10371909" cy="812854"/>
          </a:xfrm>
        </p:spPr>
        <p:txBody>
          <a:bodyPr>
            <a:normAutofit/>
          </a:bodyPr>
          <a:lstStyle/>
          <a:p>
            <a:r>
              <a:rPr lang="fi-FI" sz="2400" dirty="0"/>
              <a:t>SUUNNITELMA POLUNAVAAJAN TYÖSTÄ: </a:t>
            </a:r>
          </a:p>
        </p:txBody>
      </p:sp>
      <p:graphicFrame>
        <p:nvGraphicFramePr>
          <p:cNvPr id="4" name="Sisällön paikkamerkki 3">
            <a:extLst>
              <a:ext uri="{FF2B5EF4-FFF2-40B4-BE49-F238E27FC236}">
                <a16:creationId xmlns:a16="http://schemas.microsoft.com/office/drawing/2014/main" id="{F88F76D6-4866-41A8-B5A6-CB12E41904B3}"/>
              </a:ext>
            </a:extLst>
          </p:cNvPr>
          <p:cNvGraphicFramePr>
            <a:graphicFrameLocks noGrp="1"/>
          </p:cNvGraphicFramePr>
          <p:nvPr>
            <p:ph idx="1"/>
            <p:extLst>
              <p:ext uri="{D42A27DB-BD31-4B8C-83A1-F6EECF244321}">
                <p14:modId xmlns:p14="http://schemas.microsoft.com/office/powerpoint/2010/main" val="2756122254"/>
              </p:ext>
            </p:extLst>
          </p:nvPr>
        </p:nvGraphicFramePr>
        <p:xfrm>
          <a:off x="674914" y="1524001"/>
          <a:ext cx="10480449" cy="5047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341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Kaaviokuva 3">
            <a:extLst>
              <a:ext uri="{FF2B5EF4-FFF2-40B4-BE49-F238E27FC236}">
                <a16:creationId xmlns:a16="http://schemas.microsoft.com/office/drawing/2014/main" id="{069872C5-87C6-48C4-9743-4ACB19184842}"/>
              </a:ext>
            </a:extLst>
          </p:cNvPr>
          <p:cNvGraphicFramePr/>
          <p:nvPr>
            <p:extLst>
              <p:ext uri="{D42A27DB-BD31-4B8C-83A1-F6EECF244321}">
                <p14:modId xmlns:p14="http://schemas.microsoft.com/office/powerpoint/2010/main" val="1138264837"/>
              </p:ext>
            </p:extLst>
          </p:nvPr>
        </p:nvGraphicFramePr>
        <p:xfrm>
          <a:off x="466725" y="923210"/>
          <a:ext cx="10426303" cy="5388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Nuoli: Alas 4">
            <a:extLst>
              <a:ext uri="{FF2B5EF4-FFF2-40B4-BE49-F238E27FC236}">
                <a16:creationId xmlns:a16="http://schemas.microsoft.com/office/drawing/2014/main" id="{ABE595CA-E8A8-431A-8F17-3FBBFFCA4434}"/>
              </a:ext>
            </a:extLst>
          </p:cNvPr>
          <p:cNvSpPr/>
          <p:nvPr/>
        </p:nvSpPr>
        <p:spPr>
          <a:xfrm>
            <a:off x="10893028" y="890505"/>
            <a:ext cx="497518" cy="33480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9B24FBB5-F954-4F14-92DC-75FF9F09A143}"/>
              </a:ext>
            </a:extLst>
          </p:cNvPr>
          <p:cNvSpPr txBox="1"/>
          <p:nvPr/>
        </p:nvSpPr>
        <p:spPr>
          <a:xfrm>
            <a:off x="2286000" y="142875"/>
            <a:ext cx="5895975" cy="488924"/>
          </a:xfrm>
          <a:prstGeom prst="rect">
            <a:avLst/>
          </a:prstGeom>
        </p:spPr>
        <p:txBody>
          <a:bodyPr vert="horz" wrap="square" lIns="91440" tIns="45720" rIns="91440" bIns="45720" rtlCol="0" anchor="b">
            <a:noAutofit/>
          </a:bodyPr>
          <a:lstStyle/>
          <a:p>
            <a:pPr algn="l"/>
            <a:endParaRPr lang="fi-FI" sz="3200" dirty="0">
              <a:solidFill>
                <a:srgbClr val="00A4E4"/>
              </a:solidFill>
            </a:endParaRPr>
          </a:p>
        </p:txBody>
      </p:sp>
      <p:sp>
        <p:nvSpPr>
          <p:cNvPr id="7" name="Tekstiruutu 6">
            <a:extLst>
              <a:ext uri="{FF2B5EF4-FFF2-40B4-BE49-F238E27FC236}">
                <a16:creationId xmlns:a16="http://schemas.microsoft.com/office/drawing/2014/main" id="{47B28C97-A71F-42BD-B6E2-AA37B3165AE8}"/>
              </a:ext>
            </a:extLst>
          </p:cNvPr>
          <p:cNvSpPr txBox="1"/>
          <p:nvPr/>
        </p:nvSpPr>
        <p:spPr>
          <a:xfrm>
            <a:off x="2076450" y="142875"/>
            <a:ext cx="6838950" cy="629199"/>
          </a:xfrm>
          <a:prstGeom prst="rect">
            <a:avLst/>
          </a:prstGeom>
        </p:spPr>
        <p:txBody>
          <a:bodyPr vert="horz" wrap="square" lIns="91440" tIns="45720" rIns="91440" bIns="45720" rtlCol="0" anchor="b">
            <a:noAutofit/>
          </a:bodyPr>
          <a:lstStyle/>
          <a:p>
            <a:pPr algn="l"/>
            <a:endParaRPr lang="fi-FI" sz="1600" dirty="0"/>
          </a:p>
        </p:txBody>
      </p:sp>
      <p:sp>
        <p:nvSpPr>
          <p:cNvPr id="8" name="Tekstiruutu 7">
            <a:extLst>
              <a:ext uri="{FF2B5EF4-FFF2-40B4-BE49-F238E27FC236}">
                <a16:creationId xmlns:a16="http://schemas.microsoft.com/office/drawing/2014/main" id="{CD20845D-F795-4EDE-8EA1-5E416E1EEEF4}"/>
              </a:ext>
            </a:extLst>
          </p:cNvPr>
          <p:cNvSpPr txBox="1"/>
          <p:nvPr/>
        </p:nvSpPr>
        <p:spPr>
          <a:xfrm>
            <a:off x="1514475" y="261306"/>
            <a:ext cx="8735087" cy="543474"/>
          </a:xfrm>
          <a:prstGeom prst="rect">
            <a:avLst/>
          </a:prstGeom>
        </p:spPr>
        <p:txBody>
          <a:bodyPr vert="horz" wrap="square" lIns="91440" tIns="45720" rIns="91440" bIns="45720" rtlCol="0" anchor="b">
            <a:noAutofit/>
          </a:bodyPr>
          <a:lstStyle/>
          <a:p>
            <a:pPr algn="l"/>
            <a:r>
              <a:rPr lang="fi-FI" sz="1400" b="1" dirty="0">
                <a:latin typeface="+mj-lt"/>
              </a:rPr>
              <a:t>Haastattelulomakkeen yhteiskehittäminen koulutusalojen toiveiden mukaisesti. Kartoitetaan yhteistyön mahdollisuuksia ja toiveita helmikuun-21 alkuun </a:t>
            </a:r>
            <a:r>
              <a:rPr lang="fi-FI" sz="1600" dirty="0">
                <a:hlinkClick r:id="rId8"/>
              </a:rPr>
              <a:t>esteettomasti_toisen_asteen_opintoihin.pdf (oph.fi)</a:t>
            </a:r>
            <a:endParaRPr lang="fi-FI" sz="1600" b="1" dirty="0">
              <a:latin typeface="+mj-lt"/>
            </a:endParaRPr>
          </a:p>
        </p:txBody>
      </p:sp>
      <p:sp>
        <p:nvSpPr>
          <p:cNvPr id="9" name="Tekstiruutu 8">
            <a:extLst>
              <a:ext uri="{FF2B5EF4-FFF2-40B4-BE49-F238E27FC236}">
                <a16:creationId xmlns:a16="http://schemas.microsoft.com/office/drawing/2014/main" id="{403B2422-F717-40A4-9504-6AA8A0D30D84}"/>
              </a:ext>
            </a:extLst>
          </p:cNvPr>
          <p:cNvSpPr txBox="1"/>
          <p:nvPr/>
        </p:nvSpPr>
        <p:spPr>
          <a:xfrm>
            <a:off x="10514973" y="4280603"/>
            <a:ext cx="1495425" cy="2031325"/>
          </a:xfrm>
          <a:prstGeom prst="rect">
            <a:avLst/>
          </a:prstGeom>
          <a:noFill/>
        </p:spPr>
        <p:txBody>
          <a:bodyPr wrap="square" rtlCol="0">
            <a:spAutoFit/>
          </a:bodyPr>
          <a:lstStyle/>
          <a:p>
            <a:r>
              <a:rPr lang="fi-FI" dirty="0"/>
              <a:t>Tavoitteena toimintakyvyn koheneminen- </a:t>
            </a:r>
          </a:p>
          <a:p>
            <a:r>
              <a:rPr lang="fi-FI" dirty="0"/>
              <a:t>Opiskelemisen näkeminen osana kuntoutusta</a:t>
            </a:r>
          </a:p>
        </p:txBody>
      </p:sp>
    </p:spTree>
    <p:extLst>
      <p:ext uri="{BB962C8B-B14F-4D97-AF65-F5344CB8AC3E}">
        <p14:creationId xmlns:p14="http://schemas.microsoft.com/office/powerpoint/2010/main" val="1168082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CA00C-E48A-48C5-A7DF-CE125D06FD5D}"/>
              </a:ext>
            </a:extLst>
          </p:cNvPr>
          <p:cNvSpPr>
            <a:spLocks noGrp="1"/>
          </p:cNvSpPr>
          <p:nvPr>
            <p:ph type="title"/>
          </p:nvPr>
        </p:nvSpPr>
        <p:spPr>
          <a:xfrm>
            <a:off x="923925" y="286603"/>
            <a:ext cx="10231755" cy="913547"/>
          </a:xfrm>
        </p:spPr>
        <p:txBody>
          <a:bodyPr>
            <a:normAutofit/>
          </a:bodyPr>
          <a:lstStyle/>
          <a:p>
            <a:r>
              <a:rPr lang="fi-FI" sz="2400" dirty="0"/>
              <a:t>TAVOITTEENA</a:t>
            </a:r>
          </a:p>
        </p:txBody>
      </p:sp>
      <p:sp>
        <p:nvSpPr>
          <p:cNvPr id="4" name="Otsikko 1">
            <a:extLst>
              <a:ext uri="{FF2B5EF4-FFF2-40B4-BE49-F238E27FC236}">
                <a16:creationId xmlns:a16="http://schemas.microsoft.com/office/drawing/2014/main" id="{ABF3B44D-51FD-4FE6-9A64-176D45156DC8}"/>
              </a:ext>
            </a:extLst>
          </p:cNvPr>
          <p:cNvSpPr txBox="1">
            <a:spLocks/>
          </p:cNvSpPr>
          <p:nvPr/>
        </p:nvSpPr>
        <p:spPr>
          <a:xfrm>
            <a:off x="838200" y="1347849"/>
            <a:ext cx="9305926" cy="52235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300" kern="1200" spc="-50" baseline="0">
                <a:solidFill>
                  <a:schemeClr val="tx1">
                    <a:lumMod val="75000"/>
                    <a:lumOff val="25000"/>
                  </a:schemeClr>
                </a:solidFill>
                <a:latin typeface="+mj-lt"/>
                <a:ea typeface="+mj-ea"/>
                <a:cs typeface="+mj-cs"/>
              </a:defRPr>
            </a:lvl1pPr>
          </a:lstStyle>
          <a:p>
            <a:br>
              <a:rPr lang="fi-FI" sz="3200" dirty="0">
                <a:solidFill>
                  <a:srgbClr val="00B0F0"/>
                </a:solidFill>
                <a:latin typeface="myriad-pro-semiextended"/>
              </a:rPr>
            </a:br>
            <a:endParaRPr lang="fi-FI" sz="3200" dirty="0">
              <a:solidFill>
                <a:srgbClr val="00B0F0"/>
              </a:solidFill>
            </a:endParaRPr>
          </a:p>
        </p:txBody>
      </p:sp>
      <p:sp>
        <p:nvSpPr>
          <p:cNvPr id="6" name="Tekstiruutu 5">
            <a:extLst>
              <a:ext uri="{FF2B5EF4-FFF2-40B4-BE49-F238E27FC236}">
                <a16:creationId xmlns:a16="http://schemas.microsoft.com/office/drawing/2014/main" id="{679EF3E0-82A6-4EE7-B29F-C554D2DB001F}"/>
              </a:ext>
            </a:extLst>
          </p:cNvPr>
          <p:cNvSpPr txBox="1"/>
          <p:nvPr/>
        </p:nvSpPr>
        <p:spPr>
          <a:xfrm>
            <a:off x="923925" y="1513114"/>
            <a:ext cx="10231755" cy="4955203"/>
          </a:xfrm>
          <a:prstGeom prst="rect">
            <a:avLst/>
          </a:prstGeom>
          <a:noFill/>
        </p:spPr>
        <p:txBody>
          <a:bodyPr wrap="square" rtlCol="0">
            <a:spAutoFit/>
          </a:bodyPr>
          <a:lstStyle/>
          <a:p>
            <a:r>
              <a:rPr lang="fi-FI" sz="2000" b="1" dirty="0"/>
              <a:t>Häiriökysynnän ja päällekkäisen työn vähentäminen: </a:t>
            </a:r>
          </a:p>
          <a:p>
            <a:endParaRPr lang="fi-FI" sz="2000" b="1" dirty="0"/>
          </a:p>
          <a:p>
            <a:r>
              <a:rPr lang="fi-FI" sz="2000" dirty="0"/>
              <a:t>Tavoitteena parantaa opiskelijan saaman palvelun laatua, nopeuttaa yhteisten kuntoutus/ tukiprosessien toteutumista ja hallita kustannuksia. Useita eri palveluja saavien opiskelijoiden prosessin hallitseminen / Cace management</a:t>
            </a:r>
          </a:p>
          <a:p>
            <a:endParaRPr lang="fi-FI" dirty="0"/>
          </a:p>
          <a:p>
            <a:r>
              <a:rPr lang="fi-FI" sz="2000" b="1" dirty="0"/>
              <a:t>Oikea aikaisuus: </a:t>
            </a:r>
          </a:p>
          <a:p>
            <a:endParaRPr lang="fi-FI" dirty="0"/>
          </a:p>
          <a:p>
            <a:r>
              <a:rPr lang="fi-FI" sz="2000" dirty="0"/>
              <a:t>Asiakkaan tuentarpeen / kuntoutustarpeen oikea aikainen tunnistaminen ja moniammatillisen yhteistyön vahvistaminen. Kokonaiskuntoutuksellisten tavoitteiden yhteinen suunnittelu ja seuranta.</a:t>
            </a:r>
          </a:p>
          <a:p>
            <a:r>
              <a:rPr lang="fi-FI" sz="2000" dirty="0"/>
              <a:t>Poislähettämisen kulttuurista koolle kutsumiseen..</a:t>
            </a:r>
          </a:p>
          <a:p>
            <a:pPr marL="285750" indent="-285750">
              <a:buFontTx/>
              <a:buChar char="-"/>
            </a:pPr>
            <a:endParaRPr lang="fi-FI" sz="2000" dirty="0"/>
          </a:p>
          <a:p>
            <a:r>
              <a:rPr lang="fi-FI" sz="2000" b="1" dirty="0"/>
              <a:t>Kuntoutuksellisen työotteen vahvistaminen:</a:t>
            </a:r>
          </a:p>
          <a:p>
            <a:endParaRPr lang="fi-FI" sz="2000" b="1" dirty="0"/>
          </a:p>
          <a:p>
            <a:r>
              <a:rPr lang="fi-FI" sz="2000" dirty="0"/>
              <a:t>Yhteisten prosessien ja työparityön kautta, sekä kouluttamisen kautta. </a:t>
            </a:r>
          </a:p>
          <a:p>
            <a:r>
              <a:rPr lang="fi-FI" sz="2000" dirty="0"/>
              <a:t>Rakenteellisten haasteiden voittaminen ja asenne-esteettömyys</a:t>
            </a:r>
            <a:r>
              <a:rPr lang="fi-FI" dirty="0"/>
              <a:t>. </a:t>
            </a:r>
          </a:p>
        </p:txBody>
      </p:sp>
    </p:spTree>
    <p:extLst>
      <p:ext uri="{BB962C8B-B14F-4D97-AF65-F5344CB8AC3E}">
        <p14:creationId xmlns:p14="http://schemas.microsoft.com/office/powerpoint/2010/main" val="3918527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7C68DC-BFA7-46CE-A480-759870D71A60}"/>
              </a:ext>
            </a:extLst>
          </p:cNvPr>
          <p:cNvSpPr>
            <a:spLocks noGrp="1"/>
          </p:cNvSpPr>
          <p:nvPr>
            <p:ph type="title"/>
          </p:nvPr>
        </p:nvSpPr>
        <p:spPr>
          <a:xfrm>
            <a:off x="1097280" y="286603"/>
            <a:ext cx="10058400" cy="1074111"/>
          </a:xfrm>
        </p:spPr>
        <p:txBody>
          <a:bodyPr>
            <a:normAutofit/>
          </a:bodyPr>
          <a:lstStyle/>
          <a:p>
            <a:r>
              <a:rPr lang="fi-FI" sz="2400" dirty="0"/>
              <a:t>KUNTOUTUKSEN UUDISTAMISEN TOIMINTASUUNNITELMA VUOSILLE 2020- 2022</a:t>
            </a:r>
          </a:p>
        </p:txBody>
      </p:sp>
      <p:sp>
        <p:nvSpPr>
          <p:cNvPr id="3" name="Sisällön paikkamerkki 2">
            <a:extLst>
              <a:ext uri="{FF2B5EF4-FFF2-40B4-BE49-F238E27FC236}">
                <a16:creationId xmlns:a16="http://schemas.microsoft.com/office/drawing/2014/main" id="{E59A4EF3-09DC-4DD5-B305-856AB5145AD6}"/>
              </a:ext>
            </a:extLst>
          </p:cNvPr>
          <p:cNvSpPr>
            <a:spLocks noGrp="1"/>
          </p:cNvSpPr>
          <p:nvPr>
            <p:ph idx="1"/>
          </p:nvPr>
        </p:nvSpPr>
        <p:spPr>
          <a:xfrm>
            <a:off x="1097280" y="1796143"/>
            <a:ext cx="10058400" cy="4072949"/>
          </a:xfrm>
        </p:spPr>
        <p:txBody>
          <a:bodyPr>
            <a:normAutofit fontScale="77500" lnSpcReduction="20000"/>
          </a:bodyPr>
          <a:lstStyle/>
          <a:p>
            <a:pPr marL="0" indent="0">
              <a:buNone/>
            </a:pPr>
            <a:r>
              <a:rPr lang="fi-FI" b="1" dirty="0"/>
              <a:t>Koulutuksen palvelujärjestelmässä on tunnistettava kuntoutustarpeessa olevat nuoret ja tehtävä yhteistyötä, jotta nuorille, joiden toimintakyky on olennaisesti alentunut, voidaan tarjota kuntoutusta mahdollisimman varhaisessa vaiheessa. </a:t>
            </a:r>
          </a:p>
          <a:p>
            <a:pPr marL="0" indent="0">
              <a:buNone/>
            </a:pPr>
            <a:r>
              <a:rPr lang="fi-FI" dirty="0"/>
              <a:t>Moniammatillisen yhteistyön tukeminen. Mahdollisuus yhteisen kokonaisnäkemyksen muodostumiseen nuoren ja perheen tilanteesta ja tarpeista, jotta eri palvelut ja toimijat tukevat työskentelyllä toisiaan. </a:t>
            </a:r>
          </a:p>
          <a:p>
            <a:pPr marL="0" indent="0">
              <a:buNone/>
            </a:pPr>
            <a:r>
              <a:rPr lang="fi-FI" dirty="0"/>
              <a:t>Saavutettavuus ja nuorten erilaiset tuen tarpeet on huomioitava kaikissa palveluissa. Kuntoutustarpeet tulee tunnistaa ja nuorta tulee ohjata tarvittavien palvelujen piiriin. </a:t>
            </a:r>
          </a:p>
          <a:p>
            <a:pPr marL="0" indent="0">
              <a:buNone/>
            </a:pPr>
            <a:r>
              <a:rPr lang="fi-FI" dirty="0"/>
              <a:t>Sosiaaliturvan uudistamistyössä on nähty tärkeänä edistää pitkäaikaissairaiden ja osatyökykyisten nuorten mahdollisuuksia opiskeluun, kuntoutukseen ja työelämään. </a:t>
            </a:r>
          </a:p>
          <a:p>
            <a:pPr marL="0" indent="0">
              <a:buNone/>
            </a:pPr>
            <a:endParaRPr lang="fi-FI" dirty="0"/>
          </a:p>
          <a:p>
            <a:pPr marL="0" indent="0">
              <a:buNone/>
            </a:pPr>
            <a:r>
              <a:rPr lang="fi-FI" sz="2600" dirty="0">
                <a:hlinkClick r:id="rId3"/>
              </a:rPr>
              <a:t>Kuntoutuksen uudistaminen : Kuntoutuksen uudistamisen toimintasuunnitelma vuosille 2020–2022 - Valto (valtioneuvosto.fi)</a:t>
            </a:r>
            <a:endParaRPr lang="fi-FI" sz="2600" dirty="0"/>
          </a:p>
          <a:p>
            <a:pPr marL="0" indent="0">
              <a:buNone/>
            </a:pPr>
            <a:endParaRPr lang="fi-FI" sz="2000" dirty="0"/>
          </a:p>
        </p:txBody>
      </p:sp>
    </p:spTree>
    <p:extLst>
      <p:ext uri="{BB962C8B-B14F-4D97-AF65-F5344CB8AC3E}">
        <p14:creationId xmlns:p14="http://schemas.microsoft.com/office/powerpoint/2010/main" val="295024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 name="Rectangle 49">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8" name="Straight Connector 51">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ino aikakauslehtiä">
            <a:extLst>
              <a:ext uri="{FF2B5EF4-FFF2-40B4-BE49-F238E27FC236}">
                <a16:creationId xmlns:a16="http://schemas.microsoft.com/office/drawing/2014/main" id="{9D08E1B4-CA91-41D2-A89F-1054CBE9D9EA}"/>
              </a:ext>
            </a:extLst>
          </p:cNvPr>
          <p:cNvPicPr>
            <a:picLocks noChangeAspect="1"/>
          </p:cNvPicPr>
          <p:nvPr/>
        </p:nvPicPr>
        <p:blipFill rotWithShape="1">
          <a:blip r:embed="rId2"/>
          <a:srcRect b="15730"/>
          <a:stretch/>
        </p:blipFill>
        <p:spPr>
          <a:xfrm>
            <a:off x="-1" y="10"/>
            <a:ext cx="12191999" cy="6857990"/>
          </a:xfrm>
          <a:prstGeom prst="rect">
            <a:avLst/>
          </a:prstGeom>
        </p:spPr>
      </p:pic>
      <p:sp>
        <p:nvSpPr>
          <p:cNvPr id="49" name="Rectangle 53">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1010F276-56C9-4ECD-8DE1-4B9159075B6C}"/>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dirty="0" err="1">
                <a:solidFill>
                  <a:schemeClr val="tx1"/>
                </a:solidFill>
              </a:rPr>
              <a:t>Nivelvaiheohjaajat</a:t>
            </a:r>
          </a:p>
        </p:txBody>
      </p:sp>
      <p:cxnSp>
        <p:nvCxnSpPr>
          <p:cNvPr id="51" name="Straight Connector 5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811318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Yksi joukosta">
            <a:extLst>
              <a:ext uri="{FF2B5EF4-FFF2-40B4-BE49-F238E27FC236}">
                <a16:creationId xmlns:a16="http://schemas.microsoft.com/office/drawing/2014/main" id="{31443A1E-6DCD-4242-B6EB-CA1EA3701E39}"/>
              </a:ext>
            </a:extLst>
          </p:cNvPr>
          <p:cNvPicPr>
            <a:picLocks noChangeAspect="1"/>
          </p:cNvPicPr>
          <p:nvPr/>
        </p:nvPicPr>
        <p:blipFill rotWithShape="1">
          <a:blip r:embed="rId2"/>
          <a:srcRect t="8131" r="-2" b="16868"/>
          <a:stretch/>
        </p:blipFill>
        <p:spPr>
          <a:xfrm>
            <a:off x="-1" y="-41743"/>
            <a:ext cx="12191999" cy="6857990"/>
          </a:xfrm>
          <a:prstGeom prst="rect">
            <a:avLst/>
          </a:prstGeom>
        </p:spPr>
      </p:pic>
      <p:sp>
        <p:nvSpPr>
          <p:cNvPr id="13" name="Rectangle 12">
            <a:extLst>
              <a:ext uri="{FF2B5EF4-FFF2-40B4-BE49-F238E27FC236}">
                <a16:creationId xmlns:a16="http://schemas.microsoft.com/office/drawing/2014/main" id="{A37E0400-E9ED-46D6-A946-A7B49DB41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5000"/>
                </a:schemeClr>
              </a:gs>
              <a:gs pos="33000">
                <a:schemeClr val="tx1">
                  <a:alpha val="20000"/>
                </a:schemeClr>
              </a:gs>
              <a:gs pos="0">
                <a:schemeClr val="tx1">
                  <a:alpha val="0"/>
                </a:schemeClr>
              </a:gs>
              <a:gs pos="100000">
                <a:schemeClr val="tx1">
                  <a:alpha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035F07E8-4171-4151-A551-9A94241F8BB8}"/>
              </a:ext>
            </a:extLst>
          </p:cNvPr>
          <p:cNvSpPr>
            <a:spLocks noGrp="1"/>
          </p:cNvSpPr>
          <p:nvPr>
            <p:ph type="title"/>
          </p:nvPr>
        </p:nvSpPr>
        <p:spPr>
          <a:xfrm>
            <a:off x="2311983" y="2444184"/>
            <a:ext cx="8558363" cy="2440155"/>
          </a:xfrm>
        </p:spPr>
        <p:txBody>
          <a:bodyPr vert="horz" lIns="91440" tIns="45720" rIns="91440" bIns="45720" rtlCol="0" anchor="b">
            <a:normAutofit/>
          </a:bodyPr>
          <a:lstStyle/>
          <a:p>
            <a:r>
              <a:rPr lang="en-US" sz="5400">
                <a:solidFill>
                  <a:schemeClr val="bg1"/>
                </a:solidFill>
              </a:rPr>
              <a:t>Ohjaaja</a:t>
            </a:r>
            <a:br>
              <a:rPr lang="en-US" sz="5400" dirty="0">
                <a:solidFill>
                  <a:schemeClr val="bg1"/>
                </a:solidFill>
              </a:rPr>
            </a:br>
            <a:endParaRPr lang="en-US" sz="3600">
              <a:solidFill>
                <a:schemeClr val="bg1"/>
              </a:solidFill>
            </a:endParaRPr>
          </a:p>
        </p:txBody>
      </p:sp>
      <p:cxnSp>
        <p:nvCxnSpPr>
          <p:cNvPr id="15" name="Straight Connector 14">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bg1">
                <a:alpha val="9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kstiruutu 3">
            <a:extLst>
              <a:ext uri="{FF2B5EF4-FFF2-40B4-BE49-F238E27FC236}">
                <a16:creationId xmlns:a16="http://schemas.microsoft.com/office/drawing/2014/main" id="{2812385C-B939-4404-BBCE-BAD2CF67F651}"/>
              </a:ext>
            </a:extLst>
          </p:cNvPr>
          <p:cNvSpPr txBox="1"/>
          <p:nvPr/>
        </p:nvSpPr>
        <p:spPr>
          <a:xfrm>
            <a:off x="8346509" y="1185797"/>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dirty="0">
                <a:solidFill>
                  <a:schemeClr val="bg1"/>
                </a:solidFill>
              </a:rPr>
              <a:t>Ollaan</a:t>
            </a:r>
            <a:r>
              <a:rPr lang="fi-FI" sz="2000" dirty="0">
                <a:solidFill>
                  <a:schemeClr val="bg1"/>
                </a:solidFill>
                <a:ea typeface="+mn-lt"/>
                <a:cs typeface="+mn-lt"/>
              </a:rPr>
              <a:t> helposti lähestyttäviä</a:t>
            </a:r>
            <a:endParaRPr lang="fi-FI" sz="2000" dirty="0">
              <a:solidFill>
                <a:schemeClr val="bg1"/>
              </a:solidFill>
            </a:endParaRPr>
          </a:p>
        </p:txBody>
      </p:sp>
      <p:sp>
        <p:nvSpPr>
          <p:cNvPr id="6" name="Tekstiruutu 5">
            <a:extLst>
              <a:ext uri="{FF2B5EF4-FFF2-40B4-BE49-F238E27FC236}">
                <a16:creationId xmlns:a16="http://schemas.microsoft.com/office/drawing/2014/main" id="{08CD975E-E044-4785-B0D4-4979889B78FE}"/>
              </a:ext>
            </a:extLst>
          </p:cNvPr>
          <p:cNvSpPr txBox="1"/>
          <p:nvPr/>
        </p:nvSpPr>
        <p:spPr>
          <a:xfrm>
            <a:off x="1568754" y="1036398"/>
            <a:ext cx="2743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ea typeface="+mn-lt"/>
                <a:cs typeface="+mn-lt"/>
              </a:rPr>
              <a:t>On </a:t>
            </a:r>
            <a:r>
              <a:rPr lang="en-US" sz="2000" err="1">
                <a:solidFill>
                  <a:schemeClr val="bg1"/>
                </a:solidFill>
                <a:ea typeface="+mn-lt"/>
                <a:cs typeface="+mn-lt"/>
              </a:rPr>
              <a:t>aikaa</a:t>
            </a:r>
            <a:r>
              <a:rPr lang="en-US" sz="2000" dirty="0">
                <a:solidFill>
                  <a:schemeClr val="bg1"/>
                </a:solidFill>
                <a:ea typeface="+mn-lt"/>
                <a:cs typeface="+mn-lt"/>
              </a:rPr>
              <a:t> ja </a:t>
            </a:r>
            <a:r>
              <a:rPr lang="en-US" sz="2000" err="1">
                <a:solidFill>
                  <a:schemeClr val="bg1"/>
                </a:solidFill>
                <a:ea typeface="+mn-lt"/>
                <a:cs typeface="+mn-lt"/>
              </a:rPr>
              <a:t>mahdollisuus</a:t>
            </a:r>
            <a:r>
              <a:rPr lang="en-US" sz="2000" dirty="0">
                <a:solidFill>
                  <a:schemeClr val="bg1"/>
                </a:solidFill>
                <a:ea typeface="+mn-lt"/>
                <a:cs typeface="+mn-lt"/>
              </a:rPr>
              <a:t> </a:t>
            </a:r>
            <a:r>
              <a:rPr lang="en-US" sz="2000" err="1">
                <a:solidFill>
                  <a:schemeClr val="bg1"/>
                </a:solidFill>
                <a:ea typeface="+mn-lt"/>
                <a:cs typeface="+mn-lt"/>
              </a:rPr>
              <a:t>kysyä</a:t>
            </a:r>
            <a:r>
              <a:rPr lang="en-US" sz="2000" dirty="0">
                <a:solidFill>
                  <a:schemeClr val="bg1"/>
                </a:solidFill>
                <a:ea typeface="+mn-lt"/>
                <a:cs typeface="+mn-lt"/>
              </a:rPr>
              <a:t> </a:t>
            </a:r>
            <a:r>
              <a:rPr lang="en-US" sz="2000" err="1">
                <a:solidFill>
                  <a:schemeClr val="bg1"/>
                </a:solidFill>
                <a:ea typeface="+mn-lt"/>
                <a:cs typeface="+mn-lt"/>
              </a:rPr>
              <a:t>mitä</a:t>
            </a:r>
            <a:r>
              <a:rPr lang="en-US" sz="2000" dirty="0">
                <a:solidFill>
                  <a:schemeClr val="bg1"/>
                </a:solidFill>
                <a:ea typeface="+mn-lt"/>
                <a:cs typeface="+mn-lt"/>
              </a:rPr>
              <a:t> </a:t>
            </a:r>
            <a:r>
              <a:rPr lang="en-US" sz="2000" err="1">
                <a:solidFill>
                  <a:schemeClr val="bg1"/>
                </a:solidFill>
                <a:ea typeface="+mn-lt"/>
                <a:cs typeface="+mn-lt"/>
              </a:rPr>
              <a:t>kuuluu</a:t>
            </a:r>
            <a:r>
              <a:rPr lang="en-US" sz="2000" dirty="0">
                <a:solidFill>
                  <a:schemeClr val="bg1"/>
                </a:solidFill>
                <a:ea typeface="+mn-lt"/>
                <a:cs typeface="+mn-lt"/>
              </a:rPr>
              <a:t> ja </a:t>
            </a:r>
            <a:r>
              <a:rPr lang="en-US" sz="2000" err="1">
                <a:solidFill>
                  <a:schemeClr val="bg1"/>
                </a:solidFill>
                <a:ea typeface="+mn-lt"/>
                <a:cs typeface="+mn-lt"/>
              </a:rPr>
              <a:t>myös</a:t>
            </a:r>
            <a:r>
              <a:rPr lang="en-US" sz="2000" dirty="0">
                <a:solidFill>
                  <a:schemeClr val="bg1"/>
                </a:solidFill>
                <a:ea typeface="+mn-lt"/>
                <a:cs typeface="+mn-lt"/>
              </a:rPr>
              <a:t> </a:t>
            </a:r>
            <a:r>
              <a:rPr lang="en-US" sz="2000" err="1">
                <a:solidFill>
                  <a:schemeClr val="bg1"/>
                </a:solidFill>
                <a:ea typeface="+mn-lt"/>
                <a:cs typeface="+mn-lt"/>
              </a:rPr>
              <a:t>kuunnella</a:t>
            </a:r>
            <a:r>
              <a:rPr lang="en-US" sz="2000" dirty="0">
                <a:solidFill>
                  <a:schemeClr val="bg1"/>
                </a:solidFill>
                <a:ea typeface="+mn-lt"/>
                <a:cs typeface="+mn-lt"/>
              </a:rPr>
              <a:t> </a:t>
            </a:r>
            <a:r>
              <a:rPr lang="en-US" sz="2000" err="1">
                <a:solidFill>
                  <a:schemeClr val="bg1"/>
                </a:solidFill>
                <a:ea typeface="+mn-lt"/>
                <a:cs typeface="+mn-lt"/>
              </a:rPr>
              <a:t>vastaus</a:t>
            </a:r>
            <a:endParaRPr lang="fi-FI" sz="2000" err="1">
              <a:solidFill>
                <a:schemeClr val="bg1"/>
              </a:solidFill>
            </a:endParaRPr>
          </a:p>
        </p:txBody>
      </p:sp>
      <p:sp>
        <p:nvSpPr>
          <p:cNvPr id="7" name="Tekstiruutu 6">
            <a:extLst>
              <a:ext uri="{FF2B5EF4-FFF2-40B4-BE49-F238E27FC236}">
                <a16:creationId xmlns:a16="http://schemas.microsoft.com/office/drawing/2014/main" id="{F3AEFB4E-E792-4BA3-B6A4-F0E783E872C4}"/>
              </a:ext>
            </a:extLst>
          </p:cNvPr>
          <p:cNvSpPr txBox="1"/>
          <p:nvPr/>
        </p:nvSpPr>
        <p:spPr>
          <a:xfrm>
            <a:off x="4550863" y="1095766"/>
            <a:ext cx="274319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ea typeface="+mn-lt"/>
                <a:cs typeface="+mn-lt"/>
              </a:rPr>
              <a:t>On </a:t>
            </a:r>
            <a:r>
              <a:rPr lang="en-US" sz="2000" dirty="0" err="1">
                <a:solidFill>
                  <a:schemeClr val="bg1"/>
                </a:solidFill>
                <a:ea typeface="+mn-lt"/>
                <a:cs typeface="+mn-lt"/>
              </a:rPr>
              <a:t>kiinnostunut</a:t>
            </a:r>
            <a:r>
              <a:rPr lang="en-US" sz="2000" dirty="0">
                <a:solidFill>
                  <a:schemeClr val="bg1"/>
                </a:solidFill>
                <a:ea typeface="+mn-lt"/>
                <a:cs typeface="+mn-lt"/>
              </a:rPr>
              <a:t> </a:t>
            </a:r>
            <a:r>
              <a:rPr lang="en-US" sz="2000" dirty="0" err="1">
                <a:solidFill>
                  <a:schemeClr val="bg1"/>
                </a:solidFill>
                <a:ea typeface="+mn-lt"/>
                <a:cs typeface="+mn-lt"/>
              </a:rPr>
              <a:t>nuorten</a:t>
            </a:r>
            <a:r>
              <a:rPr lang="en-US" sz="2000" dirty="0">
                <a:solidFill>
                  <a:schemeClr val="bg1"/>
                </a:solidFill>
                <a:ea typeface="+mn-lt"/>
                <a:cs typeface="+mn-lt"/>
              </a:rPr>
              <a:t> </a:t>
            </a:r>
            <a:r>
              <a:rPr lang="en-US" sz="2000" dirty="0" err="1">
                <a:solidFill>
                  <a:schemeClr val="bg1"/>
                </a:solidFill>
                <a:ea typeface="+mn-lt"/>
                <a:cs typeface="+mn-lt"/>
              </a:rPr>
              <a:t>asioista</a:t>
            </a:r>
            <a:r>
              <a:rPr lang="en-US" sz="2000" dirty="0">
                <a:solidFill>
                  <a:schemeClr val="bg1"/>
                </a:solidFill>
                <a:ea typeface="+mn-lt"/>
                <a:cs typeface="+mn-lt"/>
              </a:rPr>
              <a:t>-&gt;</a:t>
            </a:r>
            <a:r>
              <a:rPr lang="en-US" sz="2000" dirty="0" err="1">
                <a:solidFill>
                  <a:schemeClr val="bg1"/>
                </a:solidFill>
                <a:ea typeface="+mn-lt"/>
                <a:cs typeface="+mn-lt"/>
              </a:rPr>
              <a:t>ihan</a:t>
            </a:r>
            <a:r>
              <a:rPr lang="en-US" sz="2000" dirty="0">
                <a:solidFill>
                  <a:schemeClr val="bg1"/>
                </a:solidFill>
                <a:ea typeface="+mn-lt"/>
                <a:cs typeface="+mn-lt"/>
              </a:rPr>
              <a:t> </a:t>
            </a:r>
            <a:r>
              <a:rPr lang="en-US" sz="2000" dirty="0" err="1">
                <a:solidFill>
                  <a:schemeClr val="bg1"/>
                </a:solidFill>
                <a:ea typeface="+mn-lt"/>
                <a:cs typeface="+mn-lt"/>
              </a:rPr>
              <a:t>kaikesta</a:t>
            </a:r>
            <a:endParaRPr lang="fi-FI" sz="2000" dirty="0" err="1">
              <a:solidFill>
                <a:schemeClr val="bg1"/>
              </a:solidFill>
              <a:ea typeface="+mn-lt"/>
              <a:cs typeface="+mn-lt"/>
            </a:endParaRPr>
          </a:p>
          <a:p>
            <a:pPr algn="l"/>
            <a:endParaRPr lang="fi-FI" dirty="0"/>
          </a:p>
        </p:txBody>
      </p:sp>
      <p:sp>
        <p:nvSpPr>
          <p:cNvPr id="8" name="Tekstiruutu 7">
            <a:extLst>
              <a:ext uri="{FF2B5EF4-FFF2-40B4-BE49-F238E27FC236}">
                <a16:creationId xmlns:a16="http://schemas.microsoft.com/office/drawing/2014/main" id="{F5ED5FE9-4FD8-467A-9ED7-DE8EF10D9CB2}"/>
              </a:ext>
            </a:extLst>
          </p:cNvPr>
          <p:cNvSpPr txBox="1"/>
          <p:nvPr/>
        </p:nvSpPr>
        <p:spPr>
          <a:xfrm>
            <a:off x="8639436" y="2804394"/>
            <a:ext cx="274319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dirty="0">
                <a:solidFill>
                  <a:schemeClr val="bg1"/>
                </a:solidFill>
              </a:rPr>
              <a:t>Nappaa pienestäkin asiasta kiinni ja hoitaa asian eteenpäin. Etsii henkilön joka osaa auttaa, jos ei itse tiedä vastausta. Yhden luukun periaate, ei hyppyytä nuorta ympäri taloa yksin vaan kulkee mukana niin kauan kuin tarvitsee. </a:t>
            </a:r>
          </a:p>
        </p:txBody>
      </p:sp>
      <p:sp>
        <p:nvSpPr>
          <p:cNvPr id="10" name="Tekstiruutu 9">
            <a:extLst>
              <a:ext uri="{FF2B5EF4-FFF2-40B4-BE49-F238E27FC236}">
                <a16:creationId xmlns:a16="http://schemas.microsoft.com/office/drawing/2014/main" id="{62F123EA-ACEE-4E6C-8C7D-CAD271FD28F0}"/>
              </a:ext>
            </a:extLst>
          </p:cNvPr>
          <p:cNvSpPr txBox="1"/>
          <p:nvPr/>
        </p:nvSpPr>
        <p:spPr>
          <a:xfrm>
            <a:off x="2101763" y="5515105"/>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dirty="0">
                <a:solidFill>
                  <a:schemeClr val="bg1"/>
                </a:solidFill>
              </a:rPr>
              <a:t>Nuori kokee, että voi sanoa ja kysyä mitä vain</a:t>
            </a:r>
          </a:p>
        </p:txBody>
      </p:sp>
      <p:sp>
        <p:nvSpPr>
          <p:cNvPr id="12" name="Tekstiruutu 11">
            <a:extLst>
              <a:ext uri="{FF2B5EF4-FFF2-40B4-BE49-F238E27FC236}">
                <a16:creationId xmlns:a16="http://schemas.microsoft.com/office/drawing/2014/main" id="{C5255522-ACA4-4F73-9161-681CE22E1658}"/>
              </a:ext>
            </a:extLst>
          </p:cNvPr>
          <p:cNvSpPr txBox="1"/>
          <p:nvPr/>
        </p:nvSpPr>
        <p:spPr>
          <a:xfrm>
            <a:off x="5699734" y="5386583"/>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dirty="0">
                <a:solidFill>
                  <a:schemeClr val="bg1"/>
                </a:solidFill>
              </a:rPr>
              <a:t>Tukenani kaikenlaisissa tilanteissa</a:t>
            </a:r>
          </a:p>
        </p:txBody>
      </p:sp>
    </p:spTree>
    <p:extLst>
      <p:ext uri="{BB962C8B-B14F-4D97-AF65-F5344CB8AC3E}">
        <p14:creationId xmlns:p14="http://schemas.microsoft.com/office/powerpoint/2010/main" val="725700641"/>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Garamon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252</TotalTime>
  <Words>1222</Words>
  <Application>Microsoft Office PowerPoint</Application>
  <PresentationFormat>Laajakuva</PresentationFormat>
  <Paragraphs>112</Paragraphs>
  <Slides>18</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18</vt:i4>
      </vt:variant>
    </vt:vector>
  </HeadingPairs>
  <TitlesOfParts>
    <vt:vector size="24" baseType="lpstr">
      <vt:lpstr>Arial,Sans-Serif</vt:lpstr>
      <vt:lpstr>Bookman Old Style</vt:lpstr>
      <vt:lpstr>Calibri</vt:lpstr>
      <vt:lpstr>Garamond</vt:lpstr>
      <vt:lpstr>myriad-pro-semiextended</vt:lpstr>
      <vt:lpstr>RetrospectVTI</vt:lpstr>
      <vt:lpstr>TUKIPOLKU</vt:lpstr>
      <vt:lpstr>POLUNAVAAJA </vt:lpstr>
      <vt:lpstr>PowerPoint-esitys</vt:lpstr>
      <vt:lpstr>SUUNNITELMA POLUNAVAAJAN TYÖSTÄ: </vt:lpstr>
      <vt:lpstr>PowerPoint-esitys</vt:lpstr>
      <vt:lpstr>TAVOITTEENA</vt:lpstr>
      <vt:lpstr>KUNTOUTUKSEN UUDISTAMISEN TOIMINTASUUNNITELMA VUOSILLE 2020- 2022</vt:lpstr>
      <vt:lpstr>Nivelvaiheohjaajat</vt:lpstr>
      <vt:lpstr>Ohjaaja </vt:lpstr>
      <vt:lpstr>Nuoria</vt:lpstr>
      <vt:lpstr>Nivelvaiheohjaaja Kokkola/ Janika  -On tehty toisen hankkeen kanssa yhteistyötä, käyty museossa ja suunniteltu lisää toimintaa nuorten kanssa  -Kannustettu harrastustoimintaan ja kokeiltu jotain lajeja  -Suoritettu liikuntatunteja nuorten kanssa  -Eläinavusteista toimintaa, hevonen ja koira mukana toiminnassa -&gt; itsetunto vahvistuu, helpompi keskustella vaikeista asioista  -Alettu suunnittelemaan kesätöiden hakua    </vt:lpstr>
      <vt:lpstr>Nuorten tukemista  -Koulunkäynnin tukeminen: soitot, herätykset heti aamusta, lukuisia viestejä pitkin päivää, kouluun hakemista, kuskaamista tapaamisiin, lukujärjestyksen seuraamista, poissaolojen tarkkailua, kelan lomakkeiden täyttöä yhdessä.  Opintojen eteenpäin vientiä yhdessä vastuuohjaajan ja opon kanssa, tehtäviä ja kokeita tehty yhdessä, valmistumisen tukeminen, help 4 you pajaa maahanmuuttajien kanssa, tutustuttu aloihin.   -Arjenhallinta: Arkirytmin löytyminen ja sen tukeminen, ruokarytmin ja terveellisten elämäntapojen opettaminen,  kotiväen kanssa tehty yhteistyötä paljon           -&gt;tukeminen, asumisjärjestelyt  -Opiskelukunto: sen tukeminen ja selvittäminen, ohjaus opiskelijahuollon pariin tai moniammatilliseen verkostoon, yhdessä menty tapaamisiin saattaen vaihtaen, verkostotyötä paljon  </vt:lpstr>
      <vt:lpstr>Työyhteisön tukeminen:   -Opiskelijan ja opettajan välillä sanoittaja/"rauhanturvaaja"   -&gt;haasteet ja toiminta avattuna, mitä keinoja löytyy, jotta opiskelu on mahdollista ja etenee, ymmärrys lisääntyy puolin ja toisin  -Opettajan tai opiskelijahuollon keinot ja resurssi loppuneet, ei saa opiskelijaa kiinni ja hän ei tuu tapaamisiin. He ovat ottaneet yhteyttä ja on  voinut olla tukemassa ja ottamassa koppia, ohjaamassa opiskelijaa tuetusti tapaamisiin,  opinnoissa eteenpäin tai kouluun takaisin.   -Ohjaamassa tuen pariin, neuvomassa mitä eri tukimahdollisuuksia on tai mitä kannattaisi selvittää, kun nuori käyttäytyy tietyn tavoin tai jotain ongelmia näyttäytyy.</vt:lpstr>
      <vt:lpstr>Nivelvaihelohjaaja Pietarsaaren kaupunki/ Kenzu  - Opinto-ohjaajan tunneilla Etelänummen yläasteella kertomassa ja keskustelemassa toisen asteen ammatilliseen  koulutukseen siirtymisestä ja huomioitaviin asioihin sekä kesätöistä ja niiden hakemisesta  - Koulutuskokeilujen suunnittelua ja toteutusta, elikkä nuoria on käynyt eri oppilaitoksissa sekä yhteydenottoja oppilaitoksiin ja opettajiin, Jopolaisten tet-päivinä mukana oloa.   - Tapaamisia oppilashuollon kanssa ja etsivän nuorisotyön kanssa  - Toisen asteen opiskelijoiden työharjottelupaikkojen metsästäminen ja sopimusten solmiminen    - Opintosuunnitelmaan kuuluvien musiikkituntien pitämistä nuorisotalolla</vt:lpstr>
      <vt:lpstr>-Normi kenttätyö; nuorten herättely aamuisin ja kouluun kuskaaminen, yhteydenottoja koulupolulta eksyneiden nuorten vanhempiin, yksittäisten tukipolkunuorten kohtaamisia ja keskusteluja   - Jopolaisten tet-päivinä mukana oloa.   - Walkers-autokoulutusta ja toimintaa; nuorten kanssa keskustelua myös tukipolusta ja ohjaamista opinto-ohjaajien puheille    - Tukipolkunuorten harrastustoiminnan järjestäminen ja mukanaolo    - Tangokuninkaallisten komppausta/säestämistä Alfa-tv:lle ja lumitöitä     - Mentorina toimiminen nuoriso-ohjaajalle: näyttöjen suunnittelu ja toteutus    - Koulutuksiin osallistuminen netin kautta </vt:lpstr>
      <vt:lpstr>Toimintaa..</vt:lpstr>
      <vt:lpstr>Toimintaa..</vt:lpstr>
      <vt:lpstr>Valtakunnallinen  koulutus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Janika Kupila</dc:creator>
  <cp:lastModifiedBy>Anne Eteläaho</cp:lastModifiedBy>
  <cp:revision>709</cp:revision>
  <dcterms:created xsi:type="dcterms:W3CDTF">2021-02-03T08:51:02Z</dcterms:created>
  <dcterms:modified xsi:type="dcterms:W3CDTF">2021-02-05T10:27:27Z</dcterms:modified>
</cp:coreProperties>
</file>