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753600" cy="7315200"/>
  <p:notesSz cx="6858000" cy="9144000"/>
  <p:embeddedFontLst>
    <p:embeddedFont>
      <p:font typeface="Montserrat" panose="00000500000000000000" pitchFamily="2" charset="0"/>
      <p:regular r:id="rId15"/>
    </p:embeddedFont>
    <p:embeddedFont>
      <p:font typeface="Montserrat Bold" panose="00000800000000000000" charset="0"/>
      <p:regular r:id="rId16"/>
      <p:bold r:id="rId17"/>
    </p:embeddedFont>
    <p:embeddedFont>
      <p:font typeface="Montserrat Italics" panose="020B0604020202020204" charset="0"/>
      <p:regular r:id="rId18"/>
      <p:italic r:id="rId19"/>
    </p:embeddedFont>
    <p:embeddedFont>
      <p:font typeface="Open Sans" panose="020B0606030504020204" pitchFamily="34" charset="0"/>
      <p:regular r:id="rId20"/>
      <p:bold r:id="rId21"/>
      <p:italic r:id="rId22"/>
      <p:boldItalic r:id="rId23"/>
    </p:embeddedFont>
    <p:embeddedFont>
      <p:font typeface="Open Sans Bold" panose="020B0806030504020204" charset="0"/>
      <p:regular r:id="rId24"/>
      <p:bold r:id="rId25"/>
    </p:embeddedFont>
    <p:embeddedFont>
      <p:font typeface="TAN Pearl" panose="020B0604020202020204" charset="0"/>
      <p:regular r:id="rId26"/>
    </p:embeddedFont>
    <p:embeddedFont>
      <p:font typeface="Walter Turncoat"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26" autoAdjust="0"/>
  </p:normalViewPr>
  <p:slideViewPr>
    <p:cSldViewPr>
      <p:cViewPr varScale="1">
        <p:scale>
          <a:sx n="65" d="100"/>
          <a:sy n="65" d="100"/>
        </p:scale>
        <p:origin x="119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padlet.com/maarika_piispanen/hyv-ksi-koettuja-tukikeinoja-ja-ideoita-tukikeinojen-jalkaut-d5kft90fd1yh" TargetMode="External"/><Relationship Id="rId5" Type="http://schemas.openxmlformats.org/officeDocument/2006/relationships/image" Target="../media/image13.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ths.fi/terveystietopankki/adhd/"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2994032"/>
            <a:chOff x="0" y="0"/>
            <a:chExt cx="8893148" cy="2729901"/>
          </a:xfrm>
        </p:grpSpPr>
        <p:sp>
          <p:nvSpPr>
            <p:cNvPr id="3" name="Freeform 3"/>
            <p:cNvSpPr/>
            <p:nvPr/>
          </p:nvSpPr>
          <p:spPr>
            <a:xfrm>
              <a:off x="0" y="0"/>
              <a:ext cx="8893148" cy="2729901"/>
            </a:xfrm>
            <a:custGeom>
              <a:avLst/>
              <a:gdLst/>
              <a:ahLst/>
              <a:cxnLst/>
              <a:rect l="l" t="t" r="r" b="b"/>
              <a:pathLst>
                <a:path w="8893148" h="2729901">
                  <a:moveTo>
                    <a:pt x="0" y="0"/>
                  </a:moveTo>
                  <a:lnTo>
                    <a:pt x="8893148" y="0"/>
                  </a:lnTo>
                  <a:lnTo>
                    <a:pt x="8893148" y="2729901"/>
                  </a:lnTo>
                  <a:lnTo>
                    <a:pt x="0" y="2729901"/>
                  </a:lnTo>
                  <a:close/>
                </a:path>
              </a:pathLst>
            </a:custGeom>
            <a:solidFill>
              <a:srgbClr val="FFFFFF"/>
            </a:solidFill>
          </p:spPr>
          <p:txBody>
            <a:bodyPr/>
            <a:lstStyle/>
            <a:p>
              <a:endParaRPr lang="fi-FI"/>
            </a:p>
          </p:txBody>
        </p:sp>
        <p:sp>
          <p:nvSpPr>
            <p:cNvPr id="4" name="TextBox 4"/>
            <p:cNvSpPr txBox="1"/>
            <p:nvPr/>
          </p:nvSpPr>
          <p:spPr>
            <a:xfrm>
              <a:off x="0" y="-28575"/>
              <a:ext cx="8893148" cy="2758476"/>
            </a:xfrm>
            <a:prstGeom prst="rect">
              <a:avLst/>
            </a:prstGeom>
          </p:spPr>
          <p:txBody>
            <a:bodyPr lIns="27093" tIns="27093" rIns="27093" bIns="27093" rtlCol="0" anchor="ctr"/>
            <a:lstStyle/>
            <a:p>
              <a:pPr algn="ctr">
                <a:lnSpc>
                  <a:spcPts val="1418"/>
                </a:lnSpc>
                <a:spcBef>
                  <a:spcPct val="0"/>
                </a:spcBef>
              </a:pPr>
              <a:endParaRPr/>
            </a:p>
          </p:txBody>
        </p:sp>
      </p:grpSp>
      <p:sp>
        <p:nvSpPr>
          <p:cNvPr id="5" name="TextBox 5"/>
          <p:cNvSpPr txBox="1"/>
          <p:nvPr/>
        </p:nvSpPr>
        <p:spPr>
          <a:xfrm>
            <a:off x="763201" y="4435626"/>
            <a:ext cx="8290560" cy="1954070"/>
          </a:xfrm>
          <a:prstGeom prst="rect">
            <a:avLst/>
          </a:prstGeom>
        </p:spPr>
        <p:txBody>
          <a:bodyPr lIns="0" tIns="0" rIns="0" bIns="0" rtlCol="0" anchor="t">
            <a:spAutoFit/>
          </a:bodyPr>
          <a:lstStyle/>
          <a:p>
            <a:pPr algn="ctr">
              <a:lnSpc>
                <a:spcPts val="5170"/>
              </a:lnSpc>
            </a:pPr>
            <a:r>
              <a:rPr lang="en-US" sz="3693" spc="369">
                <a:solidFill>
                  <a:srgbClr val="000000"/>
                </a:solidFill>
                <a:latin typeface="TAN Pearl"/>
                <a:ea typeface="TAN Pearl"/>
                <a:cs typeface="TAN Pearl"/>
                <a:sym typeface="TAN Pearl"/>
              </a:rPr>
              <a:t>Nepsynuoren erityispiirteitä ja tukikeinoja</a:t>
            </a:r>
          </a:p>
        </p:txBody>
      </p:sp>
      <p:sp>
        <p:nvSpPr>
          <p:cNvPr id="6" name="Freeform 6"/>
          <p:cNvSpPr/>
          <p:nvPr/>
        </p:nvSpPr>
        <p:spPr>
          <a:xfrm>
            <a:off x="7356270" y="6323159"/>
            <a:ext cx="2397330" cy="954974"/>
          </a:xfrm>
          <a:custGeom>
            <a:avLst/>
            <a:gdLst/>
            <a:ahLst/>
            <a:cxnLst/>
            <a:rect l="l" t="t" r="r" b="b"/>
            <a:pathLst>
              <a:path w="2397330" h="954974">
                <a:moveTo>
                  <a:pt x="0" y="0"/>
                </a:moveTo>
                <a:lnTo>
                  <a:pt x="2397330" y="0"/>
                </a:lnTo>
                <a:lnTo>
                  <a:pt x="2397330" y="954974"/>
                </a:lnTo>
                <a:lnTo>
                  <a:pt x="0" y="954974"/>
                </a:lnTo>
                <a:lnTo>
                  <a:pt x="0" y="0"/>
                </a:lnTo>
                <a:close/>
              </a:path>
            </a:pathLst>
          </a:custGeom>
          <a:blipFill>
            <a:blip r:embed="rId2"/>
            <a:stretch>
              <a:fillRect/>
            </a:stretch>
          </a:blipFill>
        </p:spPr>
        <p:txBody>
          <a:bodyPr/>
          <a:lstStyle/>
          <a:p>
            <a:endParaRPr lang="fi-FI"/>
          </a:p>
        </p:txBody>
      </p:sp>
      <p:sp>
        <p:nvSpPr>
          <p:cNvPr id="7" name="Freeform 7"/>
          <p:cNvSpPr/>
          <p:nvPr/>
        </p:nvSpPr>
        <p:spPr>
          <a:xfrm>
            <a:off x="7961075" y="4757973"/>
            <a:ext cx="1462914" cy="1414150"/>
          </a:xfrm>
          <a:custGeom>
            <a:avLst/>
            <a:gdLst/>
            <a:ahLst/>
            <a:cxnLst/>
            <a:rect l="l" t="t" r="r" b="b"/>
            <a:pathLst>
              <a:path w="1462914" h="1414150">
                <a:moveTo>
                  <a:pt x="0" y="0"/>
                </a:moveTo>
                <a:lnTo>
                  <a:pt x="1462914" y="0"/>
                </a:lnTo>
                <a:lnTo>
                  <a:pt x="1462914" y="1414150"/>
                </a:lnTo>
                <a:lnTo>
                  <a:pt x="0" y="1414150"/>
                </a:lnTo>
                <a:lnTo>
                  <a:pt x="0" y="0"/>
                </a:lnTo>
                <a:close/>
              </a:path>
            </a:pathLst>
          </a:custGeom>
          <a:blipFill>
            <a:blip r:embed="rId3"/>
            <a:stretch>
              <a:fillRect/>
            </a:stretch>
          </a:blipFill>
        </p:spPr>
        <p:txBody>
          <a:bodyPr/>
          <a:lstStyle/>
          <a:p>
            <a:endParaRPr lang="fi-FI"/>
          </a:p>
        </p:txBody>
      </p:sp>
      <p:sp>
        <p:nvSpPr>
          <p:cNvPr id="8" name="Freeform 8"/>
          <p:cNvSpPr/>
          <p:nvPr/>
        </p:nvSpPr>
        <p:spPr>
          <a:xfrm>
            <a:off x="928165" y="131691"/>
            <a:ext cx="7960632" cy="3970560"/>
          </a:xfrm>
          <a:custGeom>
            <a:avLst/>
            <a:gdLst/>
            <a:ahLst/>
            <a:cxnLst/>
            <a:rect l="l" t="t" r="r" b="b"/>
            <a:pathLst>
              <a:path w="7960632" h="3970560">
                <a:moveTo>
                  <a:pt x="0" y="0"/>
                </a:moveTo>
                <a:lnTo>
                  <a:pt x="7960632" y="0"/>
                </a:lnTo>
                <a:lnTo>
                  <a:pt x="7960632" y="3970560"/>
                </a:lnTo>
                <a:lnTo>
                  <a:pt x="0" y="3970560"/>
                </a:lnTo>
                <a:lnTo>
                  <a:pt x="0" y="0"/>
                </a:lnTo>
                <a:close/>
              </a:path>
            </a:pathLst>
          </a:custGeom>
          <a:blipFill>
            <a:blip r:embed="rId4"/>
            <a:stretch>
              <a:fillRect t="-1305" r="-1848" b="-1305"/>
            </a:stretch>
          </a:blipFill>
        </p:spPr>
        <p:txBody>
          <a:bodyPr/>
          <a:lstStyle/>
          <a:p>
            <a:endParaRPr lang="fi-FI"/>
          </a:p>
        </p:txBody>
      </p:sp>
      <p:sp>
        <p:nvSpPr>
          <p:cNvPr id="9" name="TextBox 9"/>
          <p:cNvSpPr txBox="1"/>
          <p:nvPr/>
        </p:nvSpPr>
        <p:spPr>
          <a:xfrm>
            <a:off x="2506442" y="6799271"/>
            <a:ext cx="4347425" cy="251310"/>
          </a:xfrm>
          <a:prstGeom prst="rect">
            <a:avLst/>
          </a:prstGeom>
        </p:spPr>
        <p:txBody>
          <a:bodyPr lIns="0" tIns="0" rIns="0" bIns="0" rtlCol="0" anchor="t">
            <a:spAutoFit/>
          </a:bodyPr>
          <a:lstStyle/>
          <a:p>
            <a:pPr algn="ctr">
              <a:lnSpc>
                <a:spcPts val="2080"/>
              </a:lnSpc>
            </a:pPr>
            <a:r>
              <a:rPr lang="en-US" sz="1486" spc="148">
                <a:solidFill>
                  <a:srgbClr val="000000"/>
                </a:solidFill>
                <a:latin typeface="Montserrat"/>
                <a:ea typeface="Montserrat"/>
                <a:cs typeface="Montserrat"/>
                <a:sym typeface="Montserrat"/>
              </a:rPr>
              <a:t>MAARIKA PIISPANEN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913908"/>
            <a:chOff x="0" y="0"/>
            <a:chExt cx="3612444" cy="338485"/>
          </a:xfrm>
        </p:grpSpPr>
        <p:sp>
          <p:nvSpPr>
            <p:cNvPr id="3" name="Freeform 3"/>
            <p:cNvSpPr/>
            <p:nvPr/>
          </p:nvSpPr>
          <p:spPr>
            <a:xfrm>
              <a:off x="0" y="0"/>
              <a:ext cx="3612445" cy="338485"/>
            </a:xfrm>
            <a:custGeom>
              <a:avLst/>
              <a:gdLst/>
              <a:ahLst/>
              <a:cxnLst/>
              <a:rect l="l" t="t" r="r" b="b"/>
              <a:pathLst>
                <a:path w="3612445" h="338485">
                  <a:moveTo>
                    <a:pt x="0" y="0"/>
                  </a:moveTo>
                  <a:lnTo>
                    <a:pt x="3612445" y="0"/>
                  </a:lnTo>
                  <a:lnTo>
                    <a:pt x="3612445" y="338485"/>
                  </a:lnTo>
                  <a:lnTo>
                    <a:pt x="0" y="338485"/>
                  </a:lnTo>
                  <a:close/>
                </a:path>
              </a:pathLst>
            </a:custGeom>
            <a:solidFill>
              <a:srgbClr val="E37676">
                <a:alpha val="53725"/>
              </a:srgbClr>
            </a:solidFill>
          </p:spPr>
          <p:txBody>
            <a:bodyPr/>
            <a:lstStyle/>
            <a:p>
              <a:endParaRPr lang="fi-FI"/>
            </a:p>
          </p:txBody>
        </p:sp>
        <p:sp>
          <p:nvSpPr>
            <p:cNvPr id="4" name="TextBox 4"/>
            <p:cNvSpPr txBox="1"/>
            <p:nvPr/>
          </p:nvSpPr>
          <p:spPr>
            <a:xfrm>
              <a:off x="0" y="-28575"/>
              <a:ext cx="3612444" cy="367060"/>
            </a:xfrm>
            <a:prstGeom prst="rect">
              <a:avLst/>
            </a:prstGeom>
          </p:spPr>
          <p:txBody>
            <a:bodyPr lIns="50800" tIns="50800" rIns="50800" bIns="50800" rtlCol="0" anchor="ctr"/>
            <a:lstStyle/>
            <a:p>
              <a:pPr algn="ctr">
                <a:lnSpc>
                  <a:spcPts val="1866"/>
                </a:lnSpc>
              </a:pPr>
              <a:endParaRPr/>
            </a:p>
          </p:txBody>
        </p:sp>
      </p:grpSp>
      <p:sp>
        <p:nvSpPr>
          <p:cNvPr id="5" name="TextBox 5"/>
          <p:cNvSpPr txBox="1"/>
          <p:nvPr/>
        </p:nvSpPr>
        <p:spPr>
          <a:xfrm>
            <a:off x="1363659" y="247101"/>
            <a:ext cx="7326870" cy="471805"/>
          </a:xfrm>
          <a:prstGeom prst="rect">
            <a:avLst/>
          </a:prstGeom>
        </p:spPr>
        <p:txBody>
          <a:bodyPr lIns="0" tIns="0" rIns="0" bIns="0" rtlCol="0" anchor="t">
            <a:spAutoFit/>
          </a:bodyPr>
          <a:lstStyle/>
          <a:p>
            <a:pPr algn="ctr">
              <a:lnSpc>
                <a:spcPts val="3920"/>
              </a:lnSpc>
            </a:pPr>
            <a:r>
              <a:rPr lang="en-US" sz="2800">
                <a:solidFill>
                  <a:srgbClr val="000000"/>
                </a:solidFill>
                <a:latin typeface="Montserrat"/>
                <a:ea typeface="Montserrat"/>
                <a:cs typeface="Montserrat"/>
                <a:sym typeface="Montserrat"/>
              </a:rPr>
              <a:t>Nepsy-opiskelijoiden tukeminen </a:t>
            </a:r>
          </a:p>
        </p:txBody>
      </p:sp>
      <p:sp>
        <p:nvSpPr>
          <p:cNvPr id="6" name="TextBox 6"/>
          <p:cNvSpPr txBox="1"/>
          <p:nvPr/>
        </p:nvSpPr>
        <p:spPr>
          <a:xfrm>
            <a:off x="731520" y="3857625"/>
            <a:ext cx="8414119" cy="3841538"/>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ESIMERKKEJÄ YKSILÖLLISISTÄ MENETELMISTÄ</a:t>
            </a:r>
          </a:p>
          <a:p>
            <a:pPr algn="l">
              <a:lnSpc>
                <a:spcPts val="2986"/>
              </a:lnSpc>
            </a:pPr>
            <a:endParaRPr lang="en-US" sz="2133">
              <a:solidFill>
                <a:srgbClr val="000000"/>
              </a:solidFill>
              <a:latin typeface="Montserrat"/>
              <a:ea typeface="Montserrat"/>
              <a:cs typeface="Montserrat"/>
              <a:sym typeface="Montserrat"/>
            </a:endParaRPr>
          </a:p>
          <a:p>
            <a:pPr marL="417407" lvl="1" indent="-208704" algn="l">
              <a:lnSpc>
                <a:spcPts val="2706"/>
              </a:lnSpc>
              <a:buFont typeface="Arial"/>
              <a:buChar char="•"/>
            </a:pPr>
            <a:r>
              <a:rPr lang="en-US" sz="1933">
                <a:solidFill>
                  <a:srgbClr val="000000"/>
                </a:solidFill>
                <a:latin typeface="Montserrat"/>
                <a:ea typeface="Montserrat"/>
                <a:cs typeface="Montserrat"/>
                <a:sym typeface="Montserrat"/>
              </a:rPr>
              <a:t>opiskelustrategiat</a:t>
            </a:r>
          </a:p>
          <a:p>
            <a:pPr marL="417407" lvl="1" indent="-208704" algn="l">
              <a:lnSpc>
                <a:spcPts val="2706"/>
              </a:lnSpc>
              <a:buFont typeface="Arial"/>
              <a:buChar char="•"/>
            </a:pPr>
            <a:r>
              <a:rPr lang="en-US" sz="1933">
                <a:solidFill>
                  <a:srgbClr val="000000"/>
                </a:solidFill>
                <a:latin typeface="Montserrat"/>
                <a:ea typeface="Montserrat"/>
                <a:cs typeface="Montserrat"/>
                <a:sym typeface="Montserrat"/>
              </a:rPr>
              <a:t>tarkistuslistat</a:t>
            </a:r>
          </a:p>
          <a:p>
            <a:pPr marL="417407" lvl="1" indent="-208704" algn="l">
              <a:lnSpc>
                <a:spcPts val="2706"/>
              </a:lnSpc>
              <a:buFont typeface="Arial"/>
              <a:buChar char="•"/>
            </a:pPr>
            <a:r>
              <a:rPr lang="en-US" sz="1933">
                <a:solidFill>
                  <a:srgbClr val="000000"/>
                </a:solidFill>
                <a:latin typeface="Montserrat"/>
                <a:ea typeface="Montserrat"/>
                <a:cs typeface="Montserrat"/>
                <a:sym typeface="Montserrat"/>
              </a:rPr>
              <a:t>muististrategiat</a:t>
            </a:r>
          </a:p>
          <a:p>
            <a:pPr marL="417407" lvl="1" indent="-208704" algn="l">
              <a:lnSpc>
                <a:spcPts val="2706"/>
              </a:lnSpc>
              <a:buFont typeface="Arial"/>
              <a:buChar char="•"/>
            </a:pPr>
            <a:r>
              <a:rPr lang="en-US" sz="1933">
                <a:solidFill>
                  <a:srgbClr val="000000"/>
                </a:solidFill>
                <a:latin typeface="Montserrat"/>
                <a:ea typeface="Montserrat"/>
                <a:cs typeface="Montserrat"/>
                <a:sym typeface="Montserrat"/>
              </a:rPr>
              <a:t>tarkkaavuuden säätelyn keinojen opettelu</a:t>
            </a:r>
          </a:p>
          <a:p>
            <a:pPr marL="417407" lvl="1" indent="-208704" algn="l">
              <a:lnSpc>
                <a:spcPts val="2706"/>
              </a:lnSpc>
              <a:buFont typeface="Arial"/>
              <a:buChar char="•"/>
            </a:pPr>
            <a:r>
              <a:rPr lang="en-US" sz="1933">
                <a:solidFill>
                  <a:srgbClr val="000000"/>
                </a:solidFill>
                <a:latin typeface="Montserrat"/>
                <a:ea typeface="Montserrat"/>
                <a:cs typeface="Montserrat"/>
                <a:sym typeface="Montserrat"/>
              </a:rPr>
              <a:t>impulssikontrollin harjoittelu (pysähdy, mieti, toimi)</a:t>
            </a:r>
          </a:p>
          <a:p>
            <a:pPr marL="417407" lvl="1" indent="-208704" algn="l">
              <a:lnSpc>
                <a:spcPts val="2706"/>
              </a:lnSpc>
              <a:buFont typeface="Arial"/>
              <a:buChar char="•"/>
            </a:pPr>
            <a:r>
              <a:rPr lang="en-US" sz="1933">
                <a:solidFill>
                  <a:srgbClr val="000000"/>
                </a:solidFill>
                <a:latin typeface="Montserrat"/>
                <a:ea typeface="Montserrat"/>
                <a:cs typeface="Montserrat"/>
                <a:sym typeface="Montserrat"/>
              </a:rPr>
              <a:t>stressinhallintakeinot</a:t>
            </a:r>
          </a:p>
          <a:p>
            <a:pPr marL="417407" lvl="1" indent="-208704" algn="l">
              <a:lnSpc>
                <a:spcPts val="2706"/>
              </a:lnSpc>
              <a:buFont typeface="Arial"/>
              <a:buChar char="•"/>
            </a:pPr>
            <a:r>
              <a:rPr lang="en-US" sz="1933">
                <a:solidFill>
                  <a:srgbClr val="000000"/>
                </a:solidFill>
                <a:latin typeface="Montserrat"/>
                <a:ea typeface="Montserrat"/>
                <a:cs typeface="Montserrat"/>
                <a:sym typeface="Montserrat"/>
              </a:rPr>
              <a:t>toimintamallit sosiaalisiin tilanteisiin</a:t>
            </a:r>
          </a:p>
          <a:p>
            <a:pPr marL="417407" lvl="1" indent="-208704" algn="l">
              <a:lnSpc>
                <a:spcPts val="2706"/>
              </a:lnSpc>
              <a:buFont typeface="Arial"/>
              <a:buChar char="•"/>
            </a:pPr>
            <a:r>
              <a:rPr lang="en-US" sz="1933">
                <a:solidFill>
                  <a:srgbClr val="000000"/>
                </a:solidFill>
                <a:latin typeface="Montserrat"/>
                <a:ea typeface="Montserrat"/>
                <a:cs typeface="Montserrat"/>
                <a:sym typeface="Montserrat"/>
              </a:rPr>
              <a:t>tunnetaidot</a:t>
            </a:r>
          </a:p>
          <a:p>
            <a:pPr algn="l">
              <a:lnSpc>
                <a:spcPts val="2986"/>
              </a:lnSpc>
            </a:pPr>
            <a:endParaRPr lang="en-US" sz="1933">
              <a:solidFill>
                <a:srgbClr val="000000"/>
              </a:solidFill>
              <a:latin typeface="Montserrat"/>
              <a:ea typeface="Montserrat"/>
              <a:cs typeface="Montserrat"/>
              <a:sym typeface="Montserrat"/>
            </a:endParaRPr>
          </a:p>
        </p:txBody>
      </p:sp>
      <p:sp>
        <p:nvSpPr>
          <p:cNvPr id="7" name="TextBox 7"/>
          <p:cNvSpPr txBox="1"/>
          <p:nvPr/>
        </p:nvSpPr>
        <p:spPr>
          <a:xfrm>
            <a:off x="855079" y="920327"/>
            <a:ext cx="8290560" cy="2737273"/>
          </a:xfrm>
          <a:prstGeom prst="rect">
            <a:avLst/>
          </a:prstGeom>
        </p:spPr>
        <p:txBody>
          <a:bodyPr lIns="0" tIns="0" rIns="0" bIns="0" rtlCol="0" anchor="t">
            <a:spAutoFit/>
          </a:bodyPr>
          <a:lstStyle/>
          <a:p>
            <a:pPr algn="l">
              <a:lnSpc>
                <a:spcPts val="2426"/>
              </a:lnSpc>
            </a:pPr>
            <a:r>
              <a:rPr lang="en-US" sz="1733" dirty="0" err="1">
                <a:solidFill>
                  <a:srgbClr val="000000"/>
                </a:solidFill>
                <a:latin typeface="Montserrat"/>
                <a:ea typeface="Montserrat"/>
                <a:cs typeface="Montserrat"/>
                <a:sym typeface="Montserrat"/>
              </a:rPr>
              <a:t>Nepsy-opiskelijoiden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tukeminen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perustuu</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ennen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kaikkea</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toimintakyvyn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tukemiseen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konkreettisilla</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tavoilla</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sekä</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selviytymistä</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auttavien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taitojen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opettamiseen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strategiat</a:t>
            </a:r>
            <a:r>
              <a:rPr lang="en-US" sz="1733" dirty="0">
                <a:solidFill>
                  <a:srgbClr val="000000"/>
                </a:solidFill>
                <a:latin typeface="Montserrat"/>
                <a:ea typeface="Montserrat"/>
                <a:cs typeface="Montserrat"/>
                <a:sym typeface="Montserrat"/>
              </a:rPr>
              <a:t>!!!)</a:t>
            </a:r>
          </a:p>
          <a:p>
            <a:pPr algn="l">
              <a:lnSpc>
                <a:spcPts val="2426"/>
              </a:lnSpc>
            </a:pPr>
            <a:endParaRPr lang="en-US" sz="1733" dirty="0">
              <a:solidFill>
                <a:srgbClr val="000000"/>
              </a:solidFill>
              <a:latin typeface="Montserrat"/>
              <a:ea typeface="Montserrat"/>
              <a:cs typeface="Montserrat"/>
              <a:sym typeface="Montserrat"/>
            </a:endParaRPr>
          </a:p>
          <a:p>
            <a:pPr algn="l">
              <a:lnSpc>
                <a:spcPts val="2426"/>
              </a:lnSpc>
            </a:pPr>
            <a:r>
              <a:rPr lang="en-US" sz="1733" dirty="0" err="1">
                <a:solidFill>
                  <a:srgbClr val="000000"/>
                </a:solidFill>
                <a:latin typeface="Montserrat"/>
                <a:ea typeface="Montserrat"/>
                <a:cs typeface="Montserrat"/>
                <a:sym typeface="Montserrat"/>
              </a:rPr>
              <a:t>Toimintatapojen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opettaminen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koskee</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sekä</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opiskelijaa</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itseään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että</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hänen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kanssaan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työskentelevää</a:t>
            </a:r>
            <a:r>
              <a:rPr lang="en-US" sz="1733" dirty="0">
                <a:solidFill>
                  <a:srgbClr val="000000"/>
                </a:solidFill>
                <a:latin typeface="Montserrat"/>
                <a:ea typeface="Montserrat"/>
                <a:cs typeface="Montserrat"/>
                <a:sym typeface="Montserrat"/>
              </a:rPr>
              <a:t>.</a:t>
            </a:r>
          </a:p>
          <a:p>
            <a:pPr algn="l">
              <a:lnSpc>
                <a:spcPts val="2426"/>
              </a:lnSpc>
            </a:pPr>
            <a:endParaRPr lang="en-US" sz="1733" dirty="0">
              <a:solidFill>
                <a:srgbClr val="000000"/>
              </a:solidFill>
              <a:latin typeface="Montserrat"/>
              <a:ea typeface="Montserrat"/>
              <a:cs typeface="Montserrat"/>
              <a:sym typeface="Montserrat"/>
            </a:endParaRPr>
          </a:p>
          <a:p>
            <a:pPr algn="l">
              <a:lnSpc>
                <a:spcPts val="2426"/>
              </a:lnSpc>
            </a:pPr>
            <a:r>
              <a:rPr lang="en-US" sz="1733" dirty="0" err="1">
                <a:solidFill>
                  <a:srgbClr val="000000"/>
                </a:solidFill>
                <a:latin typeface="Montserrat"/>
                <a:ea typeface="Montserrat"/>
                <a:cs typeface="Montserrat"/>
                <a:sym typeface="Montserrat"/>
              </a:rPr>
              <a:t>Aluksi</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opiskelija</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tarvitsee</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välitöntä</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oikeanlaisen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toiminnan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vahvistamista</a:t>
            </a:r>
            <a:r>
              <a:rPr lang="en-US" sz="1733" dirty="0">
                <a:solidFill>
                  <a:srgbClr val="000000"/>
                </a:solidFill>
                <a:latin typeface="Montserrat"/>
                <a:ea typeface="Montserrat"/>
                <a:cs typeface="Montserrat"/>
                <a:sym typeface="Montserrat"/>
              </a:rPr>
              <a:t> ja </a:t>
            </a:r>
            <a:r>
              <a:rPr lang="en-US" sz="1733" dirty="0" err="1">
                <a:solidFill>
                  <a:srgbClr val="000000"/>
                </a:solidFill>
                <a:latin typeface="Montserrat"/>
                <a:ea typeface="Montserrat"/>
                <a:cs typeface="Montserrat"/>
                <a:sym typeface="Montserrat"/>
              </a:rPr>
              <a:t>palautetta</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jotta</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hän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oppii</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käyttämään</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strategioita</a:t>
            </a:r>
            <a:r>
              <a:rPr lang="en-US" sz="1733" dirty="0">
                <a:solidFill>
                  <a:srgbClr val="000000"/>
                </a:solidFill>
                <a:latin typeface="Montserrat"/>
                <a:ea typeface="Montserrat"/>
                <a:cs typeface="Montserrat"/>
                <a:sym typeface="Montserrat"/>
              </a:rPr>
              <a:t> </a:t>
            </a:r>
            <a:r>
              <a:rPr lang="en-US" sz="1733" dirty="0" err="1">
                <a:solidFill>
                  <a:srgbClr val="000000"/>
                </a:solidFill>
                <a:latin typeface="Montserrat"/>
                <a:ea typeface="Montserrat"/>
                <a:cs typeface="Montserrat"/>
                <a:sym typeface="Montserrat"/>
              </a:rPr>
              <a:t>oikein</a:t>
            </a:r>
            <a:r>
              <a:rPr lang="en-US" sz="1733" dirty="0">
                <a:solidFill>
                  <a:srgbClr val="000000"/>
                </a:solidFill>
                <a:latin typeface="Montserrat"/>
                <a:ea typeface="Montserrat"/>
                <a:cs typeface="Montserrat"/>
                <a:sym typeface="Montserrat"/>
              </a:rPr>
              <a:t> ja </a:t>
            </a:r>
            <a:r>
              <a:rPr lang="en-US" sz="1733" dirty="0" err="1">
                <a:solidFill>
                  <a:srgbClr val="000000"/>
                </a:solidFill>
                <a:latin typeface="Montserrat"/>
                <a:ea typeface="Montserrat"/>
                <a:cs typeface="Montserrat"/>
                <a:sym typeface="Montserrat"/>
              </a:rPr>
              <a:t>itsenäisesti</a:t>
            </a:r>
            <a:r>
              <a:rPr lang="en-US" sz="1733" dirty="0">
                <a:solidFill>
                  <a:srgbClr val="000000"/>
                </a:solidFill>
                <a:latin typeface="Montserrat"/>
                <a:ea typeface="Montserrat"/>
                <a:cs typeface="Montserrat"/>
                <a:sym typeface="Montserrat"/>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1437811"/>
            <a:chOff x="0" y="0"/>
            <a:chExt cx="3612444" cy="532523"/>
          </a:xfrm>
        </p:grpSpPr>
        <p:sp>
          <p:nvSpPr>
            <p:cNvPr id="3" name="Freeform 3"/>
            <p:cNvSpPr/>
            <p:nvPr/>
          </p:nvSpPr>
          <p:spPr>
            <a:xfrm>
              <a:off x="0" y="0"/>
              <a:ext cx="3612445" cy="532523"/>
            </a:xfrm>
            <a:custGeom>
              <a:avLst/>
              <a:gdLst/>
              <a:ahLst/>
              <a:cxnLst/>
              <a:rect l="l" t="t" r="r" b="b"/>
              <a:pathLst>
                <a:path w="3612445" h="532523">
                  <a:moveTo>
                    <a:pt x="0" y="0"/>
                  </a:moveTo>
                  <a:lnTo>
                    <a:pt x="3612445" y="0"/>
                  </a:lnTo>
                  <a:lnTo>
                    <a:pt x="3612445" y="532523"/>
                  </a:lnTo>
                  <a:lnTo>
                    <a:pt x="0" y="532523"/>
                  </a:lnTo>
                  <a:close/>
                </a:path>
              </a:pathLst>
            </a:custGeom>
            <a:solidFill>
              <a:srgbClr val="E37676">
                <a:alpha val="53725"/>
              </a:srgbClr>
            </a:solidFill>
          </p:spPr>
          <p:txBody>
            <a:bodyPr/>
            <a:lstStyle/>
            <a:p>
              <a:endParaRPr lang="fi-FI"/>
            </a:p>
          </p:txBody>
        </p:sp>
        <p:sp>
          <p:nvSpPr>
            <p:cNvPr id="4" name="TextBox 4"/>
            <p:cNvSpPr txBox="1"/>
            <p:nvPr/>
          </p:nvSpPr>
          <p:spPr>
            <a:xfrm>
              <a:off x="0" y="-28575"/>
              <a:ext cx="3612444" cy="561098"/>
            </a:xfrm>
            <a:prstGeom prst="rect">
              <a:avLst/>
            </a:prstGeom>
          </p:spPr>
          <p:txBody>
            <a:bodyPr lIns="50800" tIns="50800" rIns="50800" bIns="50800" rtlCol="0" anchor="ctr"/>
            <a:lstStyle/>
            <a:p>
              <a:pPr algn="ctr">
                <a:lnSpc>
                  <a:spcPts val="1866"/>
                </a:lnSpc>
              </a:pPr>
              <a:endParaRPr/>
            </a:p>
          </p:txBody>
        </p:sp>
      </p:grpSp>
      <p:sp>
        <p:nvSpPr>
          <p:cNvPr id="5" name="TextBox 5"/>
          <p:cNvSpPr txBox="1"/>
          <p:nvPr/>
        </p:nvSpPr>
        <p:spPr>
          <a:xfrm>
            <a:off x="1363659" y="247101"/>
            <a:ext cx="7326870" cy="471805"/>
          </a:xfrm>
          <a:prstGeom prst="rect">
            <a:avLst/>
          </a:prstGeom>
        </p:spPr>
        <p:txBody>
          <a:bodyPr lIns="0" tIns="0" rIns="0" bIns="0" rtlCol="0" anchor="t">
            <a:spAutoFit/>
          </a:bodyPr>
          <a:lstStyle/>
          <a:p>
            <a:pPr algn="ctr">
              <a:lnSpc>
                <a:spcPts val="3920"/>
              </a:lnSpc>
            </a:pPr>
            <a:r>
              <a:rPr lang="en-US" sz="2800">
                <a:solidFill>
                  <a:srgbClr val="000000"/>
                </a:solidFill>
                <a:latin typeface="Montserrat"/>
                <a:ea typeface="Montserrat"/>
                <a:cs typeface="Montserrat"/>
                <a:sym typeface="Montserrat"/>
              </a:rPr>
              <a:t>Ympäristön kuormittavia tekijöitä</a:t>
            </a:r>
          </a:p>
        </p:txBody>
      </p:sp>
      <p:sp>
        <p:nvSpPr>
          <p:cNvPr id="6" name="Freeform 6"/>
          <p:cNvSpPr/>
          <p:nvPr/>
        </p:nvSpPr>
        <p:spPr>
          <a:xfrm>
            <a:off x="0" y="949803"/>
            <a:ext cx="9753600" cy="6144958"/>
          </a:xfrm>
          <a:custGeom>
            <a:avLst/>
            <a:gdLst/>
            <a:ahLst/>
            <a:cxnLst/>
            <a:rect l="l" t="t" r="r" b="b"/>
            <a:pathLst>
              <a:path w="9753600" h="6144958">
                <a:moveTo>
                  <a:pt x="0" y="0"/>
                </a:moveTo>
                <a:lnTo>
                  <a:pt x="9753600" y="0"/>
                </a:lnTo>
                <a:lnTo>
                  <a:pt x="9753600" y="6144959"/>
                </a:lnTo>
                <a:lnTo>
                  <a:pt x="0" y="6144959"/>
                </a:lnTo>
                <a:lnTo>
                  <a:pt x="0" y="0"/>
                </a:lnTo>
                <a:close/>
              </a:path>
            </a:pathLst>
          </a:custGeom>
          <a:blipFill>
            <a:blip r:embed="rId2"/>
            <a:stretch>
              <a:fillRect b="-3064"/>
            </a:stretch>
          </a:blipFill>
        </p:spPr>
        <p:txBody>
          <a:bodyPr/>
          <a:lstStyle/>
          <a:p>
            <a:endParaRPr lang="fi-F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1437811"/>
            <a:chOff x="0" y="0"/>
            <a:chExt cx="3612444" cy="532523"/>
          </a:xfrm>
        </p:grpSpPr>
        <p:sp>
          <p:nvSpPr>
            <p:cNvPr id="3" name="Freeform 3"/>
            <p:cNvSpPr/>
            <p:nvPr/>
          </p:nvSpPr>
          <p:spPr>
            <a:xfrm>
              <a:off x="0" y="0"/>
              <a:ext cx="3612445" cy="532523"/>
            </a:xfrm>
            <a:custGeom>
              <a:avLst/>
              <a:gdLst/>
              <a:ahLst/>
              <a:cxnLst/>
              <a:rect l="l" t="t" r="r" b="b"/>
              <a:pathLst>
                <a:path w="3612445" h="532523">
                  <a:moveTo>
                    <a:pt x="0" y="0"/>
                  </a:moveTo>
                  <a:lnTo>
                    <a:pt x="3612445" y="0"/>
                  </a:lnTo>
                  <a:lnTo>
                    <a:pt x="3612445" y="532523"/>
                  </a:lnTo>
                  <a:lnTo>
                    <a:pt x="0" y="532523"/>
                  </a:lnTo>
                  <a:close/>
                </a:path>
              </a:pathLst>
            </a:custGeom>
            <a:solidFill>
              <a:srgbClr val="E37676">
                <a:alpha val="53725"/>
              </a:srgbClr>
            </a:solidFill>
          </p:spPr>
          <p:txBody>
            <a:bodyPr/>
            <a:lstStyle/>
            <a:p>
              <a:endParaRPr lang="fi-FI"/>
            </a:p>
          </p:txBody>
        </p:sp>
        <p:sp>
          <p:nvSpPr>
            <p:cNvPr id="4" name="TextBox 4"/>
            <p:cNvSpPr txBox="1"/>
            <p:nvPr/>
          </p:nvSpPr>
          <p:spPr>
            <a:xfrm>
              <a:off x="0" y="-28575"/>
              <a:ext cx="3612444" cy="561098"/>
            </a:xfrm>
            <a:prstGeom prst="rect">
              <a:avLst/>
            </a:prstGeom>
          </p:spPr>
          <p:txBody>
            <a:bodyPr lIns="50800" tIns="50800" rIns="50800" bIns="50800" rtlCol="0" anchor="ctr"/>
            <a:lstStyle/>
            <a:p>
              <a:pPr algn="ctr">
                <a:lnSpc>
                  <a:spcPts val="1866"/>
                </a:lnSpc>
              </a:pPr>
              <a:endParaRPr/>
            </a:p>
          </p:txBody>
        </p:sp>
      </p:grpSp>
      <p:sp>
        <p:nvSpPr>
          <p:cNvPr id="5" name="Freeform 5"/>
          <p:cNvSpPr/>
          <p:nvPr/>
        </p:nvSpPr>
        <p:spPr>
          <a:xfrm>
            <a:off x="0" y="0"/>
            <a:ext cx="5384858" cy="7315200"/>
          </a:xfrm>
          <a:custGeom>
            <a:avLst/>
            <a:gdLst/>
            <a:ahLst/>
            <a:cxnLst/>
            <a:rect l="l" t="t" r="r" b="b"/>
            <a:pathLst>
              <a:path w="5384858" h="7315200">
                <a:moveTo>
                  <a:pt x="0" y="0"/>
                </a:moveTo>
                <a:lnTo>
                  <a:pt x="5384858" y="0"/>
                </a:lnTo>
                <a:lnTo>
                  <a:pt x="5384858" y="7315200"/>
                </a:lnTo>
                <a:lnTo>
                  <a:pt x="0" y="7315200"/>
                </a:lnTo>
                <a:lnTo>
                  <a:pt x="0" y="0"/>
                </a:lnTo>
                <a:close/>
              </a:path>
            </a:pathLst>
          </a:custGeom>
          <a:blipFill>
            <a:blip r:embed="rId2"/>
            <a:stretch>
              <a:fillRect l="-1501"/>
            </a:stretch>
          </a:blipFill>
        </p:spPr>
        <p:txBody>
          <a:bodyPr/>
          <a:lstStyle/>
          <a:p>
            <a:endParaRPr lang="fi-FI"/>
          </a:p>
        </p:txBody>
      </p:sp>
      <p:sp>
        <p:nvSpPr>
          <p:cNvPr id="6" name="Freeform 6"/>
          <p:cNvSpPr/>
          <p:nvPr/>
        </p:nvSpPr>
        <p:spPr>
          <a:xfrm>
            <a:off x="8351215" y="1916818"/>
            <a:ext cx="676055" cy="848927"/>
          </a:xfrm>
          <a:custGeom>
            <a:avLst/>
            <a:gdLst/>
            <a:ahLst/>
            <a:cxnLst/>
            <a:rect l="l" t="t" r="r" b="b"/>
            <a:pathLst>
              <a:path w="676055" h="848927">
                <a:moveTo>
                  <a:pt x="0" y="0"/>
                </a:moveTo>
                <a:lnTo>
                  <a:pt x="676055" y="0"/>
                </a:lnTo>
                <a:lnTo>
                  <a:pt x="676055" y="848928"/>
                </a:lnTo>
                <a:lnTo>
                  <a:pt x="0" y="848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7" name="Freeform 7"/>
          <p:cNvSpPr/>
          <p:nvPr/>
        </p:nvSpPr>
        <p:spPr>
          <a:xfrm>
            <a:off x="8351215" y="3728969"/>
            <a:ext cx="676055" cy="848927"/>
          </a:xfrm>
          <a:custGeom>
            <a:avLst/>
            <a:gdLst/>
            <a:ahLst/>
            <a:cxnLst/>
            <a:rect l="l" t="t" r="r" b="b"/>
            <a:pathLst>
              <a:path w="676055" h="848927">
                <a:moveTo>
                  <a:pt x="0" y="0"/>
                </a:moveTo>
                <a:lnTo>
                  <a:pt x="676055" y="0"/>
                </a:lnTo>
                <a:lnTo>
                  <a:pt x="676055" y="848927"/>
                </a:lnTo>
                <a:lnTo>
                  <a:pt x="0" y="8489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8" name="Freeform 8"/>
          <p:cNvSpPr/>
          <p:nvPr/>
        </p:nvSpPr>
        <p:spPr>
          <a:xfrm>
            <a:off x="6545957" y="5105255"/>
            <a:ext cx="1013921" cy="1013921"/>
          </a:xfrm>
          <a:custGeom>
            <a:avLst/>
            <a:gdLst/>
            <a:ahLst/>
            <a:cxnLst/>
            <a:rect l="l" t="t" r="r" b="b"/>
            <a:pathLst>
              <a:path w="1013921" h="1013921">
                <a:moveTo>
                  <a:pt x="0" y="0"/>
                </a:moveTo>
                <a:lnTo>
                  <a:pt x="1013922" y="0"/>
                </a:lnTo>
                <a:lnTo>
                  <a:pt x="1013922" y="1013921"/>
                </a:lnTo>
                <a:lnTo>
                  <a:pt x="0" y="1013921"/>
                </a:lnTo>
                <a:lnTo>
                  <a:pt x="0" y="0"/>
                </a:lnTo>
                <a:close/>
              </a:path>
            </a:pathLst>
          </a:custGeom>
          <a:blipFill>
            <a:blip r:embed="rId5"/>
            <a:stretch>
              <a:fillRect/>
            </a:stretch>
          </a:blipFill>
        </p:spPr>
        <p:txBody>
          <a:bodyPr/>
          <a:lstStyle/>
          <a:p>
            <a:endParaRPr lang="fi-FI"/>
          </a:p>
        </p:txBody>
      </p:sp>
      <p:sp>
        <p:nvSpPr>
          <p:cNvPr id="9" name="TextBox 9"/>
          <p:cNvSpPr txBox="1"/>
          <p:nvPr/>
        </p:nvSpPr>
        <p:spPr>
          <a:xfrm>
            <a:off x="5759650" y="191436"/>
            <a:ext cx="3600458" cy="763270"/>
          </a:xfrm>
          <a:prstGeom prst="rect">
            <a:avLst/>
          </a:prstGeom>
        </p:spPr>
        <p:txBody>
          <a:bodyPr lIns="0" tIns="0" rIns="0" bIns="0" rtlCol="0" anchor="t">
            <a:spAutoFit/>
          </a:bodyPr>
          <a:lstStyle/>
          <a:p>
            <a:pPr algn="ctr">
              <a:lnSpc>
                <a:spcPts val="3079"/>
              </a:lnSpc>
            </a:pPr>
            <a:r>
              <a:rPr lang="en-US" sz="2199">
                <a:solidFill>
                  <a:srgbClr val="000000"/>
                </a:solidFill>
                <a:latin typeface="Open Sans"/>
                <a:ea typeface="Open Sans"/>
                <a:cs typeface="Open Sans"/>
                <a:sym typeface="Open Sans"/>
              </a:rPr>
              <a:t>Esimerkkejä kaikille(!) sopivista tukikeinoista.</a:t>
            </a:r>
          </a:p>
        </p:txBody>
      </p:sp>
      <p:sp>
        <p:nvSpPr>
          <p:cNvPr id="10" name="TextBox 10"/>
          <p:cNvSpPr txBox="1"/>
          <p:nvPr/>
        </p:nvSpPr>
        <p:spPr>
          <a:xfrm>
            <a:off x="5877230" y="1725120"/>
            <a:ext cx="2812012" cy="1203749"/>
          </a:xfrm>
          <a:prstGeom prst="rect">
            <a:avLst/>
          </a:prstGeom>
        </p:spPr>
        <p:txBody>
          <a:bodyPr lIns="0" tIns="0" rIns="0" bIns="0" rtlCol="0" anchor="t">
            <a:spAutoFit/>
          </a:bodyPr>
          <a:lstStyle/>
          <a:p>
            <a:pPr algn="l">
              <a:lnSpc>
                <a:spcPts val="2426"/>
              </a:lnSpc>
              <a:spcBef>
                <a:spcPct val="0"/>
              </a:spcBef>
            </a:pPr>
            <a:r>
              <a:rPr lang="en-US" sz="1733">
                <a:solidFill>
                  <a:srgbClr val="000000"/>
                </a:solidFill>
                <a:latin typeface="Open Sans"/>
                <a:ea typeface="Open Sans"/>
                <a:cs typeface="Open Sans"/>
                <a:sym typeface="Open Sans"/>
              </a:rPr>
              <a:t>Mitä tukikeinoja</a:t>
            </a:r>
          </a:p>
          <a:p>
            <a:pPr algn="l">
              <a:lnSpc>
                <a:spcPts val="2426"/>
              </a:lnSpc>
              <a:spcBef>
                <a:spcPct val="0"/>
              </a:spcBef>
            </a:pPr>
            <a:r>
              <a:rPr lang="en-US" sz="1733">
                <a:solidFill>
                  <a:srgbClr val="000000"/>
                </a:solidFill>
                <a:latin typeface="Open Sans"/>
                <a:ea typeface="Open Sans"/>
                <a:cs typeface="Open Sans"/>
                <a:sym typeface="Open Sans"/>
              </a:rPr>
              <a:t>olet itse käyttänyt?</a:t>
            </a:r>
          </a:p>
          <a:p>
            <a:pPr algn="l">
              <a:lnSpc>
                <a:spcPts val="2426"/>
              </a:lnSpc>
              <a:spcBef>
                <a:spcPct val="0"/>
              </a:spcBef>
            </a:pPr>
            <a:r>
              <a:rPr lang="en-US" sz="1733">
                <a:solidFill>
                  <a:srgbClr val="000000"/>
                </a:solidFill>
                <a:latin typeface="Open Sans"/>
                <a:ea typeface="Open Sans"/>
                <a:cs typeface="Open Sans"/>
                <a:sym typeface="Open Sans"/>
              </a:rPr>
              <a:t>Anna konkreettinen </a:t>
            </a:r>
          </a:p>
          <a:p>
            <a:pPr algn="l">
              <a:lnSpc>
                <a:spcPts val="2426"/>
              </a:lnSpc>
              <a:spcBef>
                <a:spcPct val="0"/>
              </a:spcBef>
            </a:pPr>
            <a:r>
              <a:rPr lang="en-US" sz="1733">
                <a:solidFill>
                  <a:srgbClr val="000000"/>
                </a:solidFill>
                <a:latin typeface="Open Sans"/>
                <a:ea typeface="Open Sans"/>
                <a:cs typeface="Open Sans"/>
                <a:sym typeface="Open Sans"/>
              </a:rPr>
              <a:t>esimerkki.</a:t>
            </a:r>
          </a:p>
        </p:txBody>
      </p:sp>
      <p:sp>
        <p:nvSpPr>
          <p:cNvPr id="11" name="TextBox 11"/>
          <p:cNvSpPr txBox="1"/>
          <p:nvPr/>
        </p:nvSpPr>
        <p:spPr>
          <a:xfrm>
            <a:off x="5877230" y="3272010"/>
            <a:ext cx="3003416" cy="1461770"/>
          </a:xfrm>
          <a:prstGeom prst="rect">
            <a:avLst/>
          </a:prstGeom>
        </p:spPr>
        <p:txBody>
          <a:bodyPr lIns="0" tIns="0" rIns="0" bIns="0" rtlCol="0" anchor="t">
            <a:spAutoFit/>
          </a:bodyPr>
          <a:lstStyle/>
          <a:p>
            <a:pPr algn="l">
              <a:lnSpc>
                <a:spcPts val="2380"/>
              </a:lnSpc>
              <a:spcBef>
                <a:spcPct val="0"/>
              </a:spcBef>
            </a:pPr>
            <a:r>
              <a:rPr lang="en-US" sz="1700">
                <a:solidFill>
                  <a:srgbClr val="000000"/>
                </a:solidFill>
                <a:latin typeface="Open Sans"/>
                <a:ea typeface="Open Sans"/>
                <a:cs typeface="Open Sans"/>
                <a:sym typeface="Open Sans"/>
              </a:rPr>
              <a:t>Miten edistämme sitä, että tukikeinot tulevat luonnolliseksi osaksi opiskelijoiden arkea erilaisissa tilanteissa? </a:t>
            </a:r>
          </a:p>
        </p:txBody>
      </p:sp>
      <p:sp>
        <p:nvSpPr>
          <p:cNvPr id="12" name="TextBox 12"/>
          <p:cNvSpPr txBox="1"/>
          <p:nvPr/>
        </p:nvSpPr>
        <p:spPr>
          <a:xfrm>
            <a:off x="7939296" y="5495780"/>
            <a:ext cx="1087974" cy="372745"/>
          </a:xfrm>
          <a:prstGeom prst="rect">
            <a:avLst/>
          </a:prstGeom>
        </p:spPr>
        <p:txBody>
          <a:bodyPr wrap="square" lIns="0" tIns="0" rIns="0" bIns="0" rtlCol="0" anchor="t">
            <a:spAutoFit/>
          </a:bodyPr>
          <a:lstStyle/>
          <a:p>
            <a:pPr algn="ctr">
              <a:lnSpc>
                <a:spcPts val="3079"/>
              </a:lnSpc>
            </a:pPr>
            <a:r>
              <a:rPr lang="en-US" sz="2199" u="sng" dirty="0">
                <a:solidFill>
                  <a:srgbClr val="000000"/>
                </a:solidFill>
                <a:latin typeface="Open Sans"/>
                <a:ea typeface="Open Sans"/>
                <a:cs typeface="Open Sans"/>
                <a:sym typeface="Open Sans"/>
                <a:hlinkClick r:id="rId6" tooltip="https://padlet.com/maarika_piispanen/hyv-ksi-koettuja-tukikeinoja-ja-ideoita-tukikeinojen-jalkaut-d5kft90fd1yh"/>
              </a:rPr>
              <a:t>padlet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367975" cy="7315200"/>
            <a:chOff x="0" y="0"/>
            <a:chExt cx="1663197" cy="3612444"/>
          </a:xfrm>
        </p:grpSpPr>
        <p:sp>
          <p:nvSpPr>
            <p:cNvPr id="3" name="Freeform 3"/>
            <p:cNvSpPr/>
            <p:nvPr/>
          </p:nvSpPr>
          <p:spPr>
            <a:xfrm>
              <a:off x="0" y="0"/>
              <a:ext cx="1663197" cy="3612445"/>
            </a:xfrm>
            <a:custGeom>
              <a:avLst/>
              <a:gdLst/>
              <a:ahLst/>
              <a:cxnLst/>
              <a:rect l="l" t="t" r="r" b="b"/>
              <a:pathLst>
                <a:path w="1663197" h="3612445">
                  <a:moveTo>
                    <a:pt x="0" y="0"/>
                  </a:moveTo>
                  <a:lnTo>
                    <a:pt x="1663197" y="0"/>
                  </a:lnTo>
                  <a:lnTo>
                    <a:pt x="1663197" y="3612445"/>
                  </a:lnTo>
                  <a:lnTo>
                    <a:pt x="0" y="3612445"/>
                  </a:lnTo>
                  <a:close/>
                </a:path>
              </a:pathLst>
            </a:custGeom>
            <a:solidFill>
              <a:srgbClr val="FFFFFF"/>
            </a:solidFill>
          </p:spPr>
          <p:txBody>
            <a:bodyPr/>
            <a:lstStyle/>
            <a:p>
              <a:endParaRPr lang="fi-FI"/>
            </a:p>
          </p:txBody>
        </p:sp>
        <p:sp>
          <p:nvSpPr>
            <p:cNvPr id="4" name="TextBox 4"/>
            <p:cNvSpPr txBox="1"/>
            <p:nvPr/>
          </p:nvSpPr>
          <p:spPr>
            <a:xfrm>
              <a:off x="0" y="-28575"/>
              <a:ext cx="1663197" cy="3641019"/>
            </a:xfrm>
            <a:prstGeom prst="rect">
              <a:avLst/>
            </a:prstGeom>
          </p:spPr>
          <p:txBody>
            <a:bodyPr lIns="27093" tIns="27093" rIns="27093" bIns="27093" rtlCol="0" anchor="ctr"/>
            <a:lstStyle/>
            <a:p>
              <a:pPr algn="ctr">
                <a:lnSpc>
                  <a:spcPts val="1418"/>
                </a:lnSpc>
                <a:spcBef>
                  <a:spcPct val="0"/>
                </a:spcBef>
              </a:pPr>
              <a:endParaRPr/>
            </a:p>
          </p:txBody>
        </p:sp>
      </p:grpSp>
      <p:sp>
        <p:nvSpPr>
          <p:cNvPr id="5" name="Freeform 5"/>
          <p:cNvSpPr/>
          <p:nvPr/>
        </p:nvSpPr>
        <p:spPr>
          <a:xfrm>
            <a:off x="604785" y="1208735"/>
            <a:ext cx="2158406" cy="1952843"/>
          </a:xfrm>
          <a:custGeom>
            <a:avLst/>
            <a:gdLst/>
            <a:ahLst/>
            <a:cxnLst/>
            <a:rect l="l" t="t" r="r" b="b"/>
            <a:pathLst>
              <a:path w="2158406" h="1952843">
                <a:moveTo>
                  <a:pt x="0" y="0"/>
                </a:moveTo>
                <a:lnTo>
                  <a:pt x="2158405" y="0"/>
                </a:lnTo>
                <a:lnTo>
                  <a:pt x="2158405" y="1952843"/>
                </a:lnTo>
                <a:lnTo>
                  <a:pt x="0" y="19528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6" name="TextBox 6"/>
          <p:cNvSpPr txBox="1"/>
          <p:nvPr/>
        </p:nvSpPr>
        <p:spPr>
          <a:xfrm>
            <a:off x="4876800" y="1703705"/>
            <a:ext cx="3539629" cy="1953895"/>
          </a:xfrm>
          <a:prstGeom prst="rect">
            <a:avLst/>
          </a:prstGeom>
        </p:spPr>
        <p:txBody>
          <a:bodyPr lIns="0" tIns="0" rIns="0" bIns="0" rtlCol="0" anchor="t">
            <a:spAutoFit/>
          </a:bodyPr>
          <a:lstStyle/>
          <a:p>
            <a:pPr algn="ctr">
              <a:lnSpc>
                <a:spcPts val="3079"/>
              </a:lnSpc>
            </a:pPr>
            <a:r>
              <a:rPr lang="en-US" sz="2199">
                <a:solidFill>
                  <a:srgbClr val="000000"/>
                </a:solidFill>
                <a:latin typeface="TAN Pearl"/>
                <a:ea typeface="TAN Pearl"/>
                <a:cs typeface="TAN Pearl"/>
                <a:sym typeface="TAN Pearl"/>
              </a:rPr>
              <a:t>Jättäessämme jälkiä, </a:t>
            </a:r>
          </a:p>
          <a:p>
            <a:pPr algn="ctr">
              <a:lnSpc>
                <a:spcPts val="3079"/>
              </a:lnSpc>
            </a:pPr>
            <a:r>
              <a:rPr lang="en-US" sz="2199">
                <a:solidFill>
                  <a:srgbClr val="000000"/>
                </a:solidFill>
                <a:latin typeface="TAN Pearl"/>
                <a:ea typeface="TAN Pearl"/>
                <a:cs typeface="TAN Pearl"/>
                <a:sym typeface="TAN Pearl"/>
              </a:rPr>
              <a:t>voimme valita, </a:t>
            </a:r>
          </a:p>
          <a:p>
            <a:pPr algn="ctr">
              <a:lnSpc>
                <a:spcPts val="3079"/>
              </a:lnSpc>
            </a:pPr>
            <a:r>
              <a:rPr lang="en-US" sz="2199">
                <a:solidFill>
                  <a:srgbClr val="000000"/>
                </a:solidFill>
                <a:latin typeface="TAN Pearl"/>
                <a:ea typeface="TAN Pearl"/>
                <a:cs typeface="TAN Pearl"/>
                <a:sym typeface="TAN Pearl"/>
              </a:rPr>
              <a:t>millaisia ne ovat.</a:t>
            </a:r>
          </a:p>
          <a:p>
            <a:pPr algn="ctr">
              <a:lnSpc>
                <a:spcPts val="3079"/>
              </a:lnSpc>
            </a:pPr>
            <a:endParaRPr lang="en-US" sz="2199">
              <a:solidFill>
                <a:srgbClr val="000000"/>
              </a:solidFill>
              <a:latin typeface="TAN Pearl"/>
              <a:ea typeface="TAN Pearl"/>
              <a:cs typeface="TAN Pearl"/>
              <a:sym typeface="TAN Pearl"/>
            </a:endParaRPr>
          </a:p>
          <a:p>
            <a:pPr algn="ctr">
              <a:lnSpc>
                <a:spcPts val="3079"/>
              </a:lnSpc>
            </a:pPr>
            <a:endParaRPr lang="en-US" sz="2199">
              <a:solidFill>
                <a:srgbClr val="000000"/>
              </a:solidFill>
              <a:latin typeface="TAN Pearl"/>
              <a:ea typeface="TAN Pearl"/>
              <a:cs typeface="TAN Pearl"/>
              <a:sym typeface="TAN Pearl"/>
            </a:endParaRPr>
          </a:p>
        </p:txBody>
      </p:sp>
      <p:sp>
        <p:nvSpPr>
          <p:cNvPr id="7" name="TextBox 7"/>
          <p:cNvSpPr txBox="1"/>
          <p:nvPr/>
        </p:nvSpPr>
        <p:spPr>
          <a:xfrm>
            <a:off x="4539024" y="4381429"/>
            <a:ext cx="4389120" cy="443101"/>
          </a:xfrm>
          <a:prstGeom prst="rect">
            <a:avLst/>
          </a:prstGeom>
        </p:spPr>
        <p:txBody>
          <a:bodyPr lIns="0" tIns="0" rIns="0" bIns="0" rtlCol="0" anchor="t">
            <a:spAutoFit/>
          </a:bodyPr>
          <a:lstStyle/>
          <a:p>
            <a:pPr algn="ctr">
              <a:lnSpc>
                <a:spcPts val="3402"/>
              </a:lnSpc>
            </a:pPr>
            <a:r>
              <a:rPr lang="en-US" sz="2430">
                <a:solidFill>
                  <a:srgbClr val="000000"/>
                </a:solidFill>
                <a:latin typeface="TAN Pearl"/>
                <a:ea typeface="TAN Pearl"/>
                <a:cs typeface="TAN Pearl"/>
                <a:sym typeface="TAN Pearl"/>
              </a:rPr>
              <a:t>Kiitos!</a:t>
            </a:r>
          </a:p>
        </p:txBody>
      </p:sp>
      <p:sp>
        <p:nvSpPr>
          <p:cNvPr id="8" name="Freeform 8"/>
          <p:cNvSpPr/>
          <p:nvPr/>
        </p:nvSpPr>
        <p:spPr>
          <a:xfrm>
            <a:off x="424189" y="6389716"/>
            <a:ext cx="2397330" cy="954974"/>
          </a:xfrm>
          <a:custGeom>
            <a:avLst/>
            <a:gdLst/>
            <a:ahLst/>
            <a:cxnLst/>
            <a:rect l="l" t="t" r="r" b="b"/>
            <a:pathLst>
              <a:path w="2397330" h="954974">
                <a:moveTo>
                  <a:pt x="0" y="0"/>
                </a:moveTo>
                <a:lnTo>
                  <a:pt x="2397330" y="0"/>
                </a:lnTo>
                <a:lnTo>
                  <a:pt x="2397330" y="954974"/>
                </a:lnTo>
                <a:lnTo>
                  <a:pt x="0" y="954974"/>
                </a:lnTo>
                <a:lnTo>
                  <a:pt x="0" y="0"/>
                </a:lnTo>
                <a:close/>
              </a:path>
            </a:pathLst>
          </a:custGeom>
          <a:blipFill>
            <a:blip r:embed="rId4"/>
            <a:stretch>
              <a:fillRect/>
            </a:stretch>
          </a:blipFill>
        </p:spPr>
        <p:txBody>
          <a:bodyPr/>
          <a:lstStyle/>
          <a:p>
            <a:endParaRPr lang="fi-FI"/>
          </a:p>
        </p:txBody>
      </p:sp>
      <p:sp>
        <p:nvSpPr>
          <p:cNvPr id="9" name="Freeform 9"/>
          <p:cNvSpPr/>
          <p:nvPr/>
        </p:nvSpPr>
        <p:spPr>
          <a:xfrm>
            <a:off x="1028994" y="4824530"/>
            <a:ext cx="1462914" cy="1414150"/>
          </a:xfrm>
          <a:custGeom>
            <a:avLst/>
            <a:gdLst/>
            <a:ahLst/>
            <a:cxnLst/>
            <a:rect l="l" t="t" r="r" b="b"/>
            <a:pathLst>
              <a:path w="1462914" h="1414150">
                <a:moveTo>
                  <a:pt x="0" y="0"/>
                </a:moveTo>
                <a:lnTo>
                  <a:pt x="1462914" y="0"/>
                </a:lnTo>
                <a:lnTo>
                  <a:pt x="1462914" y="1414150"/>
                </a:lnTo>
                <a:lnTo>
                  <a:pt x="0" y="1414150"/>
                </a:lnTo>
                <a:lnTo>
                  <a:pt x="0" y="0"/>
                </a:lnTo>
                <a:close/>
              </a:path>
            </a:pathLst>
          </a:custGeom>
          <a:blipFill>
            <a:blip r:embed="rId5"/>
            <a:stretch>
              <a:fillRect/>
            </a:stretch>
          </a:blipFill>
        </p:spPr>
        <p:txBody>
          <a:bodyPr/>
          <a:lstStyle/>
          <a:p>
            <a:endParaRPr lang="fi-FI"/>
          </a:p>
        </p:txBody>
      </p:sp>
      <p:sp>
        <p:nvSpPr>
          <p:cNvPr id="10" name="Freeform 10"/>
          <p:cNvSpPr/>
          <p:nvPr/>
        </p:nvSpPr>
        <p:spPr>
          <a:xfrm>
            <a:off x="6482396" y="3518002"/>
            <a:ext cx="502377" cy="454531"/>
          </a:xfrm>
          <a:custGeom>
            <a:avLst/>
            <a:gdLst/>
            <a:ahLst/>
            <a:cxnLst/>
            <a:rect l="l" t="t" r="r" b="b"/>
            <a:pathLst>
              <a:path w="502377" h="454531">
                <a:moveTo>
                  <a:pt x="0" y="0"/>
                </a:moveTo>
                <a:lnTo>
                  <a:pt x="502377" y="0"/>
                </a:lnTo>
                <a:lnTo>
                  <a:pt x="502377" y="454531"/>
                </a:lnTo>
                <a:lnTo>
                  <a:pt x="0" y="4545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435367" y="365868"/>
            <a:ext cx="3291745" cy="329173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21985" b="-21985"/>
              </a:stretch>
            </a:blipFill>
          </p:spPr>
          <p:txBody>
            <a:bodyPr/>
            <a:lstStyle/>
            <a:p>
              <a:endParaRPr lang="fi-FI"/>
            </a:p>
          </p:txBody>
        </p:sp>
      </p:grpSp>
      <p:sp>
        <p:nvSpPr>
          <p:cNvPr id="4" name="Freeform 4"/>
          <p:cNvSpPr/>
          <p:nvPr/>
        </p:nvSpPr>
        <p:spPr>
          <a:xfrm>
            <a:off x="1409862" y="2321026"/>
            <a:ext cx="2397330" cy="954974"/>
          </a:xfrm>
          <a:custGeom>
            <a:avLst/>
            <a:gdLst/>
            <a:ahLst/>
            <a:cxnLst/>
            <a:rect l="l" t="t" r="r" b="b"/>
            <a:pathLst>
              <a:path w="2397330" h="954974">
                <a:moveTo>
                  <a:pt x="0" y="0"/>
                </a:moveTo>
                <a:lnTo>
                  <a:pt x="2397330" y="0"/>
                </a:lnTo>
                <a:lnTo>
                  <a:pt x="2397330" y="954974"/>
                </a:lnTo>
                <a:lnTo>
                  <a:pt x="0" y="954974"/>
                </a:lnTo>
                <a:lnTo>
                  <a:pt x="0" y="0"/>
                </a:lnTo>
                <a:close/>
              </a:path>
            </a:pathLst>
          </a:custGeom>
          <a:blipFill>
            <a:blip r:embed="rId3"/>
            <a:stretch>
              <a:fillRect/>
            </a:stretch>
          </a:blipFill>
        </p:spPr>
        <p:txBody>
          <a:bodyPr/>
          <a:lstStyle/>
          <a:p>
            <a:endParaRPr lang="fi-FI"/>
          </a:p>
        </p:txBody>
      </p:sp>
      <p:sp>
        <p:nvSpPr>
          <p:cNvPr id="5" name="Freeform 5"/>
          <p:cNvSpPr/>
          <p:nvPr/>
        </p:nvSpPr>
        <p:spPr>
          <a:xfrm>
            <a:off x="1437636" y="3801495"/>
            <a:ext cx="2369557" cy="2290572"/>
          </a:xfrm>
          <a:custGeom>
            <a:avLst/>
            <a:gdLst/>
            <a:ahLst/>
            <a:cxnLst/>
            <a:rect l="l" t="t" r="r" b="b"/>
            <a:pathLst>
              <a:path w="2369557" h="2290572">
                <a:moveTo>
                  <a:pt x="0" y="0"/>
                </a:moveTo>
                <a:lnTo>
                  <a:pt x="2369556" y="0"/>
                </a:lnTo>
                <a:lnTo>
                  <a:pt x="2369556" y="2290572"/>
                </a:lnTo>
                <a:lnTo>
                  <a:pt x="0" y="2290572"/>
                </a:lnTo>
                <a:lnTo>
                  <a:pt x="0" y="0"/>
                </a:lnTo>
                <a:close/>
              </a:path>
            </a:pathLst>
          </a:custGeom>
          <a:blipFill>
            <a:blip r:embed="rId4"/>
            <a:stretch>
              <a:fillRect/>
            </a:stretch>
          </a:blipFill>
        </p:spPr>
        <p:txBody>
          <a:bodyPr/>
          <a:lstStyle/>
          <a:p>
            <a:endParaRPr lang="fi-FI"/>
          </a:p>
        </p:txBody>
      </p:sp>
      <p:sp>
        <p:nvSpPr>
          <p:cNvPr id="6" name="TextBox 6"/>
          <p:cNvSpPr txBox="1"/>
          <p:nvPr/>
        </p:nvSpPr>
        <p:spPr>
          <a:xfrm>
            <a:off x="4811219" y="3975627"/>
            <a:ext cx="4942381" cy="3456929"/>
          </a:xfrm>
          <a:prstGeom prst="rect">
            <a:avLst/>
          </a:prstGeom>
        </p:spPr>
        <p:txBody>
          <a:bodyPr lIns="0" tIns="0" rIns="0" bIns="0" rtlCol="0" anchor="t">
            <a:spAutoFit/>
          </a:bodyPr>
          <a:lstStyle/>
          <a:p>
            <a:pPr algn="ctr">
              <a:lnSpc>
                <a:spcPts val="2637"/>
              </a:lnSpc>
            </a:pPr>
            <a:r>
              <a:rPr lang="en-US" sz="1883" spc="263">
                <a:solidFill>
                  <a:srgbClr val="282828"/>
                </a:solidFill>
                <a:latin typeface="Walter Turncoat"/>
                <a:ea typeface="Walter Turncoat"/>
                <a:cs typeface="Walter Turncoat"/>
                <a:sym typeface="Walter Turncoat"/>
              </a:rPr>
              <a:t>Maarika Piispanen</a:t>
            </a:r>
          </a:p>
          <a:p>
            <a:pPr algn="ctr">
              <a:lnSpc>
                <a:spcPts val="2637"/>
              </a:lnSpc>
            </a:pPr>
            <a:endParaRPr lang="en-US" sz="1883" spc="263">
              <a:solidFill>
                <a:srgbClr val="282828"/>
              </a:solidFill>
              <a:latin typeface="Walter Turncoat"/>
              <a:ea typeface="Walter Turncoat"/>
              <a:cs typeface="Walter Turncoat"/>
              <a:sym typeface="Walter Turncoat"/>
            </a:endParaRPr>
          </a:p>
          <a:p>
            <a:pPr algn="ctr">
              <a:lnSpc>
                <a:spcPts val="2491"/>
              </a:lnSpc>
            </a:pPr>
            <a:r>
              <a:rPr lang="en-US" sz="1779" spc="249">
                <a:solidFill>
                  <a:srgbClr val="282828"/>
                </a:solidFill>
                <a:latin typeface="Walter Turncoat"/>
                <a:ea typeface="Walter Turncoat"/>
                <a:cs typeface="Walter Turncoat"/>
                <a:sym typeface="Walter Turncoat"/>
              </a:rPr>
              <a:t>KT, erityisluokanopettaja, työnohjaaja, nepsy-valmentaja, ratkaisukeskeinen terapeutti, taide- ja tunnelukkotyöskentelyyn erikoistunut integratiivinen skeematerapeutti ja sielunhoitoterapeutti</a:t>
            </a:r>
          </a:p>
          <a:p>
            <a:pPr algn="ctr">
              <a:lnSpc>
                <a:spcPts val="2637"/>
              </a:lnSpc>
            </a:pPr>
            <a:endParaRPr lang="en-US" sz="1779" spc="249">
              <a:solidFill>
                <a:srgbClr val="282828"/>
              </a:solidFill>
              <a:latin typeface="Walter Turncoat"/>
              <a:ea typeface="Walter Turncoat"/>
              <a:cs typeface="Walter Turncoat"/>
              <a:sym typeface="Walter Turncoat"/>
            </a:endParaRPr>
          </a:p>
          <a:p>
            <a:pPr algn="ctr">
              <a:lnSpc>
                <a:spcPts val="2637"/>
              </a:lnSpc>
            </a:pPr>
            <a:endParaRPr lang="en-US" sz="1779" spc="249">
              <a:solidFill>
                <a:srgbClr val="282828"/>
              </a:solidFill>
              <a:latin typeface="Walter Turncoat"/>
              <a:ea typeface="Walter Turncoat"/>
              <a:cs typeface="Walter Turncoat"/>
              <a:sym typeface="Walter Turncoat"/>
            </a:endParaRPr>
          </a:p>
        </p:txBody>
      </p:sp>
      <p:sp>
        <p:nvSpPr>
          <p:cNvPr id="7" name="TextBox 7"/>
          <p:cNvSpPr txBox="1"/>
          <p:nvPr/>
        </p:nvSpPr>
        <p:spPr>
          <a:xfrm>
            <a:off x="145797" y="956999"/>
            <a:ext cx="4869914" cy="1054736"/>
          </a:xfrm>
          <a:prstGeom prst="rect">
            <a:avLst/>
          </a:prstGeom>
        </p:spPr>
        <p:txBody>
          <a:bodyPr lIns="0" tIns="0" rIns="0" bIns="0" rtlCol="0" anchor="t">
            <a:spAutoFit/>
          </a:bodyPr>
          <a:lstStyle/>
          <a:p>
            <a:pPr algn="ctr">
              <a:lnSpc>
                <a:spcPts val="4339"/>
              </a:lnSpc>
            </a:pPr>
            <a:r>
              <a:rPr lang="en-US" sz="3099">
                <a:solidFill>
                  <a:srgbClr val="282828"/>
                </a:solidFill>
                <a:latin typeface="Open Sans Bold"/>
                <a:ea typeface="Open Sans Bold"/>
                <a:cs typeface="Open Sans Bold"/>
                <a:sym typeface="Open Sans Bold"/>
              </a:rPr>
              <a:t>Opiskelijan äänellä -hanke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826" y="640080"/>
            <a:ext cx="3246553" cy="3956736"/>
          </a:xfrm>
          <a:custGeom>
            <a:avLst/>
            <a:gdLst/>
            <a:ahLst/>
            <a:cxnLst/>
            <a:rect l="l" t="t" r="r" b="b"/>
            <a:pathLst>
              <a:path w="3246553" h="3956736">
                <a:moveTo>
                  <a:pt x="0" y="0"/>
                </a:moveTo>
                <a:lnTo>
                  <a:pt x="3246552" y="0"/>
                </a:lnTo>
                <a:lnTo>
                  <a:pt x="3246552" y="3956736"/>
                </a:lnTo>
                <a:lnTo>
                  <a:pt x="0" y="3956736"/>
                </a:lnTo>
                <a:lnTo>
                  <a:pt x="0" y="0"/>
                </a:lnTo>
                <a:close/>
              </a:path>
            </a:pathLst>
          </a:custGeom>
          <a:blipFill>
            <a:blip r:embed="rId2"/>
            <a:stretch>
              <a:fillRect/>
            </a:stretch>
          </a:blipFill>
        </p:spPr>
        <p:txBody>
          <a:bodyPr/>
          <a:lstStyle/>
          <a:p>
            <a:endParaRPr lang="fi-FI"/>
          </a:p>
        </p:txBody>
      </p:sp>
      <p:sp>
        <p:nvSpPr>
          <p:cNvPr id="3" name="TextBox 3"/>
          <p:cNvSpPr txBox="1"/>
          <p:nvPr/>
        </p:nvSpPr>
        <p:spPr>
          <a:xfrm>
            <a:off x="3569726" y="923631"/>
            <a:ext cx="5895587" cy="6472132"/>
          </a:xfrm>
          <a:prstGeom prst="rect">
            <a:avLst/>
          </a:prstGeom>
        </p:spPr>
        <p:txBody>
          <a:bodyPr lIns="0" tIns="0" rIns="0" bIns="0" rtlCol="0" anchor="t">
            <a:spAutoFit/>
          </a:bodyPr>
          <a:lstStyle/>
          <a:p>
            <a:pPr marL="338242" lvl="1" indent="-169121" algn="l">
              <a:lnSpc>
                <a:spcPts val="2193"/>
              </a:lnSpc>
              <a:buFont typeface="Arial"/>
              <a:buChar char="•"/>
            </a:pPr>
            <a:r>
              <a:rPr lang="en-US" sz="1566">
                <a:solidFill>
                  <a:srgbClr val="000000"/>
                </a:solidFill>
                <a:latin typeface="Montserrat"/>
                <a:ea typeface="Montserrat"/>
                <a:cs typeface="Montserrat"/>
                <a:sym typeface="Montserrat"/>
              </a:rPr>
              <a:t>Ilmenevät diagnoosille ominaisena toimintatapana ja käytöksenä, ja vaikuttavat mm. sosiaaliseen vuorovaikutukseen, kielelliseen ja ei-kielelliseen viestintään, tunteiden säätelyyn ja oman toiminnan ohjaamiseen.</a:t>
            </a:r>
          </a:p>
          <a:p>
            <a:pPr algn="l">
              <a:lnSpc>
                <a:spcPts val="2193"/>
              </a:lnSpc>
            </a:pPr>
            <a:endParaRPr lang="en-US" sz="1566">
              <a:solidFill>
                <a:srgbClr val="000000"/>
              </a:solidFill>
              <a:latin typeface="Montserrat"/>
              <a:ea typeface="Montserrat"/>
              <a:cs typeface="Montserrat"/>
              <a:sym typeface="Montserrat"/>
            </a:endParaRPr>
          </a:p>
          <a:p>
            <a:pPr marL="338242" lvl="1" indent="-169121" algn="l">
              <a:lnSpc>
                <a:spcPts val="2193"/>
              </a:lnSpc>
              <a:buFont typeface="Arial"/>
              <a:buChar char="•"/>
            </a:pPr>
            <a:r>
              <a:rPr lang="en-US" sz="1566">
                <a:solidFill>
                  <a:srgbClr val="000000"/>
                </a:solidFill>
                <a:latin typeface="Montserrat"/>
                <a:ea typeface="Montserrat"/>
                <a:cs typeface="Montserrat"/>
                <a:sym typeface="Montserrat"/>
              </a:rPr>
              <a:t>Neurokehityksellisiin häiriöihin liittyy erilaisia ja eriasteisia toimintakyvyn haasteita. Haasteet voivat näkyä oppimisessa, kielenkehityksessä, aistisäätelyssä ja motoriikassa. </a:t>
            </a:r>
          </a:p>
          <a:p>
            <a:pPr algn="l">
              <a:lnSpc>
                <a:spcPts val="2193"/>
              </a:lnSpc>
            </a:pPr>
            <a:endParaRPr lang="en-US" sz="1566">
              <a:solidFill>
                <a:srgbClr val="000000"/>
              </a:solidFill>
              <a:latin typeface="Montserrat"/>
              <a:ea typeface="Montserrat"/>
              <a:cs typeface="Montserrat"/>
              <a:sym typeface="Montserrat"/>
            </a:endParaRPr>
          </a:p>
          <a:p>
            <a:pPr marL="338242" lvl="1" indent="-169121" algn="l">
              <a:lnSpc>
                <a:spcPts val="2193"/>
              </a:lnSpc>
              <a:buFont typeface="Arial"/>
              <a:buChar char="•"/>
            </a:pPr>
            <a:r>
              <a:rPr lang="en-US" sz="1566">
                <a:solidFill>
                  <a:srgbClr val="000000"/>
                </a:solidFill>
                <a:latin typeface="Montserrat"/>
                <a:ea typeface="Montserrat"/>
                <a:cs typeface="Montserrat"/>
                <a:sym typeface="Montserrat"/>
              </a:rPr>
              <a:t>Käyttäytymispiirteet vaihtelevat sekä ihmisten välillä että myös samalla ihmisellä eri ikä- ja kehitysvaiheissa.</a:t>
            </a:r>
          </a:p>
          <a:p>
            <a:pPr algn="l">
              <a:lnSpc>
                <a:spcPts val="2193"/>
              </a:lnSpc>
            </a:pPr>
            <a:endParaRPr lang="en-US" sz="1566">
              <a:solidFill>
                <a:srgbClr val="000000"/>
              </a:solidFill>
              <a:latin typeface="Montserrat"/>
              <a:ea typeface="Montserrat"/>
              <a:cs typeface="Montserrat"/>
              <a:sym typeface="Montserrat"/>
            </a:endParaRPr>
          </a:p>
          <a:p>
            <a:pPr marL="338242" lvl="1" indent="-169121" algn="l">
              <a:lnSpc>
                <a:spcPts val="2193"/>
              </a:lnSpc>
              <a:buFont typeface="Arial"/>
              <a:buChar char="•"/>
            </a:pPr>
            <a:r>
              <a:rPr lang="en-US" sz="1566">
                <a:solidFill>
                  <a:srgbClr val="000000"/>
                </a:solidFill>
                <a:latin typeface="Montserrat"/>
                <a:ea typeface="Montserrat"/>
                <a:cs typeface="Montserrat"/>
                <a:sym typeface="Montserrat"/>
              </a:rPr>
              <a:t>Nepsy-häiriöt nähdään usein haasteina etenkin koulussa (kun odotettu toiminta, tavoitteet ja todellinen toiminta eivät kohtaa). On kuitenkin muistettava (ja muistutettava!), että monella esim. adhd tai asberger voi näyttäytyä eri ympäristössä vahvuutena.</a:t>
            </a:r>
          </a:p>
          <a:p>
            <a:pPr algn="l">
              <a:lnSpc>
                <a:spcPts val="2053"/>
              </a:lnSpc>
            </a:pPr>
            <a:endParaRPr lang="en-US" sz="1566">
              <a:solidFill>
                <a:srgbClr val="000000"/>
              </a:solidFill>
              <a:latin typeface="Montserrat"/>
              <a:ea typeface="Montserrat"/>
              <a:cs typeface="Montserrat"/>
              <a:sym typeface="Montserrat"/>
            </a:endParaRPr>
          </a:p>
          <a:p>
            <a:pPr algn="l">
              <a:lnSpc>
                <a:spcPts val="2053"/>
              </a:lnSpc>
            </a:pPr>
            <a:endParaRPr lang="en-US" sz="1566">
              <a:solidFill>
                <a:srgbClr val="000000"/>
              </a:solidFill>
              <a:latin typeface="Montserrat"/>
              <a:ea typeface="Montserrat"/>
              <a:cs typeface="Montserrat"/>
              <a:sym typeface="Montserrat"/>
            </a:endParaRPr>
          </a:p>
          <a:p>
            <a:pPr algn="l">
              <a:lnSpc>
                <a:spcPts val="2053"/>
              </a:lnSpc>
            </a:pPr>
            <a:endParaRPr lang="en-US" sz="1566">
              <a:solidFill>
                <a:srgbClr val="000000"/>
              </a:solidFill>
              <a:latin typeface="Montserrat"/>
              <a:ea typeface="Montserrat"/>
              <a:cs typeface="Montserrat"/>
              <a:sym typeface="Montserrat"/>
            </a:endParaRPr>
          </a:p>
          <a:p>
            <a:pPr algn="l">
              <a:lnSpc>
                <a:spcPts val="1493"/>
              </a:lnSpc>
            </a:pPr>
            <a:endParaRPr lang="en-US" sz="1566">
              <a:solidFill>
                <a:srgbClr val="000000"/>
              </a:solidFill>
              <a:latin typeface="Montserrat"/>
              <a:ea typeface="Montserrat"/>
              <a:cs typeface="Montserrat"/>
              <a:sym typeface="Montserrat"/>
            </a:endParaRPr>
          </a:p>
        </p:txBody>
      </p:sp>
      <p:sp>
        <p:nvSpPr>
          <p:cNvPr id="4" name="TextBox 4"/>
          <p:cNvSpPr txBox="1"/>
          <p:nvPr/>
        </p:nvSpPr>
        <p:spPr>
          <a:xfrm>
            <a:off x="-41447" y="215761"/>
            <a:ext cx="9795047" cy="358443"/>
          </a:xfrm>
          <a:prstGeom prst="rect">
            <a:avLst/>
          </a:prstGeom>
        </p:spPr>
        <p:txBody>
          <a:bodyPr lIns="0" tIns="0" rIns="0" bIns="0" rtlCol="0" anchor="t">
            <a:spAutoFit/>
          </a:bodyPr>
          <a:lstStyle/>
          <a:p>
            <a:pPr algn="ctr">
              <a:lnSpc>
                <a:spcPts val="2818"/>
              </a:lnSpc>
            </a:pPr>
            <a:r>
              <a:rPr lang="en-US" sz="2013">
                <a:solidFill>
                  <a:srgbClr val="000000"/>
                </a:solidFill>
                <a:latin typeface="TAN Pearl"/>
                <a:ea typeface="TAN Pearl"/>
                <a:cs typeface="TAN Pearl"/>
                <a:sym typeface="TAN Pearl"/>
              </a:rPr>
              <a:t>Neuropsykiatriset eli “nepsy” -häiriöt?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AutoShape 2"/>
          <p:cNvSpPr/>
          <p:nvPr/>
        </p:nvSpPr>
        <p:spPr>
          <a:xfrm flipV="1">
            <a:off x="160112" y="1040814"/>
            <a:ext cx="0" cy="4389120"/>
          </a:xfrm>
          <a:prstGeom prst="line">
            <a:avLst/>
          </a:prstGeom>
          <a:ln w="9525" cap="flat">
            <a:solidFill>
              <a:srgbClr val="000000"/>
            </a:solidFill>
            <a:prstDash val="solid"/>
            <a:headEnd type="none" w="sm" len="sm"/>
            <a:tailEnd type="none" w="sm" len="sm"/>
          </a:ln>
        </p:spPr>
        <p:txBody>
          <a:bodyPr/>
          <a:lstStyle/>
          <a:p>
            <a:endParaRPr lang="fi-FI"/>
          </a:p>
        </p:txBody>
      </p:sp>
      <p:grpSp>
        <p:nvGrpSpPr>
          <p:cNvPr id="3" name="Group 3"/>
          <p:cNvGrpSpPr/>
          <p:nvPr/>
        </p:nvGrpSpPr>
        <p:grpSpPr>
          <a:xfrm>
            <a:off x="6796835" y="2686286"/>
            <a:ext cx="2956765" cy="3897394"/>
            <a:chOff x="0" y="0"/>
            <a:chExt cx="1460131" cy="1924639"/>
          </a:xfrm>
        </p:grpSpPr>
        <p:sp>
          <p:nvSpPr>
            <p:cNvPr id="4" name="Freeform 4"/>
            <p:cNvSpPr/>
            <p:nvPr/>
          </p:nvSpPr>
          <p:spPr>
            <a:xfrm>
              <a:off x="0" y="0"/>
              <a:ext cx="1460131" cy="1924639"/>
            </a:xfrm>
            <a:custGeom>
              <a:avLst/>
              <a:gdLst/>
              <a:ahLst/>
              <a:cxnLst/>
              <a:rect l="l" t="t" r="r" b="b"/>
              <a:pathLst>
                <a:path w="1460131" h="1924639">
                  <a:moveTo>
                    <a:pt x="0" y="0"/>
                  </a:moveTo>
                  <a:lnTo>
                    <a:pt x="1460131" y="0"/>
                  </a:lnTo>
                  <a:lnTo>
                    <a:pt x="1460131" y="1924639"/>
                  </a:lnTo>
                  <a:lnTo>
                    <a:pt x="0" y="1924639"/>
                  </a:lnTo>
                  <a:close/>
                </a:path>
              </a:pathLst>
            </a:custGeom>
            <a:solidFill>
              <a:srgbClr val="FFFFFF"/>
            </a:solidFill>
          </p:spPr>
          <p:txBody>
            <a:bodyPr/>
            <a:lstStyle/>
            <a:p>
              <a:endParaRPr lang="fi-FI"/>
            </a:p>
          </p:txBody>
        </p:sp>
        <p:sp>
          <p:nvSpPr>
            <p:cNvPr id="5" name="TextBox 5"/>
            <p:cNvSpPr txBox="1"/>
            <p:nvPr/>
          </p:nvSpPr>
          <p:spPr>
            <a:xfrm>
              <a:off x="0" y="-28575"/>
              <a:ext cx="1460131" cy="1953214"/>
            </a:xfrm>
            <a:prstGeom prst="rect">
              <a:avLst/>
            </a:prstGeom>
          </p:spPr>
          <p:txBody>
            <a:bodyPr lIns="27093" tIns="27093" rIns="27093" bIns="27093" rtlCol="0" anchor="ctr"/>
            <a:lstStyle/>
            <a:p>
              <a:pPr algn="ctr">
                <a:lnSpc>
                  <a:spcPts val="1418"/>
                </a:lnSpc>
                <a:spcBef>
                  <a:spcPct val="0"/>
                </a:spcBef>
              </a:pPr>
              <a:endParaRPr/>
            </a:p>
          </p:txBody>
        </p:sp>
      </p:grpSp>
      <p:sp>
        <p:nvSpPr>
          <p:cNvPr id="6" name="TextBox 6"/>
          <p:cNvSpPr txBox="1"/>
          <p:nvPr/>
        </p:nvSpPr>
        <p:spPr>
          <a:xfrm>
            <a:off x="483770" y="1012239"/>
            <a:ext cx="6151842" cy="6092402"/>
          </a:xfrm>
          <a:prstGeom prst="rect">
            <a:avLst/>
          </a:prstGeom>
        </p:spPr>
        <p:txBody>
          <a:bodyPr lIns="0" tIns="0" rIns="0" bIns="0" rtlCol="0" anchor="t">
            <a:spAutoFit/>
          </a:bodyPr>
          <a:lstStyle/>
          <a:p>
            <a:pPr marL="316652" lvl="1" indent="-158326" algn="l">
              <a:lnSpc>
                <a:spcPts val="2053"/>
              </a:lnSpc>
              <a:buFont typeface="Arial"/>
              <a:buChar char="•"/>
            </a:pPr>
            <a:r>
              <a:rPr lang="en-US" sz="1466">
                <a:solidFill>
                  <a:srgbClr val="000000"/>
                </a:solidFill>
                <a:latin typeface="Montserrat Bold"/>
                <a:ea typeface="Montserrat Bold"/>
                <a:cs typeface="Montserrat Bold"/>
                <a:sym typeface="Montserrat Bold"/>
              </a:rPr>
              <a:t>Neuropsykiatrinen häiriö ei ole sairaus, vaan ihmisen synnynnäinen ominaisuus, nk. “neuroepätyypillinen” poikkeavuus tiedonkäsittelyssä ja tunteiden käsittelyssä. </a:t>
            </a:r>
          </a:p>
          <a:p>
            <a:pPr algn="l">
              <a:lnSpc>
                <a:spcPts val="2053"/>
              </a:lnSpc>
            </a:pPr>
            <a:endParaRPr lang="en-US" sz="1466">
              <a:solidFill>
                <a:srgbClr val="000000"/>
              </a:solidFill>
              <a:latin typeface="Montserrat Bold"/>
              <a:ea typeface="Montserrat Bold"/>
              <a:cs typeface="Montserrat Bold"/>
              <a:sym typeface="Montserrat Bold"/>
            </a:endParaRPr>
          </a:p>
          <a:p>
            <a:pPr marL="316652" lvl="1" indent="-158326" algn="l">
              <a:lnSpc>
                <a:spcPts val="2053"/>
              </a:lnSpc>
              <a:buFont typeface="Arial"/>
              <a:buChar char="•"/>
            </a:pPr>
            <a:r>
              <a:rPr lang="en-US" sz="1466">
                <a:solidFill>
                  <a:srgbClr val="000000"/>
                </a:solidFill>
                <a:latin typeface="Montserrat Bold"/>
                <a:ea typeface="Montserrat Bold"/>
                <a:cs typeface="Montserrat Bold"/>
                <a:sym typeface="Montserrat Bold"/>
              </a:rPr>
              <a:t>Monet erilaiset perintö- ja ympäristötekijät yhdessä aiheuttavat aivojen kehityksen poikkeavuutta, mikä tuottaa esim. ADHD:n oireita tietojen ja tunteiden käsittelyssä sekä mahdollisesti tarkkaamattomuudessa ja toiminnanohjauksessa. </a:t>
            </a:r>
          </a:p>
          <a:p>
            <a:pPr algn="l">
              <a:lnSpc>
                <a:spcPts val="2053"/>
              </a:lnSpc>
            </a:pPr>
            <a:endParaRPr lang="en-US" sz="1466">
              <a:solidFill>
                <a:srgbClr val="000000"/>
              </a:solidFill>
              <a:latin typeface="Montserrat Bold"/>
              <a:ea typeface="Montserrat Bold"/>
              <a:cs typeface="Montserrat Bold"/>
              <a:sym typeface="Montserrat Bold"/>
            </a:endParaRPr>
          </a:p>
          <a:p>
            <a:pPr marL="316652" lvl="1" indent="-158326" algn="l">
              <a:lnSpc>
                <a:spcPts val="2053"/>
              </a:lnSpc>
              <a:buFont typeface="Arial"/>
              <a:buChar char="•"/>
            </a:pPr>
            <a:r>
              <a:rPr lang="en-US" sz="1466">
                <a:solidFill>
                  <a:srgbClr val="000000"/>
                </a:solidFill>
                <a:latin typeface="Montserrat Bold"/>
                <a:ea typeface="Montserrat Bold"/>
                <a:cs typeface="Montserrat Bold"/>
                <a:sym typeface="Montserrat Bold"/>
              </a:rPr>
              <a:t>Autismikirjon häiriö on keskushermoston kehityksellinen häiriö, jolle on ominaista laaja-alaiset ja pysyvät sosiaalisen vuorovaikutuksen ja kommunikaation erityispiirteet sekä rajoittuneet, toistavat ja joustamattomat käytösmallit, kiinnostuksen kohteet tai aktiviteetit</a:t>
            </a:r>
          </a:p>
          <a:p>
            <a:pPr algn="l">
              <a:lnSpc>
                <a:spcPts val="2053"/>
              </a:lnSpc>
            </a:pPr>
            <a:endParaRPr lang="en-US" sz="1466">
              <a:solidFill>
                <a:srgbClr val="000000"/>
              </a:solidFill>
              <a:latin typeface="Montserrat Bold"/>
              <a:ea typeface="Montserrat Bold"/>
              <a:cs typeface="Montserrat Bold"/>
              <a:sym typeface="Montserrat Bold"/>
            </a:endParaRPr>
          </a:p>
          <a:p>
            <a:pPr marL="316652" lvl="1" indent="-158326" algn="l">
              <a:lnSpc>
                <a:spcPts val="2053"/>
              </a:lnSpc>
              <a:buFont typeface="Arial"/>
              <a:buChar char="•"/>
            </a:pPr>
            <a:r>
              <a:rPr lang="en-US" sz="1466">
                <a:solidFill>
                  <a:srgbClr val="000000"/>
                </a:solidFill>
                <a:latin typeface="Montserrat Bold"/>
                <a:ea typeface="Montserrat Bold"/>
                <a:cs typeface="Montserrat Bold"/>
                <a:sym typeface="Montserrat Bold"/>
              </a:rPr>
              <a:t>Havaittavissa jo lapsuudessa, mutta joka useimmiten diagnosoidaan kouluiässä</a:t>
            </a:r>
          </a:p>
          <a:p>
            <a:pPr algn="l">
              <a:lnSpc>
                <a:spcPts val="2053"/>
              </a:lnSpc>
            </a:pPr>
            <a:endParaRPr lang="en-US" sz="1466">
              <a:solidFill>
                <a:srgbClr val="000000"/>
              </a:solidFill>
              <a:latin typeface="Montserrat Bold"/>
              <a:ea typeface="Montserrat Bold"/>
              <a:cs typeface="Montserrat Bold"/>
              <a:sym typeface="Montserrat Bold"/>
            </a:endParaRPr>
          </a:p>
          <a:p>
            <a:pPr marL="316652" lvl="1" indent="-158326" algn="l">
              <a:lnSpc>
                <a:spcPts val="2053"/>
              </a:lnSpc>
              <a:buFont typeface="Arial"/>
              <a:buChar char="•"/>
            </a:pPr>
            <a:r>
              <a:rPr lang="en-US" sz="1466">
                <a:solidFill>
                  <a:srgbClr val="000000"/>
                </a:solidFill>
                <a:latin typeface="Montserrat Bold"/>
                <a:ea typeface="Montserrat Bold"/>
                <a:cs typeface="Montserrat Bold"/>
                <a:sym typeface="Montserrat Bold"/>
              </a:rPr>
              <a:t>Epätyypilliset oireet ja niistä johtuva käyttäytyminen eivät siis ole henkilön itsensä tai hänen läheistensä aiheuttamia, eikä kyseessä ole esimerkiksi laiskuus, välinpitämättömyys, huono vanhemmuus tai muu tahdonalainen asia. </a:t>
            </a:r>
          </a:p>
          <a:p>
            <a:pPr algn="l">
              <a:lnSpc>
                <a:spcPts val="1493"/>
              </a:lnSpc>
            </a:pPr>
            <a:endParaRPr lang="en-US" sz="1466">
              <a:solidFill>
                <a:srgbClr val="000000"/>
              </a:solidFill>
              <a:latin typeface="Montserrat Bold"/>
              <a:ea typeface="Montserrat Bold"/>
              <a:cs typeface="Montserrat Bold"/>
              <a:sym typeface="Montserrat Bold"/>
            </a:endParaRPr>
          </a:p>
        </p:txBody>
      </p:sp>
      <p:sp>
        <p:nvSpPr>
          <p:cNvPr id="7" name="TextBox 7"/>
          <p:cNvSpPr txBox="1"/>
          <p:nvPr/>
        </p:nvSpPr>
        <p:spPr>
          <a:xfrm>
            <a:off x="155350" y="163093"/>
            <a:ext cx="9460751" cy="358443"/>
          </a:xfrm>
          <a:prstGeom prst="rect">
            <a:avLst/>
          </a:prstGeom>
        </p:spPr>
        <p:txBody>
          <a:bodyPr lIns="0" tIns="0" rIns="0" bIns="0" rtlCol="0" anchor="t">
            <a:spAutoFit/>
          </a:bodyPr>
          <a:lstStyle/>
          <a:p>
            <a:pPr algn="ctr">
              <a:lnSpc>
                <a:spcPts val="2818"/>
              </a:lnSpc>
            </a:pPr>
            <a:r>
              <a:rPr lang="en-US" sz="2013">
                <a:solidFill>
                  <a:srgbClr val="000000"/>
                </a:solidFill>
                <a:latin typeface="TAN Pearl"/>
                <a:ea typeface="TAN Pearl"/>
                <a:cs typeface="TAN Pearl"/>
                <a:sym typeface="TAN Pearl"/>
              </a:rPr>
              <a:t>Neuropsykiatriset eli “nepsy” -häiriöt?</a:t>
            </a:r>
          </a:p>
        </p:txBody>
      </p:sp>
      <p:grpSp>
        <p:nvGrpSpPr>
          <p:cNvPr id="8" name="Group 8"/>
          <p:cNvGrpSpPr/>
          <p:nvPr/>
        </p:nvGrpSpPr>
        <p:grpSpPr>
          <a:xfrm>
            <a:off x="7170461" y="3070618"/>
            <a:ext cx="2583139" cy="3180056"/>
            <a:chOff x="0" y="0"/>
            <a:chExt cx="3444185" cy="4240075"/>
          </a:xfrm>
        </p:grpSpPr>
        <p:pic>
          <p:nvPicPr>
            <p:cNvPr id="9" name="Picture 9"/>
            <p:cNvPicPr>
              <a:picLocks noChangeAspect="1"/>
            </p:cNvPicPr>
            <p:nvPr/>
          </p:nvPicPr>
          <p:blipFill>
            <a:blip r:embed="rId2"/>
            <a:srcRect t="8963" b="8963"/>
            <a:stretch>
              <a:fillRect/>
            </a:stretch>
          </p:blipFill>
          <p:spPr>
            <a:xfrm>
              <a:off x="0" y="0"/>
              <a:ext cx="3444185" cy="4240075"/>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803269" y="573635"/>
            <a:ext cx="12484078" cy="5763483"/>
          </a:xfrm>
          <a:custGeom>
            <a:avLst/>
            <a:gdLst/>
            <a:ahLst/>
            <a:cxnLst/>
            <a:rect l="l" t="t" r="r" b="b"/>
            <a:pathLst>
              <a:path w="12484078" h="5763483">
                <a:moveTo>
                  <a:pt x="0" y="0"/>
                </a:moveTo>
                <a:lnTo>
                  <a:pt x="12484078" y="0"/>
                </a:lnTo>
                <a:lnTo>
                  <a:pt x="12484078" y="5763483"/>
                </a:lnTo>
                <a:lnTo>
                  <a:pt x="0" y="5763483"/>
                </a:lnTo>
                <a:lnTo>
                  <a:pt x="0" y="0"/>
                </a:lnTo>
                <a:close/>
              </a:path>
            </a:pathLst>
          </a:custGeom>
          <a:blipFill>
            <a:blip r:embed="rId2"/>
            <a:stretch>
              <a:fillRect/>
            </a:stretch>
          </a:blipFill>
        </p:spPr>
        <p:txBody>
          <a:bodyPr/>
          <a:lstStyle/>
          <a:p>
            <a:endParaRPr lang="fi-FI"/>
          </a:p>
        </p:txBody>
      </p:sp>
      <p:sp>
        <p:nvSpPr>
          <p:cNvPr id="3" name="Freeform 3"/>
          <p:cNvSpPr/>
          <p:nvPr/>
        </p:nvSpPr>
        <p:spPr>
          <a:xfrm>
            <a:off x="158651" y="5322864"/>
            <a:ext cx="1004068" cy="1260816"/>
          </a:xfrm>
          <a:custGeom>
            <a:avLst/>
            <a:gdLst/>
            <a:ahLst/>
            <a:cxnLst/>
            <a:rect l="l" t="t" r="r" b="b"/>
            <a:pathLst>
              <a:path w="1004068" h="1260816">
                <a:moveTo>
                  <a:pt x="0" y="0"/>
                </a:moveTo>
                <a:lnTo>
                  <a:pt x="1004068" y="0"/>
                </a:lnTo>
                <a:lnTo>
                  <a:pt x="1004068" y="1260816"/>
                </a:lnTo>
                <a:lnTo>
                  <a:pt x="0" y="126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4" name="TextBox 4"/>
          <p:cNvSpPr txBox="1"/>
          <p:nvPr/>
        </p:nvSpPr>
        <p:spPr>
          <a:xfrm>
            <a:off x="158651" y="6545580"/>
            <a:ext cx="9436298" cy="372745"/>
          </a:xfrm>
          <a:prstGeom prst="rect">
            <a:avLst/>
          </a:prstGeom>
        </p:spPr>
        <p:txBody>
          <a:bodyPr lIns="0" tIns="0" rIns="0" bIns="0" rtlCol="0" anchor="t">
            <a:spAutoFit/>
          </a:bodyPr>
          <a:lstStyle/>
          <a:p>
            <a:pPr algn="ctr">
              <a:lnSpc>
                <a:spcPts val="3079"/>
              </a:lnSpc>
            </a:pPr>
            <a:r>
              <a:rPr lang="en-US" sz="2199">
                <a:solidFill>
                  <a:srgbClr val="000000"/>
                </a:solidFill>
                <a:latin typeface="Open Sans"/>
                <a:ea typeface="Open Sans"/>
                <a:cs typeface="Open Sans"/>
                <a:sym typeface="Open Sans"/>
              </a:rPr>
              <a:t>Mitä mielestäsi haastaa meillä eniten? (opettajaa/opiskelijaa/järjestelyjä)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036568" cy="7315200"/>
            <a:chOff x="0" y="0"/>
            <a:chExt cx="1993367" cy="3612444"/>
          </a:xfrm>
        </p:grpSpPr>
        <p:sp>
          <p:nvSpPr>
            <p:cNvPr id="3" name="Freeform 3"/>
            <p:cNvSpPr/>
            <p:nvPr/>
          </p:nvSpPr>
          <p:spPr>
            <a:xfrm>
              <a:off x="0" y="0"/>
              <a:ext cx="1993367" cy="3612445"/>
            </a:xfrm>
            <a:custGeom>
              <a:avLst/>
              <a:gdLst/>
              <a:ahLst/>
              <a:cxnLst/>
              <a:rect l="l" t="t" r="r" b="b"/>
              <a:pathLst>
                <a:path w="1993367" h="3612445">
                  <a:moveTo>
                    <a:pt x="0" y="0"/>
                  </a:moveTo>
                  <a:lnTo>
                    <a:pt x="1993367" y="0"/>
                  </a:lnTo>
                  <a:lnTo>
                    <a:pt x="1993367" y="3612445"/>
                  </a:lnTo>
                  <a:lnTo>
                    <a:pt x="0" y="3612445"/>
                  </a:lnTo>
                  <a:close/>
                </a:path>
              </a:pathLst>
            </a:custGeom>
            <a:solidFill>
              <a:srgbClr val="FFFFFF"/>
            </a:solidFill>
          </p:spPr>
          <p:txBody>
            <a:bodyPr/>
            <a:lstStyle/>
            <a:p>
              <a:endParaRPr lang="fi-FI"/>
            </a:p>
          </p:txBody>
        </p:sp>
        <p:sp>
          <p:nvSpPr>
            <p:cNvPr id="4" name="TextBox 4"/>
            <p:cNvSpPr txBox="1"/>
            <p:nvPr/>
          </p:nvSpPr>
          <p:spPr>
            <a:xfrm>
              <a:off x="0" y="-28575"/>
              <a:ext cx="1993367" cy="3641019"/>
            </a:xfrm>
            <a:prstGeom prst="rect">
              <a:avLst/>
            </a:prstGeom>
          </p:spPr>
          <p:txBody>
            <a:bodyPr lIns="27093" tIns="27093" rIns="27093" bIns="27093" rtlCol="0" anchor="ctr"/>
            <a:lstStyle/>
            <a:p>
              <a:pPr algn="ctr">
                <a:lnSpc>
                  <a:spcPts val="1418"/>
                </a:lnSpc>
                <a:spcBef>
                  <a:spcPct val="0"/>
                </a:spcBef>
              </a:pPr>
              <a:endParaRPr/>
            </a:p>
          </p:txBody>
        </p:sp>
      </p:grpSp>
      <p:sp>
        <p:nvSpPr>
          <p:cNvPr id="5" name="TextBox 5"/>
          <p:cNvSpPr txBox="1"/>
          <p:nvPr/>
        </p:nvSpPr>
        <p:spPr>
          <a:xfrm>
            <a:off x="352889" y="371687"/>
            <a:ext cx="3683679" cy="355388"/>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ADHD, ADD</a:t>
            </a:r>
            <a:r>
              <a:rPr lang="en-US" sz="2133">
                <a:solidFill>
                  <a:srgbClr val="000000"/>
                </a:solidFill>
                <a:latin typeface="Montserrat Italics"/>
                <a:ea typeface="Montserrat Italics"/>
                <a:cs typeface="Montserrat Italics"/>
                <a:sym typeface="Montserrat Italics"/>
              </a:rPr>
              <a:t> (ADHD-T)</a:t>
            </a:r>
          </a:p>
        </p:txBody>
      </p:sp>
      <p:sp>
        <p:nvSpPr>
          <p:cNvPr id="6" name="TextBox 6"/>
          <p:cNvSpPr txBox="1"/>
          <p:nvPr/>
        </p:nvSpPr>
        <p:spPr>
          <a:xfrm>
            <a:off x="4203758" y="195405"/>
            <a:ext cx="5392526" cy="7367445"/>
          </a:xfrm>
          <a:prstGeom prst="rect">
            <a:avLst/>
          </a:prstGeom>
        </p:spPr>
        <p:txBody>
          <a:bodyPr lIns="0" tIns="0" rIns="0" bIns="0" rtlCol="0" anchor="t">
            <a:spAutoFit/>
          </a:bodyPr>
          <a:lstStyle/>
          <a:p>
            <a:pPr algn="l">
              <a:lnSpc>
                <a:spcPts val="1985"/>
              </a:lnSpc>
            </a:pPr>
            <a:r>
              <a:rPr lang="en-US" sz="1418">
                <a:solidFill>
                  <a:srgbClr val="000000"/>
                </a:solidFill>
                <a:latin typeface="Montserrat"/>
                <a:ea typeface="Montserrat"/>
                <a:cs typeface="Montserrat"/>
                <a:sym typeface="Montserrat"/>
              </a:rPr>
              <a:t>Ilmenee yleisesti esim. </a:t>
            </a:r>
          </a:p>
          <a:p>
            <a:pPr algn="l">
              <a:lnSpc>
                <a:spcPts val="1985"/>
              </a:lnSpc>
            </a:pPr>
            <a:endParaRPr lang="en-US" sz="1418">
              <a:solidFill>
                <a:srgbClr val="000000"/>
              </a:solidFill>
              <a:latin typeface="Montserrat"/>
              <a:ea typeface="Montserrat"/>
              <a:cs typeface="Montserrat"/>
              <a:sym typeface="Montserrat"/>
            </a:endParaRPr>
          </a:p>
          <a:p>
            <a:pPr marL="327757" lvl="1" indent="-163879" algn="l">
              <a:lnSpc>
                <a:spcPts val="2125"/>
              </a:lnSpc>
              <a:buFont typeface="Arial"/>
              <a:buChar char="•"/>
            </a:pPr>
            <a:r>
              <a:rPr lang="en-US" sz="1518">
                <a:solidFill>
                  <a:srgbClr val="000000"/>
                </a:solidFill>
                <a:latin typeface="Montserrat"/>
                <a:ea typeface="Montserrat"/>
                <a:cs typeface="Montserrat"/>
                <a:sym typeface="Montserrat"/>
              </a:rPr>
              <a:t>impulsiivisuutena ja/tai ylivilkkautena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keskittymisen puutteena</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levottomuutena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tunnesäätelyn ongelmina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ärtyisyyttä,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kiukkukohtauksia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toiminnanohjauksen vaikeuksia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syy- seuraussuhteen ymmärtämisen ongelmia, rangaistukset eivät tunnu auttavan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psykiatrisia ongelmia, kuten depressiota, ahdistushäiriöitä,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uhmakkuus- ja/tai käytöshäiriöitä sekä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unen häiriöitä.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oppimisen tai kehityksen (motoriikka, hahmotus, kieli ja kommunikaatio) erityisvaikeuksia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lisäksi usein minäkuvan, itsetunnon ja sosiaalisten vuorovaikutustaitojen pulmia. </a:t>
            </a: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aistitiedon käsittelyn ja aistisäätelyn pulmaa, mikä näkyy esimerkiksi motoriikan kömpelyytenä, aistiyliherkkyyksinä tai -aliherkkyyksinä sekä aistimushakuisuutena. </a:t>
            </a:r>
          </a:p>
          <a:p>
            <a:pPr algn="l">
              <a:lnSpc>
                <a:spcPts val="1985"/>
              </a:lnSpc>
            </a:pPr>
            <a:endParaRPr lang="en-US" sz="1418">
              <a:solidFill>
                <a:srgbClr val="000000"/>
              </a:solidFill>
              <a:latin typeface="Montserrat"/>
              <a:ea typeface="Montserrat"/>
              <a:cs typeface="Montserrat"/>
              <a:sym typeface="Montserrat"/>
            </a:endParaRPr>
          </a:p>
          <a:p>
            <a:pPr algn="l">
              <a:lnSpc>
                <a:spcPts val="1985"/>
              </a:lnSpc>
            </a:pPr>
            <a:r>
              <a:rPr lang="en-US" sz="1418">
                <a:solidFill>
                  <a:srgbClr val="000000"/>
                </a:solidFill>
                <a:latin typeface="Montserrat"/>
                <a:ea typeface="Montserrat"/>
                <a:cs typeface="Montserrat"/>
                <a:sym typeface="Montserrat"/>
              </a:rPr>
              <a:t> ADHD-nuorella on usein aistien yli- tai aliherkkyyksiä. Myös oppimisvaikeuksien ilmeneminen samaan aikaan on mahdollista. Moni oire saattaa myös olla päällekkäinen tai aiheuttaa välillisesti toisen.</a:t>
            </a:r>
          </a:p>
          <a:p>
            <a:pPr algn="l">
              <a:lnSpc>
                <a:spcPts val="1705"/>
              </a:lnSpc>
            </a:pPr>
            <a:endParaRPr lang="en-US" sz="1418">
              <a:solidFill>
                <a:srgbClr val="000000"/>
              </a:solidFill>
              <a:latin typeface="Montserrat"/>
              <a:ea typeface="Montserrat"/>
              <a:cs typeface="Montserrat"/>
              <a:sym typeface="Montserrat"/>
            </a:endParaRPr>
          </a:p>
          <a:p>
            <a:pPr algn="l">
              <a:lnSpc>
                <a:spcPts val="1705"/>
              </a:lnSpc>
            </a:pPr>
            <a:endParaRPr lang="en-US" sz="1418">
              <a:solidFill>
                <a:srgbClr val="000000"/>
              </a:solidFill>
              <a:latin typeface="Montserrat"/>
              <a:ea typeface="Montserrat"/>
              <a:cs typeface="Montserrat"/>
              <a:sym typeface="Montserrat"/>
            </a:endParaRPr>
          </a:p>
        </p:txBody>
      </p:sp>
      <p:sp>
        <p:nvSpPr>
          <p:cNvPr id="7" name="Freeform 7"/>
          <p:cNvSpPr/>
          <p:nvPr/>
        </p:nvSpPr>
        <p:spPr>
          <a:xfrm>
            <a:off x="273164" y="919215"/>
            <a:ext cx="3490241" cy="3043011"/>
          </a:xfrm>
          <a:custGeom>
            <a:avLst/>
            <a:gdLst/>
            <a:ahLst/>
            <a:cxnLst/>
            <a:rect l="l" t="t" r="r" b="b"/>
            <a:pathLst>
              <a:path w="3490241" h="3043011">
                <a:moveTo>
                  <a:pt x="0" y="0"/>
                </a:moveTo>
                <a:lnTo>
                  <a:pt x="3490241" y="0"/>
                </a:lnTo>
                <a:lnTo>
                  <a:pt x="3490241" y="3043011"/>
                </a:lnTo>
                <a:lnTo>
                  <a:pt x="0" y="3043011"/>
                </a:lnTo>
                <a:lnTo>
                  <a:pt x="0" y="0"/>
                </a:lnTo>
                <a:close/>
              </a:path>
            </a:pathLst>
          </a:custGeom>
          <a:blipFill>
            <a:blip r:embed="rId2"/>
            <a:stretch>
              <a:fillRect/>
            </a:stretch>
          </a:blipFill>
        </p:spPr>
        <p:txBody>
          <a:bodyPr/>
          <a:lstStyle/>
          <a:p>
            <a:endParaRPr lang="fi-FI"/>
          </a:p>
        </p:txBody>
      </p:sp>
      <p:sp>
        <p:nvSpPr>
          <p:cNvPr id="8" name="TextBox 8"/>
          <p:cNvSpPr txBox="1"/>
          <p:nvPr/>
        </p:nvSpPr>
        <p:spPr>
          <a:xfrm>
            <a:off x="273164" y="3933651"/>
            <a:ext cx="3490241" cy="3233420"/>
          </a:xfrm>
          <a:prstGeom prst="rect">
            <a:avLst/>
          </a:prstGeom>
        </p:spPr>
        <p:txBody>
          <a:bodyPr lIns="0" tIns="0" rIns="0" bIns="0" rtlCol="0" anchor="t">
            <a:spAutoFit/>
          </a:bodyPr>
          <a:lstStyle/>
          <a:p>
            <a:pPr algn="l">
              <a:lnSpc>
                <a:spcPts val="2380"/>
              </a:lnSpc>
            </a:pPr>
            <a:r>
              <a:rPr lang="en-US" sz="1700">
                <a:solidFill>
                  <a:srgbClr val="000000"/>
                </a:solidFill>
                <a:latin typeface="Open Sans"/>
                <a:ea typeface="Open Sans"/>
                <a:cs typeface="Open Sans"/>
                <a:sym typeface="Open Sans"/>
              </a:rPr>
              <a:t>Nuori tarvitsee usein tukea toiminnanohjaukseen, itsetuntoon sekä tunne- ja vuorovaikutustaitohin liittyvissä asioissa.</a:t>
            </a:r>
          </a:p>
          <a:p>
            <a:pPr algn="l">
              <a:lnSpc>
                <a:spcPts val="2380"/>
              </a:lnSpc>
            </a:pPr>
            <a:endParaRPr lang="en-US" sz="1700">
              <a:solidFill>
                <a:srgbClr val="000000"/>
              </a:solidFill>
              <a:latin typeface="Open Sans"/>
              <a:ea typeface="Open Sans"/>
              <a:cs typeface="Open Sans"/>
              <a:sym typeface="Open Sans"/>
            </a:endParaRPr>
          </a:p>
          <a:p>
            <a:pPr algn="l">
              <a:lnSpc>
                <a:spcPts val="2380"/>
              </a:lnSpc>
            </a:pPr>
            <a:r>
              <a:rPr lang="en-US" sz="1700">
                <a:solidFill>
                  <a:srgbClr val="000000"/>
                </a:solidFill>
                <a:latin typeface="Open Sans"/>
                <a:ea typeface="Open Sans"/>
                <a:cs typeface="Open Sans"/>
                <a:sym typeface="Open Sans"/>
              </a:rPr>
              <a:t> Toiminnanohjauksen tukeminen on erityisen tärkeää, jotta hän kykenee edistämään positiivisesti sekä opiskeluaan että arkeensa liittyviä asioita.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490241" cy="7315200"/>
            <a:chOff x="0" y="0"/>
            <a:chExt cx="1723576" cy="3612444"/>
          </a:xfrm>
        </p:grpSpPr>
        <p:sp>
          <p:nvSpPr>
            <p:cNvPr id="3" name="Freeform 3"/>
            <p:cNvSpPr/>
            <p:nvPr/>
          </p:nvSpPr>
          <p:spPr>
            <a:xfrm>
              <a:off x="0" y="0"/>
              <a:ext cx="1723576" cy="3612445"/>
            </a:xfrm>
            <a:custGeom>
              <a:avLst/>
              <a:gdLst/>
              <a:ahLst/>
              <a:cxnLst/>
              <a:rect l="l" t="t" r="r" b="b"/>
              <a:pathLst>
                <a:path w="1723576" h="3612445">
                  <a:moveTo>
                    <a:pt x="0" y="0"/>
                  </a:moveTo>
                  <a:lnTo>
                    <a:pt x="1723576" y="0"/>
                  </a:lnTo>
                  <a:lnTo>
                    <a:pt x="1723576" y="3612445"/>
                  </a:lnTo>
                  <a:lnTo>
                    <a:pt x="0" y="3612445"/>
                  </a:lnTo>
                  <a:close/>
                </a:path>
              </a:pathLst>
            </a:custGeom>
            <a:solidFill>
              <a:srgbClr val="FFFFFF"/>
            </a:solidFill>
          </p:spPr>
          <p:txBody>
            <a:bodyPr/>
            <a:lstStyle/>
            <a:p>
              <a:endParaRPr lang="fi-FI"/>
            </a:p>
          </p:txBody>
        </p:sp>
        <p:sp>
          <p:nvSpPr>
            <p:cNvPr id="4" name="TextBox 4"/>
            <p:cNvSpPr txBox="1"/>
            <p:nvPr/>
          </p:nvSpPr>
          <p:spPr>
            <a:xfrm>
              <a:off x="0" y="-28575"/>
              <a:ext cx="1723576" cy="3641019"/>
            </a:xfrm>
            <a:prstGeom prst="rect">
              <a:avLst/>
            </a:prstGeom>
          </p:spPr>
          <p:txBody>
            <a:bodyPr lIns="27093" tIns="27093" rIns="27093" bIns="27093" rtlCol="0" anchor="ctr"/>
            <a:lstStyle/>
            <a:p>
              <a:pPr algn="ctr">
                <a:lnSpc>
                  <a:spcPts val="1418"/>
                </a:lnSpc>
                <a:spcBef>
                  <a:spcPct val="0"/>
                </a:spcBef>
              </a:pPr>
              <a:endParaRPr/>
            </a:p>
          </p:txBody>
        </p:sp>
      </p:grpSp>
      <p:sp>
        <p:nvSpPr>
          <p:cNvPr id="5" name="TextBox 5"/>
          <p:cNvSpPr txBox="1"/>
          <p:nvPr/>
        </p:nvSpPr>
        <p:spPr>
          <a:xfrm>
            <a:off x="3729843" y="371687"/>
            <a:ext cx="6023757" cy="359833"/>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ADHD on kolmen oirealueen yhdistelmä: </a:t>
            </a:r>
          </a:p>
        </p:txBody>
      </p:sp>
      <p:sp>
        <p:nvSpPr>
          <p:cNvPr id="6" name="TextBox 6"/>
          <p:cNvSpPr txBox="1"/>
          <p:nvPr/>
        </p:nvSpPr>
        <p:spPr>
          <a:xfrm>
            <a:off x="4045459" y="890640"/>
            <a:ext cx="5392526" cy="5669455"/>
          </a:xfrm>
          <a:prstGeom prst="rect">
            <a:avLst/>
          </a:prstGeom>
        </p:spPr>
        <p:txBody>
          <a:bodyPr lIns="0" tIns="0" rIns="0" bIns="0" rtlCol="0" anchor="t">
            <a:spAutoFit/>
          </a:bodyPr>
          <a:lstStyle/>
          <a:p>
            <a:pPr algn="l">
              <a:lnSpc>
                <a:spcPts val="2265"/>
              </a:lnSpc>
            </a:pPr>
            <a:r>
              <a:rPr lang="en-US" sz="1618">
                <a:solidFill>
                  <a:srgbClr val="000000"/>
                </a:solidFill>
                <a:latin typeface="Montserrat Bold"/>
                <a:ea typeface="Montserrat Bold"/>
                <a:cs typeface="Montserrat Bold"/>
                <a:sym typeface="Montserrat Bold"/>
              </a:rPr>
              <a:t>Tarkkaavuuden (keskittymiskyky) ja vireystilan säätelyn vaikeus</a:t>
            </a:r>
          </a:p>
          <a:p>
            <a:pPr algn="l">
              <a:lnSpc>
                <a:spcPts val="2265"/>
              </a:lnSpc>
            </a:pPr>
            <a:endParaRPr lang="en-US" sz="1618">
              <a:solidFill>
                <a:srgbClr val="000000"/>
              </a:solidFill>
              <a:latin typeface="Montserrat Bold"/>
              <a:ea typeface="Montserrat Bold"/>
              <a:cs typeface="Montserrat Bold"/>
              <a:sym typeface="Montserrat Bold"/>
            </a:endParaRPr>
          </a:p>
          <a:p>
            <a:pPr marL="306168" lvl="1" indent="-153084" algn="l">
              <a:lnSpc>
                <a:spcPts val="1985"/>
              </a:lnSpc>
              <a:buFont typeface="Arial"/>
              <a:buChar char="•"/>
            </a:pPr>
            <a:r>
              <a:rPr lang="en-US" sz="1418">
                <a:solidFill>
                  <a:srgbClr val="000000"/>
                </a:solidFill>
                <a:latin typeface="Montserrat"/>
                <a:ea typeface="Montserrat"/>
                <a:cs typeface="Montserrat"/>
                <a:sym typeface="Montserrat"/>
              </a:rPr>
              <a:t> </a:t>
            </a:r>
            <a:r>
              <a:rPr lang="en-US" sz="1418">
                <a:solidFill>
                  <a:srgbClr val="000000"/>
                </a:solidFill>
                <a:latin typeface="Montserrat Bold"/>
                <a:ea typeface="Montserrat Bold"/>
                <a:cs typeface="Montserrat Bold"/>
                <a:sym typeface="Montserrat Bold"/>
              </a:rPr>
              <a:t>näkyy usein siinä, että opiskelija ei jaksa keskittyä koulutehtäviin tai opiskeluun.</a:t>
            </a:r>
          </a:p>
          <a:p>
            <a:pPr algn="l">
              <a:lnSpc>
                <a:spcPts val="2265"/>
              </a:lnSpc>
            </a:pPr>
            <a:endParaRPr lang="en-US" sz="1418">
              <a:solidFill>
                <a:srgbClr val="000000"/>
              </a:solidFill>
              <a:latin typeface="Montserrat Bold"/>
              <a:ea typeface="Montserrat Bold"/>
              <a:cs typeface="Montserrat Bold"/>
              <a:sym typeface="Montserrat Bold"/>
            </a:endParaRPr>
          </a:p>
          <a:p>
            <a:pPr algn="l">
              <a:lnSpc>
                <a:spcPts val="2265"/>
              </a:lnSpc>
            </a:pPr>
            <a:r>
              <a:rPr lang="en-US" sz="1618">
                <a:solidFill>
                  <a:srgbClr val="000000"/>
                </a:solidFill>
                <a:latin typeface="Montserrat Bold"/>
                <a:ea typeface="Montserrat Bold"/>
                <a:cs typeface="Montserrat Bold"/>
                <a:sym typeface="Montserrat Bold"/>
              </a:rPr>
              <a:t>Ylivilkkaus, levottomuus tai aliaktiivisuus</a:t>
            </a:r>
          </a:p>
          <a:p>
            <a:pPr algn="l">
              <a:lnSpc>
                <a:spcPts val="2265"/>
              </a:lnSpc>
            </a:pPr>
            <a:endParaRPr lang="en-US" sz="1618">
              <a:solidFill>
                <a:srgbClr val="000000"/>
              </a:solidFill>
              <a:latin typeface="Montserrat Bold"/>
              <a:ea typeface="Montserrat Bold"/>
              <a:cs typeface="Montserrat Bold"/>
              <a:sym typeface="Montserrat Bold"/>
            </a:endParaRPr>
          </a:p>
          <a:p>
            <a:pPr marL="306168" lvl="1" indent="-153084" algn="l">
              <a:lnSpc>
                <a:spcPts val="1985"/>
              </a:lnSpc>
              <a:buFont typeface="Arial"/>
              <a:buChar char="•"/>
            </a:pPr>
            <a:r>
              <a:rPr lang="en-US" sz="1418">
                <a:solidFill>
                  <a:srgbClr val="000000"/>
                </a:solidFill>
                <a:latin typeface="Montserrat Bold"/>
                <a:ea typeface="Montserrat Bold"/>
                <a:cs typeface="Montserrat Bold"/>
                <a:sym typeface="Montserrat Bold"/>
              </a:rPr>
              <a:t>nuori ei jaksaisi olla paikoillaan, vaan häärää tai tekee muita asioita tai sulkeutuu oman mielensisäiseen maailmaansa. </a:t>
            </a:r>
          </a:p>
          <a:p>
            <a:pPr algn="l">
              <a:lnSpc>
                <a:spcPts val="1985"/>
              </a:lnSpc>
            </a:pPr>
            <a:endParaRPr lang="en-US" sz="1418">
              <a:solidFill>
                <a:srgbClr val="000000"/>
              </a:solidFill>
              <a:latin typeface="Montserrat Bold"/>
              <a:ea typeface="Montserrat Bold"/>
              <a:cs typeface="Montserrat Bold"/>
              <a:sym typeface="Montserrat Bold"/>
            </a:endParaRPr>
          </a:p>
          <a:p>
            <a:pPr algn="l">
              <a:lnSpc>
                <a:spcPts val="1985"/>
              </a:lnSpc>
            </a:pPr>
            <a:endParaRPr lang="en-US" sz="1418">
              <a:solidFill>
                <a:srgbClr val="000000"/>
              </a:solidFill>
              <a:latin typeface="Montserrat Bold"/>
              <a:ea typeface="Montserrat Bold"/>
              <a:cs typeface="Montserrat Bold"/>
              <a:sym typeface="Montserrat Bold"/>
            </a:endParaRPr>
          </a:p>
          <a:p>
            <a:pPr algn="l">
              <a:lnSpc>
                <a:spcPts val="2265"/>
              </a:lnSpc>
            </a:pPr>
            <a:r>
              <a:rPr lang="en-US" sz="1618">
                <a:solidFill>
                  <a:srgbClr val="000000"/>
                </a:solidFill>
                <a:latin typeface="Montserrat Bold"/>
                <a:ea typeface="Montserrat Bold"/>
                <a:cs typeface="Montserrat Bold"/>
                <a:sym typeface="Montserrat Bold"/>
              </a:rPr>
              <a:t> Impulsiivisuus</a:t>
            </a:r>
          </a:p>
          <a:p>
            <a:pPr algn="l">
              <a:lnSpc>
                <a:spcPts val="2265"/>
              </a:lnSpc>
            </a:pPr>
            <a:endParaRPr lang="en-US" sz="1618">
              <a:solidFill>
                <a:srgbClr val="000000"/>
              </a:solidFill>
              <a:latin typeface="Montserrat Bold"/>
              <a:ea typeface="Montserrat Bold"/>
              <a:cs typeface="Montserrat Bold"/>
              <a:sym typeface="Montserrat Bold"/>
            </a:endParaRPr>
          </a:p>
          <a:p>
            <a:pPr marL="306168" lvl="1" indent="-153084" algn="l">
              <a:lnSpc>
                <a:spcPts val="1985"/>
              </a:lnSpc>
              <a:buFont typeface="Arial"/>
              <a:buChar char="•"/>
            </a:pPr>
            <a:r>
              <a:rPr lang="en-US" sz="1418">
                <a:solidFill>
                  <a:srgbClr val="000000"/>
                </a:solidFill>
                <a:latin typeface="Montserrat Bold"/>
                <a:ea typeface="Montserrat Bold"/>
                <a:cs typeface="Montserrat Bold"/>
                <a:sym typeface="Montserrat Bold"/>
              </a:rPr>
              <a:t>hetken mielijohteesta tapahtuvaa käytöstä, vaikeus hillitä omia sisäisiä impulsseja.</a:t>
            </a:r>
          </a:p>
          <a:p>
            <a:pPr algn="l">
              <a:lnSpc>
                <a:spcPts val="1985"/>
              </a:lnSpc>
            </a:pPr>
            <a:endParaRPr lang="en-US" sz="1418">
              <a:solidFill>
                <a:srgbClr val="000000"/>
              </a:solidFill>
              <a:latin typeface="Montserrat Bold"/>
              <a:ea typeface="Montserrat Bold"/>
              <a:cs typeface="Montserrat Bold"/>
              <a:sym typeface="Montserrat Bold"/>
            </a:endParaRPr>
          </a:p>
          <a:p>
            <a:pPr algn="l">
              <a:lnSpc>
                <a:spcPts val="1985"/>
              </a:lnSpc>
            </a:pPr>
            <a:endParaRPr lang="en-US" sz="1418">
              <a:solidFill>
                <a:srgbClr val="000000"/>
              </a:solidFill>
              <a:latin typeface="Montserrat Bold"/>
              <a:ea typeface="Montserrat Bold"/>
              <a:cs typeface="Montserrat Bold"/>
              <a:sym typeface="Montserrat Bold"/>
            </a:endParaRPr>
          </a:p>
          <a:p>
            <a:pPr algn="l">
              <a:lnSpc>
                <a:spcPts val="1985"/>
              </a:lnSpc>
            </a:pPr>
            <a:endParaRPr lang="en-US" sz="1418">
              <a:solidFill>
                <a:srgbClr val="000000"/>
              </a:solidFill>
              <a:latin typeface="Montserrat Bold"/>
              <a:ea typeface="Montserrat Bold"/>
              <a:cs typeface="Montserrat Bold"/>
              <a:sym typeface="Montserrat Bold"/>
            </a:endParaRPr>
          </a:p>
          <a:p>
            <a:pPr algn="l">
              <a:lnSpc>
                <a:spcPts val="1705"/>
              </a:lnSpc>
            </a:pPr>
            <a:endParaRPr lang="en-US" sz="1418">
              <a:solidFill>
                <a:srgbClr val="000000"/>
              </a:solidFill>
              <a:latin typeface="Montserrat Bold"/>
              <a:ea typeface="Montserrat Bold"/>
              <a:cs typeface="Montserrat Bold"/>
              <a:sym typeface="Montserrat Bold"/>
            </a:endParaRPr>
          </a:p>
          <a:p>
            <a:pPr algn="l">
              <a:lnSpc>
                <a:spcPts val="1705"/>
              </a:lnSpc>
            </a:pPr>
            <a:endParaRPr lang="en-US" sz="1418">
              <a:solidFill>
                <a:srgbClr val="000000"/>
              </a:solidFill>
              <a:latin typeface="Montserrat Bold"/>
              <a:ea typeface="Montserrat Bold"/>
              <a:cs typeface="Montserrat Bold"/>
              <a:sym typeface="Montserrat Bold"/>
            </a:endParaRPr>
          </a:p>
        </p:txBody>
      </p:sp>
      <p:sp>
        <p:nvSpPr>
          <p:cNvPr id="7" name="Freeform 7"/>
          <p:cNvSpPr/>
          <p:nvPr/>
        </p:nvSpPr>
        <p:spPr>
          <a:xfrm>
            <a:off x="0" y="447267"/>
            <a:ext cx="3490241" cy="3043011"/>
          </a:xfrm>
          <a:custGeom>
            <a:avLst/>
            <a:gdLst/>
            <a:ahLst/>
            <a:cxnLst/>
            <a:rect l="l" t="t" r="r" b="b"/>
            <a:pathLst>
              <a:path w="3490241" h="3043011">
                <a:moveTo>
                  <a:pt x="0" y="0"/>
                </a:moveTo>
                <a:lnTo>
                  <a:pt x="3490241" y="0"/>
                </a:lnTo>
                <a:lnTo>
                  <a:pt x="3490241" y="3043010"/>
                </a:lnTo>
                <a:lnTo>
                  <a:pt x="0" y="3043010"/>
                </a:lnTo>
                <a:lnTo>
                  <a:pt x="0" y="0"/>
                </a:lnTo>
                <a:close/>
              </a:path>
            </a:pathLst>
          </a:custGeom>
          <a:blipFill>
            <a:blip r:embed="rId2"/>
            <a:stretch>
              <a:fillRect/>
            </a:stretch>
          </a:blipFill>
        </p:spPr>
        <p:txBody>
          <a:bodyPr/>
          <a:lstStyle/>
          <a:p>
            <a:endParaRPr lang="fi-FI"/>
          </a:p>
        </p:txBody>
      </p:sp>
      <p:sp>
        <p:nvSpPr>
          <p:cNvPr id="8" name="TextBox 8"/>
          <p:cNvSpPr txBox="1"/>
          <p:nvPr/>
        </p:nvSpPr>
        <p:spPr>
          <a:xfrm>
            <a:off x="275180" y="3701555"/>
            <a:ext cx="2939881" cy="2357120"/>
          </a:xfrm>
          <a:prstGeom prst="rect">
            <a:avLst/>
          </a:prstGeom>
        </p:spPr>
        <p:txBody>
          <a:bodyPr lIns="0" tIns="0" rIns="0" bIns="0" rtlCol="0" anchor="t">
            <a:spAutoFit/>
          </a:bodyPr>
          <a:lstStyle/>
          <a:p>
            <a:pPr algn="ctr">
              <a:lnSpc>
                <a:spcPts val="2380"/>
              </a:lnSpc>
            </a:pPr>
            <a:r>
              <a:rPr lang="en-US" sz="1700">
                <a:solidFill>
                  <a:srgbClr val="000000"/>
                </a:solidFill>
                <a:latin typeface="Walter Turncoat"/>
                <a:ea typeface="Walter Turncoat"/>
                <a:cs typeface="Walter Turncoat"/>
                <a:sym typeface="Walter Turncoat"/>
              </a:rPr>
              <a:t>Tutkimusten mukaan (mm. Moisala) adhd (sis. add) -haasteita esiintyy alle 10% ihmisistä.</a:t>
            </a:r>
          </a:p>
          <a:p>
            <a:pPr algn="ctr">
              <a:lnSpc>
                <a:spcPts val="2380"/>
              </a:lnSpc>
            </a:pPr>
            <a:r>
              <a:rPr lang="en-US" sz="1700">
                <a:solidFill>
                  <a:srgbClr val="000000"/>
                </a:solidFill>
                <a:latin typeface="Walter Turncoat"/>
                <a:ea typeface="Walter Turncoat"/>
                <a:cs typeface="Walter Turncoat"/>
                <a:sym typeface="Walter Turncoat"/>
              </a:rPr>
              <a:t>Kysyttäessä kuitenkin jopa 70% tunnistaa itsessään keskittymisen haasteita, ja epäilee itsellään adhd:a.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490241" cy="7315200"/>
            <a:chOff x="0" y="0"/>
            <a:chExt cx="1723576" cy="3612444"/>
          </a:xfrm>
        </p:grpSpPr>
        <p:sp>
          <p:nvSpPr>
            <p:cNvPr id="3" name="Freeform 3"/>
            <p:cNvSpPr/>
            <p:nvPr/>
          </p:nvSpPr>
          <p:spPr>
            <a:xfrm>
              <a:off x="0" y="0"/>
              <a:ext cx="1723576" cy="3612445"/>
            </a:xfrm>
            <a:custGeom>
              <a:avLst/>
              <a:gdLst/>
              <a:ahLst/>
              <a:cxnLst/>
              <a:rect l="l" t="t" r="r" b="b"/>
              <a:pathLst>
                <a:path w="1723576" h="3612445">
                  <a:moveTo>
                    <a:pt x="0" y="0"/>
                  </a:moveTo>
                  <a:lnTo>
                    <a:pt x="1723576" y="0"/>
                  </a:lnTo>
                  <a:lnTo>
                    <a:pt x="1723576" y="3612445"/>
                  </a:lnTo>
                  <a:lnTo>
                    <a:pt x="0" y="3612445"/>
                  </a:lnTo>
                  <a:close/>
                </a:path>
              </a:pathLst>
            </a:custGeom>
            <a:solidFill>
              <a:srgbClr val="FFFFFF"/>
            </a:solidFill>
          </p:spPr>
          <p:txBody>
            <a:bodyPr/>
            <a:lstStyle/>
            <a:p>
              <a:endParaRPr lang="fi-FI"/>
            </a:p>
          </p:txBody>
        </p:sp>
        <p:sp>
          <p:nvSpPr>
            <p:cNvPr id="4" name="TextBox 4"/>
            <p:cNvSpPr txBox="1"/>
            <p:nvPr/>
          </p:nvSpPr>
          <p:spPr>
            <a:xfrm>
              <a:off x="0" y="-28575"/>
              <a:ext cx="1723576" cy="3641019"/>
            </a:xfrm>
            <a:prstGeom prst="rect">
              <a:avLst/>
            </a:prstGeom>
          </p:spPr>
          <p:txBody>
            <a:bodyPr lIns="27093" tIns="27093" rIns="27093" bIns="27093" rtlCol="0" anchor="ctr"/>
            <a:lstStyle/>
            <a:p>
              <a:pPr algn="ctr">
                <a:lnSpc>
                  <a:spcPts val="1418"/>
                </a:lnSpc>
                <a:spcBef>
                  <a:spcPct val="0"/>
                </a:spcBef>
              </a:pPr>
              <a:endParaRPr/>
            </a:p>
          </p:txBody>
        </p:sp>
      </p:grpSp>
      <p:sp>
        <p:nvSpPr>
          <p:cNvPr id="5" name="TextBox 5"/>
          <p:cNvSpPr txBox="1"/>
          <p:nvPr/>
        </p:nvSpPr>
        <p:spPr>
          <a:xfrm>
            <a:off x="3729843" y="371687"/>
            <a:ext cx="6023757" cy="359833"/>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AHDH VAI ADT? </a:t>
            </a:r>
          </a:p>
        </p:txBody>
      </p:sp>
      <p:sp>
        <p:nvSpPr>
          <p:cNvPr id="6" name="TextBox 6"/>
          <p:cNvSpPr txBox="1"/>
          <p:nvPr/>
        </p:nvSpPr>
        <p:spPr>
          <a:xfrm>
            <a:off x="4045459" y="890640"/>
            <a:ext cx="5392526" cy="7399462"/>
          </a:xfrm>
          <a:prstGeom prst="rect">
            <a:avLst/>
          </a:prstGeom>
        </p:spPr>
        <p:txBody>
          <a:bodyPr lIns="0" tIns="0" rIns="0" bIns="0" rtlCol="0" anchor="t">
            <a:spAutoFit/>
          </a:bodyPr>
          <a:lstStyle/>
          <a:p>
            <a:pPr algn="l">
              <a:lnSpc>
                <a:spcPts val="2265"/>
              </a:lnSpc>
            </a:pPr>
            <a:r>
              <a:rPr lang="en-US" sz="1618" dirty="0" err="1">
                <a:solidFill>
                  <a:srgbClr val="000000"/>
                </a:solidFill>
                <a:latin typeface="Montserrat"/>
                <a:ea typeface="Montserrat"/>
                <a:cs typeface="Montserrat"/>
                <a:sym typeface="Montserrat"/>
              </a:rPr>
              <a:t>ADT:lla</a:t>
            </a:r>
            <a:r>
              <a:rPr lang="en-US" sz="1618" dirty="0">
                <a:solidFill>
                  <a:srgbClr val="000000"/>
                </a:solidFill>
                <a:latin typeface="Montserrat"/>
                <a:ea typeface="Montserrat"/>
                <a:cs typeface="Montserrat"/>
                <a:sym typeface="Montserrat"/>
              </a:rPr>
              <a:t>  (Attention Deficit Trait) </a:t>
            </a:r>
            <a:r>
              <a:rPr lang="en-US" sz="1618" dirty="0" err="1">
                <a:solidFill>
                  <a:srgbClr val="000000"/>
                </a:solidFill>
                <a:latin typeface="Montserrat"/>
                <a:ea typeface="Montserrat"/>
                <a:cs typeface="Montserrat"/>
                <a:sym typeface="Montserrat"/>
              </a:rPr>
              <a:t>tarkoitetaan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nimenomaan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käyttäytymisen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mallia</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joka</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muistuttaa</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aktiivisuuden</a:t>
            </a:r>
            <a:r>
              <a:rPr lang="en-US" sz="1618" dirty="0">
                <a:solidFill>
                  <a:srgbClr val="000000"/>
                </a:solidFill>
                <a:latin typeface="Montserrat"/>
                <a:ea typeface="Montserrat"/>
                <a:cs typeface="Montserrat"/>
                <a:sym typeface="Montserrat"/>
              </a:rPr>
              <a:t> ja </a:t>
            </a:r>
            <a:r>
              <a:rPr lang="en-US" sz="1618" dirty="0" err="1">
                <a:solidFill>
                  <a:srgbClr val="000000"/>
                </a:solidFill>
                <a:latin typeface="Montserrat"/>
                <a:ea typeface="Montserrat"/>
                <a:cs typeface="Montserrat"/>
                <a:sym typeface="Montserrat"/>
              </a:rPr>
              <a:t>tarkkaavuuden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häiriötä</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mutta</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siinä</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ei</a:t>
            </a:r>
            <a:r>
              <a:rPr lang="en-US" sz="1618" dirty="0">
                <a:solidFill>
                  <a:srgbClr val="000000"/>
                </a:solidFill>
                <a:latin typeface="Montserrat"/>
                <a:ea typeface="Montserrat"/>
                <a:cs typeface="Montserrat"/>
                <a:sym typeface="Montserrat"/>
              </a:rPr>
              <a:t> ole </a:t>
            </a:r>
            <a:r>
              <a:rPr lang="en-US" sz="1618" dirty="0" err="1">
                <a:solidFill>
                  <a:srgbClr val="000000"/>
                </a:solidFill>
                <a:latin typeface="Montserrat"/>
                <a:ea typeface="Montserrat"/>
                <a:cs typeface="Montserrat"/>
                <a:sym typeface="Montserrat"/>
              </a:rPr>
              <a:t>kuitenkaan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kyse</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varsinaisesta</a:t>
            </a:r>
            <a:r>
              <a:rPr lang="en-US" sz="1618" dirty="0">
                <a:solidFill>
                  <a:srgbClr val="000000"/>
                </a:solidFill>
                <a:latin typeface="Montserrat"/>
                <a:ea typeface="Montserrat"/>
                <a:cs typeface="Montserrat"/>
                <a:sym typeface="Montserrat"/>
              </a:rPr>
              <a:t> </a:t>
            </a:r>
            <a:r>
              <a:rPr lang="en-US" sz="1618" u="sng" dirty="0" err="1">
                <a:solidFill>
                  <a:srgbClr val="000000"/>
                </a:solidFill>
                <a:latin typeface="Montserrat"/>
                <a:ea typeface="Montserrat"/>
                <a:cs typeface="Montserrat"/>
                <a:sym typeface="Montserrat"/>
                <a:hlinkClick r:id="rId2" tooltip="https://www.yths.fi/terveystietopankki/adhd/"/>
              </a:rPr>
              <a:t>diagnosoitavasta</a:t>
            </a:r>
            <a:r>
              <a:rPr lang="en-US" sz="1618" u="sng" dirty="0">
                <a:solidFill>
                  <a:srgbClr val="000000"/>
                </a:solidFill>
                <a:latin typeface="Montserrat"/>
                <a:ea typeface="Montserrat"/>
                <a:cs typeface="Montserrat"/>
                <a:sym typeface="Montserrat"/>
                <a:hlinkClick r:id="rId2" tooltip="https://www.yths.fi/terveystietopankki/adhd/"/>
              </a:rPr>
              <a:t> </a:t>
            </a:r>
            <a:r>
              <a:rPr lang="en-US" sz="1618" u="sng" dirty="0" err="1">
                <a:solidFill>
                  <a:srgbClr val="000000"/>
                </a:solidFill>
                <a:latin typeface="Montserrat"/>
                <a:ea typeface="Montserrat"/>
                <a:cs typeface="Montserrat"/>
                <a:sym typeface="Montserrat"/>
                <a:hlinkClick r:id="rId2" tooltip="https://www.yths.fi/terveystietopankki/adhd/"/>
              </a:rPr>
              <a:t>tarkkaavuushäiriöistä</a:t>
            </a:r>
            <a:r>
              <a:rPr lang="en-US" sz="1618" dirty="0">
                <a:solidFill>
                  <a:srgbClr val="000000"/>
                </a:solidFill>
                <a:latin typeface="Montserrat"/>
                <a:ea typeface="Montserrat"/>
                <a:cs typeface="Montserrat"/>
                <a:sym typeface="Montserrat"/>
              </a:rPr>
              <a:t> tai </a:t>
            </a:r>
            <a:r>
              <a:rPr lang="en-US" sz="1618" dirty="0" err="1">
                <a:solidFill>
                  <a:srgbClr val="000000"/>
                </a:solidFill>
                <a:latin typeface="Montserrat"/>
                <a:ea typeface="Montserrat"/>
                <a:cs typeface="Montserrat"/>
                <a:sym typeface="Montserrat"/>
              </a:rPr>
              <a:t>synnynnäisestä</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neuroepätyypillisyydestä</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vaan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käytösmalli</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syntyy</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kun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elämässä</a:t>
            </a:r>
            <a:r>
              <a:rPr lang="en-US" sz="1618" dirty="0">
                <a:solidFill>
                  <a:srgbClr val="000000"/>
                </a:solidFill>
                <a:latin typeface="Montserrat"/>
                <a:ea typeface="Montserrat"/>
                <a:cs typeface="Montserrat"/>
                <a:sym typeface="Montserrat"/>
              </a:rPr>
              <a:t> on </a:t>
            </a:r>
            <a:r>
              <a:rPr lang="en-US" sz="1618" dirty="0" err="1">
                <a:solidFill>
                  <a:srgbClr val="000000"/>
                </a:solidFill>
                <a:latin typeface="Montserrat"/>
                <a:ea typeface="Montserrat"/>
                <a:cs typeface="Montserrat"/>
                <a:sym typeface="Montserrat"/>
              </a:rPr>
              <a:t>ollut</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liian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pitkään</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kuormittavia</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tekijöitä</a:t>
            </a:r>
            <a:r>
              <a:rPr lang="en-US" sz="1618" dirty="0">
                <a:solidFill>
                  <a:srgbClr val="000000"/>
                </a:solidFill>
                <a:latin typeface="Montserrat"/>
                <a:ea typeface="Montserrat"/>
                <a:cs typeface="Montserrat"/>
                <a:sym typeface="Montserrat"/>
              </a:rPr>
              <a:t>, </a:t>
            </a:r>
            <a:r>
              <a:rPr lang="en-US" sz="1618" dirty="0" err="1">
                <a:solidFill>
                  <a:srgbClr val="000000"/>
                </a:solidFill>
                <a:latin typeface="Montserrat"/>
                <a:ea typeface="Montserrat"/>
                <a:cs typeface="Montserrat"/>
                <a:sym typeface="Montserrat"/>
              </a:rPr>
              <a:t>kuten</a:t>
            </a:r>
            <a:r>
              <a:rPr lang="en-US" sz="1618" dirty="0">
                <a:solidFill>
                  <a:srgbClr val="000000"/>
                </a:solidFill>
                <a:latin typeface="Montserrat"/>
                <a:ea typeface="Montserrat"/>
                <a:cs typeface="Montserrat"/>
                <a:sym typeface="Montserrat"/>
              </a:rPr>
              <a:t>: </a:t>
            </a:r>
          </a:p>
          <a:p>
            <a:pPr algn="l">
              <a:lnSpc>
                <a:spcPts val="2265"/>
              </a:lnSpc>
            </a:pPr>
            <a:endParaRPr lang="en-US" sz="1618" dirty="0">
              <a:solidFill>
                <a:srgbClr val="000000"/>
              </a:solidFill>
              <a:latin typeface="Montserrat"/>
              <a:ea typeface="Montserrat"/>
              <a:cs typeface="Montserrat"/>
              <a:sym typeface="Montserrat"/>
            </a:endParaRPr>
          </a:p>
          <a:p>
            <a:pPr marL="349347" lvl="1" indent="-174673" algn="l">
              <a:lnSpc>
                <a:spcPts val="2265"/>
              </a:lnSpc>
              <a:buFont typeface="Arial"/>
              <a:buChar char="•"/>
            </a:pPr>
            <a:r>
              <a:rPr lang="en-US" sz="1600" dirty="0" err="1">
                <a:solidFill>
                  <a:srgbClr val="000000"/>
                </a:solidFill>
                <a:latin typeface="Montserrat"/>
                <a:ea typeface="Montserrat"/>
                <a:cs typeface="Montserrat"/>
                <a:sym typeface="Montserrat"/>
              </a:rPr>
              <a:t>kiirettä</a:t>
            </a:r>
            <a:r>
              <a:rPr lang="en-US" sz="1600" dirty="0">
                <a:solidFill>
                  <a:srgbClr val="000000"/>
                </a:solidFill>
                <a:latin typeface="Montserrat"/>
                <a:ea typeface="Montserrat"/>
                <a:cs typeface="Montserrat"/>
                <a:sym typeface="Montserrat"/>
              </a:rPr>
              <a:t> </a:t>
            </a:r>
          </a:p>
          <a:p>
            <a:pPr marL="349347" lvl="1" indent="-174673" algn="l">
              <a:lnSpc>
                <a:spcPts val="2265"/>
              </a:lnSpc>
              <a:buFont typeface="Arial"/>
              <a:buChar char="•"/>
            </a:pPr>
            <a:r>
              <a:rPr lang="en-US" sz="1600" dirty="0" err="1">
                <a:solidFill>
                  <a:srgbClr val="000000"/>
                </a:solidFill>
                <a:latin typeface="Montserrat"/>
                <a:ea typeface="Montserrat"/>
                <a:cs typeface="Montserrat"/>
                <a:sym typeface="Montserrat"/>
              </a:rPr>
              <a:t>monen</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asian</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yhtäaikaista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tekemistä</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eli</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multitaskausta</a:t>
            </a:r>
            <a:r>
              <a:rPr lang="en-US" sz="1600" dirty="0">
                <a:solidFill>
                  <a:srgbClr val="000000"/>
                </a:solidFill>
                <a:latin typeface="Montserrat"/>
                <a:ea typeface="Montserrat"/>
                <a:cs typeface="Montserrat"/>
                <a:sym typeface="Montserrat"/>
              </a:rPr>
              <a:t> </a:t>
            </a:r>
          </a:p>
          <a:p>
            <a:pPr marL="349347" lvl="1" indent="-174673" algn="l">
              <a:lnSpc>
                <a:spcPts val="2265"/>
              </a:lnSpc>
              <a:buFont typeface="Arial"/>
              <a:buChar char="•"/>
            </a:pPr>
            <a:r>
              <a:rPr lang="en-US" sz="1600" dirty="0" err="1">
                <a:solidFill>
                  <a:srgbClr val="000000"/>
                </a:solidFill>
                <a:latin typeface="Montserrat"/>
                <a:ea typeface="Montserrat"/>
                <a:cs typeface="Montserrat"/>
                <a:sym typeface="Montserrat"/>
              </a:rPr>
              <a:t>jatkuvia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keskeytyksiä</a:t>
            </a:r>
            <a:r>
              <a:rPr lang="en-US" sz="1600" dirty="0">
                <a:solidFill>
                  <a:srgbClr val="000000"/>
                </a:solidFill>
                <a:latin typeface="Montserrat"/>
                <a:ea typeface="Montserrat"/>
                <a:cs typeface="Montserrat"/>
                <a:sym typeface="Montserrat"/>
              </a:rPr>
              <a:t> </a:t>
            </a:r>
          </a:p>
          <a:p>
            <a:pPr marL="349347" lvl="1" indent="-174673" algn="l">
              <a:lnSpc>
                <a:spcPts val="2265"/>
              </a:lnSpc>
              <a:buFont typeface="Arial"/>
              <a:buChar char="•"/>
            </a:pPr>
            <a:r>
              <a:rPr lang="en-US" sz="1600" dirty="0" err="1">
                <a:solidFill>
                  <a:srgbClr val="000000"/>
                </a:solidFill>
                <a:latin typeface="Montserrat"/>
                <a:ea typeface="Montserrat"/>
                <a:cs typeface="Montserrat"/>
                <a:sym typeface="Montserrat"/>
              </a:rPr>
              <a:t>epävarmuutta</a:t>
            </a:r>
            <a:r>
              <a:rPr lang="en-US" sz="1600" dirty="0">
                <a:solidFill>
                  <a:srgbClr val="000000"/>
                </a:solidFill>
                <a:latin typeface="Montserrat"/>
                <a:ea typeface="Montserrat"/>
                <a:cs typeface="Montserrat"/>
                <a:sym typeface="Montserrat"/>
              </a:rPr>
              <a:t> ja </a:t>
            </a:r>
          </a:p>
          <a:p>
            <a:pPr marL="349347" lvl="1" indent="-174673" algn="l">
              <a:lnSpc>
                <a:spcPts val="2265"/>
              </a:lnSpc>
              <a:buFont typeface="Arial"/>
              <a:buChar char="•"/>
            </a:pPr>
            <a:r>
              <a:rPr lang="en-US" sz="1600" dirty="0" err="1">
                <a:solidFill>
                  <a:srgbClr val="000000"/>
                </a:solidFill>
                <a:latin typeface="Montserrat"/>
                <a:ea typeface="Montserrat"/>
                <a:cs typeface="Montserrat"/>
                <a:sym typeface="Montserrat"/>
              </a:rPr>
              <a:t>liian</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vähäistä</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palautumista</a:t>
            </a:r>
            <a:r>
              <a:rPr lang="en-US" sz="1600" dirty="0">
                <a:solidFill>
                  <a:srgbClr val="000000"/>
                </a:solidFill>
                <a:latin typeface="Montserrat"/>
                <a:ea typeface="Montserrat"/>
                <a:cs typeface="Montserrat"/>
                <a:sym typeface="Montserrat"/>
              </a:rPr>
              <a:t> </a:t>
            </a:r>
          </a:p>
          <a:p>
            <a:pPr marL="349347" lvl="1" indent="-174673" algn="l">
              <a:lnSpc>
                <a:spcPts val="2265"/>
              </a:lnSpc>
              <a:buFont typeface="Arial"/>
              <a:buChar char="•"/>
            </a:pPr>
            <a:r>
              <a:rPr lang="en-US" sz="1600" dirty="0">
                <a:solidFill>
                  <a:srgbClr val="000000"/>
                </a:solidFill>
                <a:latin typeface="Montserrat"/>
                <a:ea typeface="Montserrat"/>
                <a:cs typeface="Montserrat"/>
                <a:sym typeface="Montserrat"/>
              </a:rPr>
              <a:t>tai </a:t>
            </a:r>
            <a:r>
              <a:rPr lang="en-US" sz="1600" dirty="0" err="1">
                <a:solidFill>
                  <a:srgbClr val="000000"/>
                </a:solidFill>
                <a:latin typeface="Montserrat"/>
                <a:ea typeface="Montserrat"/>
                <a:cs typeface="Montserrat"/>
                <a:sym typeface="Montserrat"/>
              </a:rPr>
              <a:t>liikaa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aivokuorta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virittävää</a:t>
            </a:r>
            <a:r>
              <a:rPr lang="en-US" sz="1600" dirty="0">
                <a:solidFill>
                  <a:srgbClr val="000000"/>
                </a:solidFill>
                <a:latin typeface="Montserrat"/>
                <a:ea typeface="Montserrat"/>
                <a:cs typeface="Montserrat"/>
                <a:sym typeface="Montserrat"/>
              </a:rPr>
              <a:t> ja </a:t>
            </a:r>
            <a:r>
              <a:rPr lang="en-US" sz="1600" dirty="0" err="1">
                <a:solidFill>
                  <a:srgbClr val="000000"/>
                </a:solidFill>
                <a:latin typeface="Montserrat"/>
                <a:ea typeface="Montserrat"/>
                <a:cs typeface="Montserrat"/>
                <a:sym typeface="Montserrat"/>
              </a:rPr>
              <a:t>kuormittavaa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syötettä</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kuten</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esimerkiksi</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sometusta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realseja</a:t>
            </a:r>
            <a:r>
              <a:rPr lang="en-US" sz="1600" dirty="0">
                <a:solidFill>
                  <a:srgbClr val="000000"/>
                </a:solidFill>
                <a:latin typeface="Montserrat"/>
                <a:ea typeface="Montserrat"/>
                <a:cs typeface="Montserrat"/>
                <a:sym typeface="Montserrat"/>
              </a:rPr>
              <a:t>, tik-</a:t>
            </a:r>
            <a:r>
              <a:rPr lang="en-US" sz="1600" dirty="0" err="1">
                <a:solidFill>
                  <a:srgbClr val="000000"/>
                </a:solidFill>
                <a:latin typeface="Montserrat"/>
                <a:ea typeface="Montserrat"/>
                <a:cs typeface="Montserrat"/>
                <a:sym typeface="Montserrat"/>
              </a:rPr>
              <a:t>tok</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videoita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virittäviä</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pelejä</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jne</a:t>
            </a:r>
            <a:r>
              <a:rPr lang="en-US" sz="1600" dirty="0">
                <a:solidFill>
                  <a:srgbClr val="000000"/>
                </a:solidFill>
                <a:latin typeface="Montserrat"/>
                <a:ea typeface="Montserrat"/>
                <a:cs typeface="Montserrat"/>
                <a:sym typeface="Montserrat"/>
              </a:rPr>
              <a:t>. </a:t>
            </a:r>
          </a:p>
          <a:p>
            <a:pPr marL="349347" lvl="1" indent="-174673" algn="l">
              <a:lnSpc>
                <a:spcPts val="2265"/>
              </a:lnSpc>
              <a:buFont typeface="Arial"/>
              <a:buChar char="•"/>
            </a:pPr>
            <a:r>
              <a:rPr lang="en-US" sz="1600" dirty="0" err="1">
                <a:solidFill>
                  <a:srgbClr val="000000"/>
                </a:solidFill>
                <a:latin typeface="Montserrat"/>
                <a:ea typeface="Montserrat"/>
                <a:cs typeface="Montserrat"/>
                <a:sym typeface="Montserrat"/>
              </a:rPr>
              <a:t>Puutteita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perusasioissa</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ravinto</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uni</a:t>
            </a:r>
            <a:r>
              <a:rPr lang="en-US" sz="1600" dirty="0">
                <a:solidFill>
                  <a:srgbClr val="000000"/>
                </a:solidFill>
                <a:latin typeface="Montserrat"/>
                <a:ea typeface="Montserrat"/>
                <a:cs typeface="Montserrat"/>
                <a:sym typeface="Montserrat"/>
              </a:rPr>
              <a:t>, </a:t>
            </a:r>
            <a:r>
              <a:rPr lang="en-US" sz="1600" dirty="0" err="1">
                <a:solidFill>
                  <a:srgbClr val="000000"/>
                </a:solidFill>
                <a:latin typeface="Montserrat"/>
                <a:ea typeface="Montserrat"/>
                <a:cs typeface="Montserrat"/>
                <a:sym typeface="Montserrat"/>
              </a:rPr>
              <a:t>liikunta</a:t>
            </a:r>
            <a:r>
              <a:rPr lang="en-US" sz="1600" dirty="0">
                <a:solidFill>
                  <a:srgbClr val="000000"/>
                </a:solidFill>
                <a:latin typeface="Montserrat"/>
                <a:ea typeface="Montserrat"/>
                <a:cs typeface="Montserrat"/>
                <a:sym typeface="Montserrat"/>
              </a:rPr>
              <a:t>…)</a:t>
            </a:r>
          </a:p>
          <a:p>
            <a:pPr marL="174674" lvl="1" algn="l">
              <a:lnSpc>
                <a:spcPts val="2265"/>
              </a:lnSpc>
            </a:pPr>
            <a:r>
              <a:rPr lang="en-US" sz="1418" dirty="0">
                <a:solidFill>
                  <a:srgbClr val="000000"/>
                </a:solidFill>
                <a:latin typeface="Montserrat Bold"/>
                <a:ea typeface="Montserrat Bold"/>
                <a:cs typeface="Montserrat Bold"/>
                <a:sym typeface="Montserrat Bold"/>
              </a:rPr>
              <a:t>ADT on </a:t>
            </a:r>
            <a:r>
              <a:rPr lang="en-US" sz="1418" dirty="0" err="1">
                <a:solidFill>
                  <a:srgbClr val="000000"/>
                </a:solidFill>
                <a:latin typeface="Montserrat Bold"/>
                <a:ea typeface="Montserrat Bold"/>
                <a:cs typeface="Montserrat Bold"/>
                <a:sym typeface="Montserrat Bold"/>
              </a:rPr>
              <a:t>hyvin</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tyypillinen</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ilmiö</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myös</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aikuisilla</a:t>
            </a:r>
            <a:r>
              <a:rPr lang="en-US" sz="1418" dirty="0">
                <a:solidFill>
                  <a:srgbClr val="000000"/>
                </a:solidFill>
                <a:latin typeface="Montserrat Bold"/>
                <a:ea typeface="Montserrat Bold"/>
                <a:cs typeface="Montserrat Bold"/>
                <a:sym typeface="Montserrat Bold"/>
              </a:rPr>
              <a:t>, 60-70%), </a:t>
            </a:r>
            <a:r>
              <a:rPr lang="en-US" sz="1418" dirty="0" err="1">
                <a:solidFill>
                  <a:srgbClr val="000000"/>
                </a:solidFill>
                <a:latin typeface="Montserrat Bold"/>
                <a:ea typeface="Montserrat Bold"/>
                <a:cs typeface="Montserrat Bold"/>
                <a:sym typeface="Montserrat Bold"/>
              </a:rPr>
              <a:t>mutta</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siitä</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voi</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myös</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opetella</a:t>
            </a:r>
            <a:r>
              <a:rPr lang="en-US" sz="1418" dirty="0">
                <a:solidFill>
                  <a:srgbClr val="000000"/>
                </a:solidFill>
                <a:latin typeface="Montserrat Bold"/>
                <a:ea typeface="Montserrat Bold"/>
                <a:cs typeface="Montserrat Bold"/>
                <a:sym typeface="Montserrat Bold"/>
              </a:rPr>
              <a:t> </a:t>
            </a:r>
            <a:r>
              <a:rPr lang="en-US" sz="1418" dirty="0" err="1">
                <a:solidFill>
                  <a:srgbClr val="000000"/>
                </a:solidFill>
                <a:latin typeface="Montserrat Bold"/>
                <a:ea typeface="Montserrat Bold"/>
                <a:cs typeface="Montserrat Bold"/>
                <a:sym typeface="Montserrat Bold"/>
              </a:rPr>
              <a:t>eroon</a:t>
            </a:r>
            <a:endParaRPr lang="en-US" sz="1418" dirty="0">
              <a:solidFill>
                <a:srgbClr val="000000"/>
              </a:solidFill>
              <a:latin typeface="Montserrat Bold"/>
              <a:ea typeface="Montserrat Bold"/>
              <a:cs typeface="Montserrat Bold"/>
              <a:sym typeface="Montserrat Bold"/>
            </a:endParaRPr>
          </a:p>
          <a:p>
            <a:pPr algn="l">
              <a:lnSpc>
                <a:spcPts val="1985"/>
              </a:lnSpc>
            </a:pPr>
            <a:endParaRPr lang="en-US" sz="1418" dirty="0">
              <a:solidFill>
                <a:srgbClr val="000000"/>
              </a:solidFill>
              <a:latin typeface="Montserrat Bold"/>
              <a:ea typeface="Montserrat Bold"/>
              <a:cs typeface="Montserrat Bold"/>
              <a:sym typeface="Montserrat Bold"/>
            </a:endParaRPr>
          </a:p>
          <a:p>
            <a:pPr algn="l">
              <a:lnSpc>
                <a:spcPts val="1985"/>
              </a:lnSpc>
            </a:pPr>
            <a:endParaRPr lang="en-US" sz="1418" dirty="0">
              <a:solidFill>
                <a:srgbClr val="000000"/>
              </a:solidFill>
              <a:latin typeface="Montserrat Bold"/>
              <a:ea typeface="Montserrat Bold"/>
              <a:cs typeface="Montserrat Bold"/>
              <a:sym typeface="Montserrat Bold"/>
            </a:endParaRPr>
          </a:p>
          <a:p>
            <a:pPr algn="l">
              <a:lnSpc>
                <a:spcPts val="1985"/>
              </a:lnSpc>
            </a:pPr>
            <a:endParaRPr lang="en-US" sz="1418" dirty="0">
              <a:solidFill>
                <a:srgbClr val="000000"/>
              </a:solidFill>
              <a:latin typeface="Montserrat Bold"/>
              <a:ea typeface="Montserrat Bold"/>
              <a:cs typeface="Montserrat Bold"/>
              <a:sym typeface="Montserrat Bold"/>
            </a:endParaRPr>
          </a:p>
          <a:p>
            <a:pPr algn="l">
              <a:lnSpc>
                <a:spcPts val="1705"/>
              </a:lnSpc>
            </a:pPr>
            <a:endParaRPr lang="en-US" sz="1418" dirty="0">
              <a:solidFill>
                <a:srgbClr val="000000"/>
              </a:solidFill>
              <a:latin typeface="Montserrat Bold"/>
              <a:ea typeface="Montserrat Bold"/>
              <a:cs typeface="Montserrat Bold"/>
              <a:sym typeface="Montserrat Bold"/>
            </a:endParaRPr>
          </a:p>
          <a:p>
            <a:pPr algn="l">
              <a:lnSpc>
                <a:spcPts val="1705"/>
              </a:lnSpc>
            </a:pPr>
            <a:endParaRPr lang="en-US" sz="1418" dirty="0">
              <a:solidFill>
                <a:srgbClr val="000000"/>
              </a:solidFill>
              <a:latin typeface="Montserrat Bold"/>
              <a:ea typeface="Montserrat Bold"/>
              <a:cs typeface="Montserrat Bold"/>
              <a:sym typeface="Montserrat Bold"/>
            </a:endParaRPr>
          </a:p>
        </p:txBody>
      </p:sp>
      <p:sp>
        <p:nvSpPr>
          <p:cNvPr id="7" name="Freeform 7"/>
          <p:cNvSpPr/>
          <p:nvPr/>
        </p:nvSpPr>
        <p:spPr>
          <a:xfrm>
            <a:off x="0" y="614589"/>
            <a:ext cx="3490241" cy="3043011"/>
          </a:xfrm>
          <a:custGeom>
            <a:avLst/>
            <a:gdLst/>
            <a:ahLst/>
            <a:cxnLst/>
            <a:rect l="l" t="t" r="r" b="b"/>
            <a:pathLst>
              <a:path w="3490241" h="3043011">
                <a:moveTo>
                  <a:pt x="0" y="0"/>
                </a:moveTo>
                <a:lnTo>
                  <a:pt x="3490241" y="0"/>
                </a:lnTo>
                <a:lnTo>
                  <a:pt x="3490241" y="3043011"/>
                </a:lnTo>
                <a:lnTo>
                  <a:pt x="0" y="3043011"/>
                </a:lnTo>
                <a:lnTo>
                  <a:pt x="0" y="0"/>
                </a:lnTo>
                <a:close/>
              </a:path>
            </a:pathLst>
          </a:custGeom>
          <a:blipFill>
            <a:blip r:embed="rId3"/>
            <a:stretch>
              <a:fillRect/>
            </a:stretch>
          </a:blipFill>
        </p:spPr>
        <p:txBody>
          <a:bodyPr/>
          <a:lstStyle/>
          <a:p>
            <a:endParaRPr lang="fi-FI"/>
          </a:p>
        </p:txBody>
      </p:sp>
      <p:sp>
        <p:nvSpPr>
          <p:cNvPr id="8" name="TextBox 8"/>
          <p:cNvSpPr txBox="1"/>
          <p:nvPr/>
        </p:nvSpPr>
        <p:spPr>
          <a:xfrm>
            <a:off x="136582" y="3933651"/>
            <a:ext cx="3217078" cy="3528695"/>
          </a:xfrm>
          <a:prstGeom prst="rect">
            <a:avLst/>
          </a:prstGeom>
        </p:spPr>
        <p:txBody>
          <a:bodyPr lIns="0" tIns="0" rIns="0" bIns="0" rtlCol="0" anchor="t">
            <a:spAutoFit/>
          </a:bodyPr>
          <a:lstStyle/>
          <a:p>
            <a:pPr algn="l">
              <a:lnSpc>
                <a:spcPts val="2380"/>
              </a:lnSpc>
            </a:pPr>
            <a:r>
              <a:rPr lang="en-US" sz="1700" dirty="0" err="1">
                <a:solidFill>
                  <a:srgbClr val="000000"/>
                </a:solidFill>
                <a:latin typeface="Open Sans"/>
                <a:ea typeface="Open Sans"/>
                <a:cs typeface="Open Sans"/>
                <a:sym typeface="Open Sans"/>
              </a:rPr>
              <a:t>ADT:lle</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tyypillinen</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toimintamalli</a:t>
            </a:r>
            <a:r>
              <a:rPr lang="en-US" sz="1700" dirty="0">
                <a:solidFill>
                  <a:srgbClr val="000000"/>
                </a:solidFill>
                <a:latin typeface="Open Sans"/>
                <a:ea typeface="Open Sans"/>
                <a:cs typeface="Open Sans"/>
                <a:sym typeface="Open Sans"/>
              </a:rPr>
              <a:t> on </a:t>
            </a:r>
            <a:r>
              <a:rPr lang="en-US" sz="1700" dirty="0" err="1">
                <a:solidFill>
                  <a:srgbClr val="000000"/>
                </a:solidFill>
                <a:latin typeface="Open Sans"/>
                <a:ea typeface="Open Sans"/>
                <a:cs typeface="Open Sans"/>
                <a:sym typeface="Open Sans"/>
              </a:rPr>
              <a:t>itse</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itsensä</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keskeyttäminen</a:t>
            </a:r>
            <a:r>
              <a:rPr lang="en-US" sz="1700" dirty="0">
                <a:solidFill>
                  <a:srgbClr val="000000"/>
                </a:solidFill>
                <a:latin typeface="Open Sans"/>
                <a:ea typeface="Open Sans"/>
                <a:cs typeface="Open Sans"/>
                <a:sym typeface="Open Sans"/>
              </a:rPr>
              <a:t>. Kun </a:t>
            </a:r>
            <a:r>
              <a:rPr lang="en-US" sz="1700" dirty="0" err="1">
                <a:solidFill>
                  <a:srgbClr val="000000"/>
                </a:solidFill>
                <a:latin typeface="Open Sans"/>
                <a:ea typeface="Open Sans"/>
                <a:cs typeface="Open Sans"/>
                <a:sym typeface="Open Sans"/>
              </a:rPr>
              <a:t>pitäisi</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suuntautua</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tekemään</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jotakin</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asiaa</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pitkäjänteisesti</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alkaakin</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ajatella</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muita</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asioita</a:t>
            </a:r>
            <a:r>
              <a:rPr lang="en-US" sz="1700" dirty="0">
                <a:solidFill>
                  <a:srgbClr val="000000"/>
                </a:solidFill>
                <a:latin typeface="Open Sans"/>
                <a:ea typeface="Open Sans"/>
                <a:cs typeface="Open Sans"/>
                <a:sym typeface="Open Sans"/>
              </a:rPr>
              <a:t> (tai </a:t>
            </a:r>
            <a:r>
              <a:rPr lang="en-US" sz="1700" dirty="0" err="1">
                <a:solidFill>
                  <a:srgbClr val="000000"/>
                </a:solidFill>
                <a:latin typeface="Open Sans"/>
                <a:ea typeface="Open Sans"/>
                <a:cs typeface="Open Sans"/>
                <a:sym typeface="Open Sans"/>
              </a:rPr>
              <a:t>tarttuu</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esim</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kännykkään</a:t>
            </a:r>
            <a:r>
              <a:rPr lang="en-US" sz="1700" dirty="0">
                <a:solidFill>
                  <a:srgbClr val="000000"/>
                </a:solidFill>
                <a:latin typeface="Open Sans"/>
                <a:ea typeface="Open Sans"/>
                <a:cs typeface="Open Sans"/>
                <a:sym typeface="Open Sans"/>
              </a:rPr>
              <a:t>). </a:t>
            </a:r>
          </a:p>
          <a:p>
            <a:pPr algn="l">
              <a:lnSpc>
                <a:spcPts val="2380"/>
              </a:lnSpc>
            </a:pPr>
            <a:endParaRPr lang="en-US" sz="1700" dirty="0">
              <a:solidFill>
                <a:srgbClr val="000000"/>
              </a:solidFill>
              <a:latin typeface="Open Sans"/>
              <a:ea typeface="Open Sans"/>
              <a:cs typeface="Open Sans"/>
              <a:sym typeface="Open Sans"/>
            </a:endParaRPr>
          </a:p>
          <a:p>
            <a:pPr algn="l">
              <a:lnSpc>
                <a:spcPts val="2380"/>
              </a:lnSpc>
            </a:pPr>
            <a:r>
              <a:rPr lang="en-US" sz="1700" dirty="0" err="1">
                <a:solidFill>
                  <a:srgbClr val="000000"/>
                </a:solidFill>
                <a:latin typeface="Open Sans"/>
                <a:ea typeface="Open Sans"/>
                <a:cs typeface="Open Sans"/>
                <a:sym typeface="Open Sans"/>
              </a:rPr>
              <a:t>Mieleen</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tulevat</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asiat</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kaappaavat</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huomiokyvyn</a:t>
            </a:r>
            <a:r>
              <a:rPr lang="en-US" sz="1700" dirty="0">
                <a:solidFill>
                  <a:srgbClr val="000000"/>
                </a:solidFill>
                <a:latin typeface="Open Sans"/>
                <a:ea typeface="Open Sans"/>
                <a:cs typeface="Open Sans"/>
                <a:sym typeface="Open Sans"/>
              </a:rPr>
              <a:t>, ja </a:t>
            </a:r>
            <a:r>
              <a:rPr lang="en-US" sz="1700" dirty="0" err="1">
                <a:solidFill>
                  <a:srgbClr val="000000"/>
                </a:solidFill>
                <a:latin typeface="Open Sans"/>
                <a:ea typeface="Open Sans"/>
                <a:cs typeface="Open Sans"/>
                <a:sym typeface="Open Sans"/>
              </a:rPr>
              <a:t>tehtävä</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jää</a:t>
            </a:r>
            <a:r>
              <a:rPr lang="en-US" sz="1700" dirty="0">
                <a:solidFill>
                  <a:srgbClr val="000000"/>
                </a:solidFill>
                <a:latin typeface="Open Sans"/>
                <a:ea typeface="Open Sans"/>
                <a:cs typeface="Open Sans"/>
                <a:sym typeface="Open Sans"/>
              </a:rPr>
              <a:t> </a:t>
            </a:r>
            <a:r>
              <a:rPr lang="en-US" sz="1700" dirty="0" err="1">
                <a:solidFill>
                  <a:srgbClr val="000000"/>
                </a:solidFill>
                <a:latin typeface="Open Sans"/>
                <a:ea typeface="Open Sans"/>
                <a:cs typeface="Open Sans"/>
                <a:sym typeface="Open Sans"/>
              </a:rPr>
              <a:t>kesken</a:t>
            </a:r>
            <a:r>
              <a:rPr lang="en-US" sz="1700" dirty="0">
                <a:solidFill>
                  <a:srgbClr val="000000"/>
                </a:solidFill>
                <a:latin typeface="Open Sans"/>
                <a:ea typeface="Open Sans"/>
                <a:cs typeface="Open Sans"/>
                <a:sym typeface="Open Sans"/>
              </a:rPr>
              <a:t>. </a:t>
            </a:r>
          </a:p>
          <a:p>
            <a:pPr algn="l">
              <a:lnSpc>
                <a:spcPts val="2380"/>
              </a:lnSpc>
            </a:pPr>
            <a:endParaRPr lang="en-US" sz="1700" dirty="0">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367975" cy="7315200"/>
            <a:chOff x="0" y="0"/>
            <a:chExt cx="1663197" cy="3612444"/>
          </a:xfrm>
        </p:grpSpPr>
        <p:sp>
          <p:nvSpPr>
            <p:cNvPr id="3" name="Freeform 3"/>
            <p:cNvSpPr/>
            <p:nvPr/>
          </p:nvSpPr>
          <p:spPr>
            <a:xfrm>
              <a:off x="0" y="0"/>
              <a:ext cx="1663197" cy="3612445"/>
            </a:xfrm>
            <a:custGeom>
              <a:avLst/>
              <a:gdLst/>
              <a:ahLst/>
              <a:cxnLst/>
              <a:rect l="l" t="t" r="r" b="b"/>
              <a:pathLst>
                <a:path w="1663197" h="3612445">
                  <a:moveTo>
                    <a:pt x="0" y="0"/>
                  </a:moveTo>
                  <a:lnTo>
                    <a:pt x="1663197" y="0"/>
                  </a:lnTo>
                  <a:lnTo>
                    <a:pt x="1663197" y="3612445"/>
                  </a:lnTo>
                  <a:lnTo>
                    <a:pt x="0" y="3612445"/>
                  </a:lnTo>
                  <a:close/>
                </a:path>
              </a:pathLst>
            </a:custGeom>
            <a:solidFill>
              <a:srgbClr val="FFFFFF"/>
            </a:solidFill>
          </p:spPr>
          <p:txBody>
            <a:bodyPr/>
            <a:lstStyle/>
            <a:p>
              <a:endParaRPr lang="fi-FI"/>
            </a:p>
          </p:txBody>
        </p:sp>
        <p:sp>
          <p:nvSpPr>
            <p:cNvPr id="4" name="TextBox 4"/>
            <p:cNvSpPr txBox="1"/>
            <p:nvPr/>
          </p:nvSpPr>
          <p:spPr>
            <a:xfrm>
              <a:off x="0" y="-28575"/>
              <a:ext cx="1663197" cy="3641019"/>
            </a:xfrm>
            <a:prstGeom prst="rect">
              <a:avLst/>
            </a:prstGeom>
          </p:spPr>
          <p:txBody>
            <a:bodyPr lIns="27093" tIns="27093" rIns="27093" bIns="27093" rtlCol="0" anchor="ctr"/>
            <a:lstStyle/>
            <a:p>
              <a:pPr algn="ctr">
                <a:lnSpc>
                  <a:spcPts val="1418"/>
                </a:lnSpc>
                <a:spcBef>
                  <a:spcPct val="0"/>
                </a:spcBef>
              </a:pPr>
              <a:endParaRPr/>
            </a:p>
          </p:txBody>
        </p:sp>
      </p:grpSp>
      <p:sp>
        <p:nvSpPr>
          <p:cNvPr id="5" name="Freeform 5"/>
          <p:cNvSpPr/>
          <p:nvPr/>
        </p:nvSpPr>
        <p:spPr>
          <a:xfrm>
            <a:off x="-122267" y="235974"/>
            <a:ext cx="3490241" cy="3043011"/>
          </a:xfrm>
          <a:custGeom>
            <a:avLst/>
            <a:gdLst/>
            <a:ahLst/>
            <a:cxnLst/>
            <a:rect l="l" t="t" r="r" b="b"/>
            <a:pathLst>
              <a:path w="3490241" h="3043011">
                <a:moveTo>
                  <a:pt x="0" y="0"/>
                </a:moveTo>
                <a:lnTo>
                  <a:pt x="3490242" y="0"/>
                </a:lnTo>
                <a:lnTo>
                  <a:pt x="3490242" y="3043011"/>
                </a:lnTo>
                <a:lnTo>
                  <a:pt x="0" y="3043011"/>
                </a:lnTo>
                <a:lnTo>
                  <a:pt x="0" y="0"/>
                </a:lnTo>
                <a:close/>
              </a:path>
            </a:pathLst>
          </a:custGeom>
          <a:blipFill>
            <a:blip r:embed="rId2"/>
            <a:stretch>
              <a:fillRect/>
            </a:stretch>
          </a:blipFill>
        </p:spPr>
        <p:txBody>
          <a:bodyPr/>
          <a:lstStyle/>
          <a:p>
            <a:endParaRPr lang="fi-FI"/>
          </a:p>
        </p:txBody>
      </p:sp>
      <p:grpSp>
        <p:nvGrpSpPr>
          <p:cNvPr id="6" name="Group 6"/>
          <p:cNvGrpSpPr/>
          <p:nvPr/>
        </p:nvGrpSpPr>
        <p:grpSpPr>
          <a:xfrm>
            <a:off x="6827520" y="1464427"/>
            <a:ext cx="2194560" cy="1286722"/>
            <a:chOff x="0" y="0"/>
            <a:chExt cx="812800" cy="476564"/>
          </a:xfrm>
        </p:grpSpPr>
        <p:sp>
          <p:nvSpPr>
            <p:cNvPr id="7" name="Freeform 7"/>
            <p:cNvSpPr/>
            <p:nvPr/>
          </p:nvSpPr>
          <p:spPr>
            <a:xfrm>
              <a:off x="0" y="0"/>
              <a:ext cx="812800" cy="476564"/>
            </a:xfrm>
            <a:custGeom>
              <a:avLst/>
              <a:gdLst/>
              <a:ahLst/>
              <a:cxnLst/>
              <a:rect l="l" t="t" r="r" b="b"/>
              <a:pathLst>
                <a:path w="812800" h="476564">
                  <a:moveTo>
                    <a:pt x="812800" y="0"/>
                  </a:moveTo>
                  <a:lnTo>
                    <a:pt x="0" y="0"/>
                  </a:lnTo>
                  <a:lnTo>
                    <a:pt x="0" y="288604"/>
                  </a:lnTo>
                  <a:lnTo>
                    <a:pt x="157480" y="288604"/>
                  </a:lnTo>
                  <a:lnTo>
                    <a:pt x="157480" y="476564"/>
                  </a:lnTo>
                  <a:lnTo>
                    <a:pt x="463550" y="288604"/>
                  </a:lnTo>
                  <a:lnTo>
                    <a:pt x="812800" y="288604"/>
                  </a:lnTo>
                  <a:lnTo>
                    <a:pt x="812800" y="0"/>
                  </a:lnTo>
                  <a:close/>
                </a:path>
              </a:pathLst>
            </a:custGeom>
            <a:solidFill>
              <a:srgbClr val="E37676"/>
            </a:solidFill>
          </p:spPr>
          <p:txBody>
            <a:bodyPr/>
            <a:lstStyle/>
            <a:p>
              <a:endParaRPr lang="fi-FI"/>
            </a:p>
          </p:txBody>
        </p:sp>
        <p:sp>
          <p:nvSpPr>
            <p:cNvPr id="8" name="TextBox 8"/>
            <p:cNvSpPr txBox="1"/>
            <p:nvPr/>
          </p:nvSpPr>
          <p:spPr>
            <a:xfrm>
              <a:off x="0" y="-28575"/>
              <a:ext cx="812800" cy="314639"/>
            </a:xfrm>
            <a:prstGeom prst="rect">
              <a:avLst/>
            </a:prstGeom>
          </p:spPr>
          <p:txBody>
            <a:bodyPr lIns="50800" tIns="50800" rIns="50800" bIns="50800" rtlCol="0" anchor="ctr"/>
            <a:lstStyle/>
            <a:p>
              <a:pPr algn="ctr">
                <a:lnSpc>
                  <a:spcPts val="1866"/>
                </a:lnSpc>
              </a:pPr>
              <a:endParaRPr/>
            </a:p>
          </p:txBody>
        </p:sp>
      </p:grpSp>
      <p:sp>
        <p:nvSpPr>
          <p:cNvPr id="9" name="TextBox 9"/>
          <p:cNvSpPr txBox="1"/>
          <p:nvPr/>
        </p:nvSpPr>
        <p:spPr>
          <a:xfrm>
            <a:off x="3869461" y="532553"/>
            <a:ext cx="3683679" cy="355388"/>
          </a:xfrm>
          <a:prstGeom prst="rect">
            <a:avLst/>
          </a:prstGeom>
        </p:spPr>
        <p:txBody>
          <a:bodyPr lIns="0" tIns="0" rIns="0" bIns="0" rtlCol="0" anchor="t">
            <a:spAutoFit/>
          </a:bodyPr>
          <a:lstStyle/>
          <a:p>
            <a:pPr algn="l">
              <a:lnSpc>
                <a:spcPts val="2986"/>
              </a:lnSpc>
            </a:pPr>
            <a:r>
              <a:rPr lang="en-US" sz="2133">
                <a:solidFill>
                  <a:srgbClr val="000000"/>
                </a:solidFill>
                <a:latin typeface="Montserrat Bold"/>
                <a:ea typeface="Montserrat Bold"/>
                <a:cs typeface="Montserrat Bold"/>
                <a:sym typeface="Montserrat Bold"/>
              </a:rPr>
              <a:t>Kuinka tukea opiskelijaa?</a:t>
            </a:r>
          </a:p>
        </p:txBody>
      </p:sp>
      <p:sp>
        <p:nvSpPr>
          <p:cNvPr id="10" name="TextBox 10"/>
          <p:cNvSpPr txBox="1"/>
          <p:nvPr/>
        </p:nvSpPr>
        <p:spPr>
          <a:xfrm>
            <a:off x="4044096" y="3312171"/>
            <a:ext cx="5152619" cy="1609937"/>
          </a:xfrm>
          <a:prstGeom prst="rect">
            <a:avLst/>
          </a:prstGeom>
        </p:spPr>
        <p:txBody>
          <a:bodyPr lIns="0" tIns="0" rIns="0" bIns="0" rtlCol="0" anchor="t">
            <a:spAutoFit/>
          </a:bodyPr>
          <a:lstStyle/>
          <a:p>
            <a:pPr algn="l">
              <a:lnSpc>
                <a:spcPts val="2613"/>
              </a:lnSpc>
            </a:pPr>
            <a:r>
              <a:rPr lang="en-US" sz="1866">
                <a:solidFill>
                  <a:srgbClr val="000000"/>
                </a:solidFill>
                <a:latin typeface="Montserrat Bold"/>
                <a:ea typeface="Montserrat Bold"/>
                <a:cs typeface="Montserrat Bold"/>
                <a:sym typeface="Montserrat Bold"/>
              </a:rPr>
              <a:t>Kun opiskelijalle kertyy positiivisia kokemuksia oppimisesta, opiskelusta ja oppimistilanteista, vahvistuu myös positiivinen mielikuva itsestä oppijana.</a:t>
            </a:r>
            <a:r>
              <a:rPr lang="en-US" sz="1866">
                <a:solidFill>
                  <a:srgbClr val="000000"/>
                </a:solidFill>
                <a:latin typeface="Montserrat"/>
                <a:ea typeface="Montserrat"/>
                <a:cs typeface="Montserrat"/>
                <a:sym typeface="Montserrat"/>
              </a:rPr>
              <a:t> (Parikka ym. 2017)</a:t>
            </a:r>
          </a:p>
        </p:txBody>
      </p:sp>
      <p:sp>
        <p:nvSpPr>
          <p:cNvPr id="11" name="TextBox 11"/>
          <p:cNvSpPr txBox="1"/>
          <p:nvPr/>
        </p:nvSpPr>
        <p:spPr>
          <a:xfrm>
            <a:off x="4445915" y="1203442"/>
            <a:ext cx="3683679" cy="359833"/>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Kohtaaminen</a:t>
            </a:r>
          </a:p>
        </p:txBody>
      </p:sp>
      <p:sp>
        <p:nvSpPr>
          <p:cNvPr id="12" name="TextBox 12"/>
          <p:cNvSpPr txBox="1"/>
          <p:nvPr/>
        </p:nvSpPr>
        <p:spPr>
          <a:xfrm>
            <a:off x="4445915" y="1558513"/>
            <a:ext cx="3683679" cy="359833"/>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Luottamus</a:t>
            </a:r>
          </a:p>
        </p:txBody>
      </p:sp>
      <p:sp>
        <p:nvSpPr>
          <p:cNvPr id="13" name="TextBox 13"/>
          <p:cNvSpPr txBox="1"/>
          <p:nvPr/>
        </p:nvSpPr>
        <p:spPr>
          <a:xfrm>
            <a:off x="4445915" y="1908821"/>
            <a:ext cx="3683679" cy="359833"/>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Tieto</a:t>
            </a:r>
          </a:p>
        </p:txBody>
      </p:sp>
      <p:sp>
        <p:nvSpPr>
          <p:cNvPr id="14" name="TextBox 14"/>
          <p:cNvSpPr txBox="1"/>
          <p:nvPr/>
        </p:nvSpPr>
        <p:spPr>
          <a:xfrm>
            <a:off x="4445915" y="2259130"/>
            <a:ext cx="3683679" cy="359833"/>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Tukikeinot</a:t>
            </a:r>
          </a:p>
        </p:txBody>
      </p:sp>
      <p:sp>
        <p:nvSpPr>
          <p:cNvPr id="15" name="TextBox 15"/>
          <p:cNvSpPr txBox="1"/>
          <p:nvPr/>
        </p:nvSpPr>
        <p:spPr>
          <a:xfrm>
            <a:off x="4445915" y="2609438"/>
            <a:ext cx="3683679" cy="359833"/>
          </a:xfrm>
          <a:prstGeom prst="rect">
            <a:avLst/>
          </a:prstGeom>
        </p:spPr>
        <p:txBody>
          <a:bodyPr lIns="0" tIns="0" rIns="0" bIns="0" rtlCol="0" anchor="t">
            <a:spAutoFit/>
          </a:bodyPr>
          <a:lstStyle/>
          <a:p>
            <a:pPr algn="l">
              <a:lnSpc>
                <a:spcPts val="2986"/>
              </a:lnSpc>
            </a:pPr>
            <a:r>
              <a:rPr lang="en-US" sz="2133">
                <a:solidFill>
                  <a:srgbClr val="000000"/>
                </a:solidFill>
                <a:latin typeface="Montserrat"/>
                <a:ea typeface="Montserrat"/>
                <a:cs typeface="Montserrat"/>
                <a:sym typeface="Montserrat"/>
              </a:rPr>
              <a:t>Tukivaste</a:t>
            </a:r>
          </a:p>
        </p:txBody>
      </p:sp>
      <p:sp>
        <p:nvSpPr>
          <p:cNvPr id="16" name="TextBox 16"/>
          <p:cNvSpPr txBox="1"/>
          <p:nvPr/>
        </p:nvSpPr>
        <p:spPr>
          <a:xfrm>
            <a:off x="7004388" y="1591533"/>
            <a:ext cx="3683679" cy="355388"/>
          </a:xfrm>
          <a:prstGeom prst="rect">
            <a:avLst/>
          </a:prstGeom>
        </p:spPr>
        <p:txBody>
          <a:bodyPr lIns="0" tIns="0" rIns="0" bIns="0" rtlCol="0" anchor="t">
            <a:spAutoFit/>
          </a:bodyPr>
          <a:lstStyle/>
          <a:p>
            <a:pPr algn="l">
              <a:lnSpc>
                <a:spcPts val="2986"/>
              </a:lnSpc>
            </a:pPr>
            <a:r>
              <a:rPr lang="en-US" sz="2133">
                <a:solidFill>
                  <a:srgbClr val="000000"/>
                </a:solidFill>
                <a:latin typeface="Montserrat Bold"/>
                <a:ea typeface="Montserrat Bold"/>
                <a:cs typeface="Montserrat Bold"/>
                <a:sym typeface="Montserrat Bold"/>
              </a:rPr>
              <a:t>STRATEGIA</a:t>
            </a:r>
          </a:p>
        </p:txBody>
      </p:sp>
      <p:sp>
        <p:nvSpPr>
          <p:cNvPr id="17" name="TextBox 17"/>
          <p:cNvSpPr txBox="1"/>
          <p:nvPr/>
        </p:nvSpPr>
        <p:spPr>
          <a:xfrm>
            <a:off x="0" y="3921242"/>
            <a:ext cx="3367975" cy="2463800"/>
          </a:xfrm>
          <a:prstGeom prst="rect">
            <a:avLst/>
          </a:prstGeom>
        </p:spPr>
        <p:txBody>
          <a:bodyPr lIns="0" tIns="0" rIns="0" bIns="0" rtlCol="0" anchor="t">
            <a:spAutoFit/>
          </a:bodyPr>
          <a:lstStyle/>
          <a:p>
            <a:pPr algn="ctr">
              <a:lnSpc>
                <a:spcPts val="2800"/>
              </a:lnSpc>
            </a:pPr>
            <a:r>
              <a:rPr lang="en-US" sz="2000">
                <a:solidFill>
                  <a:srgbClr val="000000"/>
                </a:solidFill>
                <a:latin typeface="Open Sans"/>
                <a:ea typeface="Open Sans"/>
                <a:cs typeface="Open Sans"/>
                <a:sym typeface="Open Sans"/>
              </a:rPr>
              <a:t>ETSITÄÄN STRATEGIOITA KÄYTTÄÄ </a:t>
            </a:r>
          </a:p>
          <a:p>
            <a:pPr algn="ctr">
              <a:lnSpc>
                <a:spcPts val="2800"/>
              </a:lnSpc>
            </a:pPr>
            <a:r>
              <a:rPr lang="en-US" sz="2000">
                <a:solidFill>
                  <a:srgbClr val="000000"/>
                </a:solidFill>
                <a:latin typeface="Open Sans"/>
                <a:ea typeface="Open Sans"/>
                <a:cs typeface="Open Sans"/>
                <a:sym typeface="Open Sans"/>
              </a:rPr>
              <a:t>OMIA VAHVUUKSIA </a:t>
            </a:r>
          </a:p>
          <a:p>
            <a:pPr algn="ctr">
              <a:lnSpc>
                <a:spcPts val="2800"/>
              </a:lnSpc>
            </a:pPr>
            <a:r>
              <a:rPr lang="en-US" sz="2000">
                <a:solidFill>
                  <a:srgbClr val="000000"/>
                </a:solidFill>
                <a:latin typeface="Open Sans"/>
                <a:ea typeface="Open Sans"/>
                <a:cs typeface="Open Sans"/>
                <a:sym typeface="Open Sans"/>
              </a:rPr>
              <a:t>JA TOIMIA ARJESSA.</a:t>
            </a:r>
          </a:p>
          <a:p>
            <a:pPr algn="ctr">
              <a:lnSpc>
                <a:spcPts val="2800"/>
              </a:lnSpc>
            </a:pPr>
            <a:endParaRPr lang="en-US" sz="2000">
              <a:solidFill>
                <a:srgbClr val="000000"/>
              </a:solidFill>
              <a:latin typeface="Open Sans"/>
              <a:ea typeface="Open Sans"/>
              <a:cs typeface="Open Sans"/>
              <a:sym typeface="Open Sans"/>
            </a:endParaRPr>
          </a:p>
          <a:p>
            <a:pPr algn="ctr">
              <a:lnSpc>
                <a:spcPts val="2800"/>
              </a:lnSpc>
            </a:pPr>
            <a:endParaRPr lang="en-US" sz="2000">
              <a:solidFill>
                <a:srgbClr val="000000"/>
              </a:solidFill>
              <a:latin typeface="Open Sans"/>
              <a:ea typeface="Open Sans"/>
              <a:cs typeface="Open Sans"/>
              <a:sym typeface="Open Sans"/>
            </a:endParaRPr>
          </a:p>
          <a:p>
            <a:pPr algn="ctr">
              <a:lnSpc>
                <a:spcPts val="2800"/>
              </a:lnSpc>
            </a:pPr>
            <a:r>
              <a:rPr lang="en-US" sz="2000">
                <a:solidFill>
                  <a:srgbClr val="000000"/>
                </a:solidFill>
                <a:latin typeface="Open Sans"/>
                <a:ea typeface="Open Sans"/>
                <a:cs typeface="Open Sans"/>
                <a:sym typeface="Open Sans"/>
              </a:rPr>
              <a:t>SOPII KAIKILLE.</a:t>
            </a:r>
          </a:p>
        </p:txBody>
      </p:sp>
      <p:sp>
        <p:nvSpPr>
          <p:cNvPr id="18" name="TextBox 18"/>
          <p:cNvSpPr txBox="1"/>
          <p:nvPr/>
        </p:nvSpPr>
        <p:spPr>
          <a:xfrm>
            <a:off x="4175089" y="5236433"/>
            <a:ext cx="5304862" cy="1822873"/>
          </a:xfrm>
          <a:prstGeom prst="rect">
            <a:avLst/>
          </a:prstGeom>
        </p:spPr>
        <p:txBody>
          <a:bodyPr lIns="0" tIns="0" rIns="0" bIns="0" rtlCol="0" anchor="t">
            <a:spAutoFit/>
          </a:bodyPr>
          <a:lstStyle/>
          <a:p>
            <a:pPr algn="l">
              <a:lnSpc>
                <a:spcPts val="2426"/>
              </a:lnSpc>
            </a:pPr>
            <a:r>
              <a:rPr lang="en-US" sz="1733">
                <a:solidFill>
                  <a:srgbClr val="000000"/>
                </a:solidFill>
                <a:latin typeface="Montserrat"/>
                <a:ea typeface="Montserrat"/>
                <a:cs typeface="Montserrat"/>
                <a:sym typeface="Montserrat"/>
              </a:rPr>
              <a:t>Ammattioppilaitos antaa opiskelijalle uuden mahdollisuuden oppijana.</a:t>
            </a:r>
          </a:p>
          <a:p>
            <a:pPr algn="l">
              <a:lnSpc>
                <a:spcPts val="2426"/>
              </a:lnSpc>
            </a:pPr>
            <a:r>
              <a:rPr lang="en-US" sz="1733">
                <a:solidFill>
                  <a:srgbClr val="000000"/>
                </a:solidFill>
                <a:latin typeface="Montserrat"/>
                <a:ea typeface="Montserrat"/>
                <a:cs typeface="Montserrat"/>
                <a:sym typeface="Montserrat"/>
              </a:rPr>
              <a:t>Tässä vaiheessa on myös mahdollista </a:t>
            </a:r>
          </a:p>
          <a:p>
            <a:pPr algn="l">
              <a:lnSpc>
                <a:spcPts val="2426"/>
              </a:lnSpc>
            </a:pPr>
            <a:r>
              <a:rPr lang="en-US" sz="1733">
                <a:solidFill>
                  <a:srgbClr val="000000"/>
                </a:solidFill>
                <a:latin typeface="Montserrat"/>
                <a:ea typeface="Montserrat"/>
                <a:cs typeface="Montserrat"/>
                <a:sym typeface="Montserrat"/>
              </a:rPr>
              <a:t>vahvistaa oppijaminäkuvaa uudestaan.</a:t>
            </a:r>
          </a:p>
          <a:p>
            <a:pPr algn="l">
              <a:lnSpc>
                <a:spcPts val="2426"/>
              </a:lnSpc>
            </a:pPr>
            <a:r>
              <a:rPr lang="en-US" sz="1733">
                <a:solidFill>
                  <a:srgbClr val="000000"/>
                </a:solidFill>
                <a:latin typeface="Montserrat"/>
                <a:ea typeface="Montserrat"/>
                <a:cs typeface="Montserrat"/>
                <a:sym typeface="Montserrat"/>
              </a:rPr>
              <a:t>(vs. negatiivisen palautteen kierre ja turhautuminen)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880</Words>
  <Application>Microsoft Office PowerPoint</Application>
  <PresentationFormat>Mukautettu</PresentationFormat>
  <Paragraphs>130</Paragraphs>
  <Slides>13</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13</vt:i4>
      </vt:variant>
    </vt:vector>
  </HeadingPairs>
  <TitlesOfParts>
    <vt:vector size="23" baseType="lpstr">
      <vt:lpstr>TAN Pearl</vt:lpstr>
      <vt:lpstr>Open Sans</vt:lpstr>
      <vt:lpstr>Walter Turncoat</vt:lpstr>
      <vt:lpstr>Montserrat Italics</vt:lpstr>
      <vt:lpstr>Montserrat</vt:lpstr>
      <vt:lpstr>Montserrat Bold</vt:lpstr>
      <vt:lpstr>Arial</vt:lpstr>
      <vt:lpstr>Calibri</vt:lpstr>
      <vt:lpstr>Open Sans Bold</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Nepsynuoren erityispiirteitä ja tukikeinoja</dc:title>
  <dc:creator>Anne Eteläaho</dc:creator>
  <cp:lastModifiedBy>Anne Eteläaho</cp:lastModifiedBy>
  <cp:revision>2</cp:revision>
  <dcterms:created xsi:type="dcterms:W3CDTF">2006-08-16T00:00:00Z</dcterms:created>
  <dcterms:modified xsi:type="dcterms:W3CDTF">2024-08-28T07:29:00Z</dcterms:modified>
  <dc:identifier>DAF7ceXkQWY</dc:identifier>
</cp:coreProperties>
</file>