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54" autoAdjust="0"/>
    <p:restoredTop sz="94660"/>
  </p:normalViewPr>
  <p:slideViewPr>
    <p:cSldViewPr snapToGrid="0">
      <p:cViewPr varScale="1">
        <p:scale>
          <a:sx n="58" d="100"/>
          <a:sy n="58" d="100"/>
        </p:scale>
        <p:origin x="84"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277A34A-4BBF-4ADC-9B1F-9BE712178101}"/>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00853E42-9872-45AC-9675-0930BF890C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62F8FA73-E126-468C-9003-E1DA4E0D982E}"/>
              </a:ext>
            </a:extLst>
          </p:cNvPr>
          <p:cNvSpPr>
            <a:spLocks noGrp="1"/>
          </p:cNvSpPr>
          <p:nvPr>
            <p:ph type="dt" sz="half" idx="10"/>
          </p:nvPr>
        </p:nvSpPr>
        <p:spPr/>
        <p:txBody>
          <a:bodyPr/>
          <a:lstStyle/>
          <a:p>
            <a:fld id="{8BD6A405-77B6-4086-890D-5D6E3EA3A706}" type="datetimeFigureOut">
              <a:rPr lang="fi-FI" smtClean="0"/>
              <a:t>27.10.2022</a:t>
            </a:fld>
            <a:endParaRPr lang="fi-FI"/>
          </a:p>
        </p:txBody>
      </p:sp>
      <p:sp>
        <p:nvSpPr>
          <p:cNvPr id="5" name="Alatunnisteen paikkamerkki 4">
            <a:extLst>
              <a:ext uri="{FF2B5EF4-FFF2-40B4-BE49-F238E27FC236}">
                <a16:creationId xmlns:a16="http://schemas.microsoft.com/office/drawing/2014/main" id="{1D232B27-EF3C-4F23-8A49-AFF80BE63EB0}"/>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301C143-4E0B-4577-9AA8-38440B8CA98A}"/>
              </a:ext>
            </a:extLst>
          </p:cNvPr>
          <p:cNvSpPr>
            <a:spLocks noGrp="1"/>
          </p:cNvSpPr>
          <p:nvPr>
            <p:ph type="sldNum" sz="quarter" idx="12"/>
          </p:nvPr>
        </p:nvSpPr>
        <p:spPr/>
        <p:txBody>
          <a:bodyPr/>
          <a:lstStyle/>
          <a:p>
            <a:fld id="{8C942323-6EF4-4A35-BBCC-2C9EDBCFED33}" type="slidenum">
              <a:rPr lang="fi-FI" smtClean="0"/>
              <a:t>‹#›</a:t>
            </a:fld>
            <a:endParaRPr lang="fi-FI"/>
          </a:p>
        </p:txBody>
      </p:sp>
    </p:spTree>
    <p:extLst>
      <p:ext uri="{BB962C8B-B14F-4D97-AF65-F5344CB8AC3E}">
        <p14:creationId xmlns:p14="http://schemas.microsoft.com/office/powerpoint/2010/main" val="2852050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1C63F39-3F81-454E-BBE2-4BA33D0CB6A2}"/>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261A3F3C-FE26-4B25-9FF0-9F0FE6EDE3D9}"/>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A1159969-B1AC-42F0-B130-8481C91050E4}"/>
              </a:ext>
            </a:extLst>
          </p:cNvPr>
          <p:cNvSpPr>
            <a:spLocks noGrp="1"/>
          </p:cNvSpPr>
          <p:nvPr>
            <p:ph type="dt" sz="half" idx="10"/>
          </p:nvPr>
        </p:nvSpPr>
        <p:spPr/>
        <p:txBody>
          <a:bodyPr/>
          <a:lstStyle/>
          <a:p>
            <a:fld id="{8BD6A405-77B6-4086-890D-5D6E3EA3A706}" type="datetimeFigureOut">
              <a:rPr lang="fi-FI" smtClean="0"/>
              <a:t>27.10.2022</a:t>
            </a:fld>
            <a:endParaRPr lang="fi-FI"/>
          </a:p>
        </p:txBody>
      </p:sp>
      <p:sp>
        <p:nvSpPr>
          <p:cNvPr id="5" name="Alatunnisteen paikkamerkki 4">
            <a:extLst>
              <a:ext uri="{FF2B5EF4-FFF2-40B4-BE49-F238E27FC236}">
                <a16:creationId xmlns:a16="http://schemas.microsoft.com/office/drawing/2014/main" id="{0E662FCD-F59F-4937-8E81-F199C43C950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AE7C404D-E65D-4291-BAFF-B8FD7C5A7234}"/>
              </a:ext>
            </a:extLst>
          </p:cNvPr>
          <p:cNvSpPr>
            <a:spLocks noGrp="1"/>
          </p:cNvSpPr>
          <p:nvPr>
            <p:ph type="sldNum" sz="quarter" idx="12"/>
          </p:nvPr>
        </p:nvSpPr>
        <p:spPr/>
        <p:txBody>
          <a:bodyPr/>
          <a:lstStyle/>
          <a:p>
            <a:fld id="{8C942323-6EF4-4A35-BBCC-2C9EDBCFED33}" type="slidenum">
              <a:rPr lang="fi-FI" smtClean="0"/>
              <a:t>‹#›</a:t>
            </a:fld>
            <a:endParaRPr lang="fi-FI"/>
          </a:p>
        </p:txBody>
      </p:sp>
    </p:spTree>
    <p:extLst>
      <p:ext uri="{BB962C8B-B14F-4D97-AF65-F5344CB8AC3E}">
        <p14:creationId xmlns:p14="http://schemas.microsoft.com/office/powerpoint/2010/main" val="1218848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7BD03ED2-F483-4F5C-B6E7-0DF5EA00B6C7}"/>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42174EDE-E394-4617-A85A-7BBFD0279984}"/>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9FFDA605-B42E-47A4-8AC2-E8988FF2D800}"/>
              </a:ext>
            </a:extLst>
          </p:cNvPr>
          <p:cNvSpPr>
            <a:spLocks noGrp="1"/>
          </p:cNvSpPr>
          <p:nvPr>
            <p:ph type="dt" sz="half" idx="10"/>
          </p:nvPr>
        </p:nvSpPr>
        <p:spPr/>
        <p:txBody>
          <a:bodyPr/>
          <a:lstStyle/>
          <a:p>
            <a:fld id="{8BD6A405-77B6-4086-890D-5D6E3EA3A706}" type="datetimeFigureOut">
              <a:rPr lang="fi-FI" smtClean="0"/>
              <a:t>27.10.2022</a:t>
            </a:fld>
            <a:endParaRPr lang="fi-FI"/>
          </a:p>
        </p:txBody>
      </p:sp>
      <p:sp>
        <p:nvSpPr>
          <p:cNvPr id="5" name="Alatunnisteen paikkamerkki 4">
            <a:extLst>
              <a:ext uri="{FF2B5EF4-FFF2-40B4-BE49-F238E27FC236}">
                <a16:creationId xmlns:a16="http://schemas.microsoft.com/office/drawing/2014/main" id="{4ED27086-2100-4DAF-9358-30C7D735B334}"/>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95EC6A8-18F2-4EFD-B932-9B574DB28474}"/>
              </a:ext>
            </a:extLst>
          </p:cNvPr>
          <p:cNvSpPr>
            <a:spLocks noGrp="1"/>
          </p:cNvSpPr>
          <p:nvPr>
            <p:ph type="sldNum" sz="quarter" idx="12"/>
          </p:nvPr>
        </p:nvSpPr>
        <p:spPr/>
        <p:txBody>
          <a:bodyPr/>
          <a:lstStyle/>
          <a:p>
            <a:fld id="{8C942323-6EF4-4A35-BBCC-2C9EDBCFED33}" type="slidenum">
              <a:rPr lang="fi-FI" smtClean="0"/>
              <a:t>‹#›</a:t>
            </a:fld>
            <a:endParaRPr lang="fi-FI"/>
          </a:p>
        </p:txBody>
      </p:sp>
    </p:spTree>
    <p:extLst>
      <p:ext uri="{BB962C8B-B14F-4D97-AF65-F5344CB8AC3E}">
        <p14:creationId xmlns:p14="http://schemas.microsoft.com/office/powerpoint/2010/main" val="1439070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CFCDE22-9A09-4673-AE12-960CB8E77388}"/>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F6B6476A-71B8-489A-9211-67B93ACF13AC}"/>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84BB3575-6732-4736-A3BB-078D1FBEF845}"/>
              </a:ext>
            </a:extLst>
          </p:cNvPr>
          <p:cNvSpPr>
            <a:spLocks noGrp="1"/>
          </p:cNvSpPr>
          <p:nvPr>
            <p:ph type="dt" sz="half" idx="10"/>
          </p:nvPr>
        </p:nvSpPr>
        <p:spPr/>
        <p:txBody>
          <a:bodyPr/>
          <a:lstStyle/>
          <a:p>
            <a:fld id="{8BD6A405-77B6-4086-890D-5D6E3EA3A706}" type="datetimeFigureOut">
              <a:rPr lang="fi-FI" smtClean="0"/>
              <a:t>27.10.2022</a:t>
            </a:fld>
            <a:endParaRPr lang="fi-FI"/>
          </a:p>
        </p:txBody>
      </p:sp>
      <p:sp>
        <p:nvSpPr>
          <p:cNvPr id="5" name="Alatunnisteen paikkamerkki 4">
            <a:extLst>
              <a:ext uri="{FF2B5EF4-FFF2-40B4-BE49-F238E27FC236}">
                <a16:creationId xmlns:a16="http://schemas.microsoft.com/office/drawing/2014/main" id="{2B5D51D9-29F9-4C4B-9509-08402C31C475}"/>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48F4FA85-8248-4795-A7B3-0937271BEF86}"/>
              </a:ext>
            </a:extLst>
          </p:cNvPr>
          <p:cNvSpPr>
            <a:spLocks noGrp="1"/>
          </p:cNvSpPr>
          <p:nvPr>
            <p:ph type="sldNum" sz="quarter" idx="12"/>
          </p:nvPr>
        </p:nvSpPr>
        <p:spPr/>
        <p:txBody>
          <a:bodyPr/>
          <a:lstStyle/>
          <a:p>
            <a:fld id="{8C942323-6EF4-4A35-BBCC-2C9EDBCFED33}" type="slidenum">
              <a:rPr lang="fi-FI" smtClean="0"/>
              <a:t>‹#›</a:t>
            </a:fld>
            <a:endParaRPr lang="fi-FI"/>
          </a:p>
        </p:txBody>
      </p:sp>
    </p:spTree>
    <p:extLst>
      <p:ext uri="{BB962C8B-B14F-4D97-AF65-F5344CB8AC3E}">
        <p14:creationId xmlns:p14="http://schemas.microsoft.com/office/powerpoint/2010/main" val="1305542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22BF88-ADEC-478E-A412-CEA4379EDB9C}"/>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EB53A6A4-96EE-4B3A-9BC4-8A35103E49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AC38C23F-0AF2-4413-8E9A-EA75C23DE797}"/>
              </a:ext>
            </a:extLst>
          </p:cNvPr>
          <p:cNvSpPr>
            <a:spLocks noGrp="1"/>
          </p:cNvSpPr>
          <p:nvPr>
            <p:ph type="dt" sz="half" idx="10"/>
          </p:nvPr>
        </p:nvSpPr>
        <p:spPr/>
        <p:txBody>
          <a:bodyPr/>
          <a:lstStyle/>
          <a:p>
            <a:fld id="{8BD6A405-77B6-4086-890D-5D6E3EA3A706}" type="datetimeFigureOut">
              <a:rPr lang="fi-FI" smtClean="0"/>
              <a:t>27.10.2022</a:t>
            </a:fld>
            <a:endParaRPr lang="fi-FI"/>
          </a:p>
        </p:txBody>
      </p:sp>
      <p:sp>
        <p:nvSpPr>
          <p:cNvPr id="5" name="Alatunnisteen paikkamerkki 4">
            <a:extLst>
              <a:ext uri="{FF2B5EF4-FFF2-40B4-BE49-F238E27FC236}">
                <a16:creationId xmlns:a16="http://schemas.microsoft.com/office/drawing/2014/main" id="{E7CDA78A-9597-4F83-AA86-56F0ED946BC4}"/>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C838075-D4D5-4CA9-82E3-5B2576EEDAE2}"/>
              </a:ext>
            </a:extLst>
          </p:cNvPr>
          <p:cNvSpPr>
            <a:spLocks noGrp="1"/>
          </p:cNvSpPr>
          <p:nvPr>
            <p:ph type="sldNum" sz="quarter" idx="12"/>
          </p:nvPr>
        </p:nvSpPr>
        <p:spPr/>
        <p:txBody>
          <a:bodyPr/>
          <a:lstStyle/>
          <a:p>
            <a:fld id="{8C942323-6EF4-4A35-BBCC-2C9EDBCFED33}" type="slidenum">
              <a:rPr lang="fi-FI" smtClean="0"/>
              <a:t>‹#›</a:t>
            </a:fld>
            <a:endParaRPr lang="fi-FI"/>
          </a:p>
        </p:txBody>
      </p:sp>
    </p:spTree>
    <p:extLst>
      <p:ext uri="{BB962C8B-B14F-4D97-AF65-F5344CB8AC3E}">
        <p14:creationId xmlns:p14="http://schemas.microsoft.com/office/powerpoint/2010/main" val="2986043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34EFD87-9F82-45B9-96C0-2F121E011EA5}"/>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02507325-4B16-4C29-874A-E92A75341C3C}"/>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6F7B9247-E0C2-4ECA-929E-A7E418EF9518}"/>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D99D581B-FF94-419E-AF9B-8A32C6FB46CB}"/>
              </a:ext>
            </a:extLst>
          </p:cNvPr>
          <p:cNvSpPr>
            <a:spLocks noGrp="1"/>
          </p:cNvSpPr>
          <p:nvPr>
            <p:ph type="dt" sz="half" idx="10"/>
          </p:nvPr>
        </p:nvSpPr>
        <p:spPr/>
        <p:txBody>
          <a:bodyPr/>
          <a:lstStyle/>
          <a:p>
            <a:fld id="{8BD6A405-77B6-4086-890D-5D6E3EA3A706}" type="datetimeFigureOut">
              <a:rPr lang="fi-FI" smtClean="0"/>
              <a:t>27.10.2022</a:t>
            </a:fld>
            <a:endParaRPr lang="fi-FI"/>
          </a:p>
        </p:txBody>
      </p:sp>
      <p:sp>
        <p:nvSpPr>
          <p:cNvPr id="6" name="Alatunnisteen paikkamerkki 5">
            <a:extLst>
              <a:ext uri="{FF2B5EF4-FFF2-40B4-BE49-F238E27FC236}">
                <a16:creationId xmlns:a16="http://schemas.microsoft.com/office/drawing/2014/main" id="{A759A55F-9DE7-4084-A7A8-DAAA9E19095C}"/>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AD5AFED7-B213-4E9C-8DEC-30E006BA0944}"/>
              </a:ext>
            </a:extLst>
          </p:cNvPr>
          <p:cNvSpPr>
            <a:spLocks noGrp="1"/>
          </p:cNvSpPr>
          <p:nvPr>
            <p:ph type="sldNum" sz="quarter" idx="12"/>
          </p:nvPr>
        </p:nvSpPr>
        <p:spPr/>
        <p:txBody>
          <a:bodyPr/>
          <a:lstStyle/>
          <a:p>
            <a:fld id="{8C942323-6EF4-4A35-BBCC-2C9EDBCFED33}" type="slidenum">
              <a:rPr lang="fi-FI" smtClean="0"/>
              <a:t>‹#›</a:t>
            </a:fld>
            <a:endParaRPr lang="fi-FI"/>
          </a:p>
        </p:txBody>
      </p:sp>
    </p:spTree>
    <p:extLst>
      <p:ext uri="{BB962C8B-B14F-4D97-AF65-F5344CB8AC3E}">
        <p14:creationId xmlns:p14="http://schemas.microsoft.com/office/powerpoint/2010/main" val="4222809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32809D4-2B1B-4B21-8C6A-31E0EFB19C43}"/>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BCF3FCC8-EE8F-439D-9C5D-36E7F022C6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6461035E-1F96-4CF6-B8EF-650770CC4089}"/>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720B944E-7745-4033-BA41-65E49D4A12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00C17F4C-5DEB-486E-B96F-CF9D27AA3BAF}"/>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2930C0C1-D468-4E73-A9C5-5EF71E683114}"/>
              </a:ext>
            </a:extLst>
          </p:cNvPr>
          <p:cNvSpPr>
            <a:spLocks noGrp="1"/>
          </p:cNvSpPr>
          <p:nvPr>
            <p:ph type="dt" sz="half" idx="10"/>
          </p:nvPr>
        </p:nvSpPr>
        <p:spPr/>
        <p:txBody>
          <a:bodyPr/>
          <a:lstStyle/>
          <a:p>
            <a:fld id="{8BD6A405-77B6-4086-890D-5D6E3EA3A706}" type="datetimeFigureOut">
              <a:rPr lang="fi-FI" smtClean="0"/>
              <a:t>27.10.2022</a:t>
            </a:fld>
            <a:endParaRPr lang="fi-FI"/>
          </a:p>
        </p:txBody>
      </p:sp>
      <p:sp>
        <p:nvSpPr>
          <p:cNvPr id="8" name="Alatunnisteen paikkamerkki 7">
            <a:extLst>
              <a:ext uri="{FF2B5EF4-FFF2-40B4-BE49-F238E27FC236}">
                <a16:creationId xmlns:a16="http://schemas.microsoft.com/office/drawing/2014/main" id="{A3007353-BEF7-4CB3-B860-2D3C53A4D09A}"/>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CABD424A-8351-4A44-9CDD-E77DDF4D7DD5}"/>
              </a:ext>
            </a:extLst>
          </p:cNvPr>
          <p:cNvSpPr>
            <a:spLocks noGrp="1"/>
          </p:cNvSpPr>
          <p:nvPr>
            <p:ph type="sldNum" sz="quarter" idx="12"/>
          </p:nvPr>
        </p:nvSpPr>
        <p:spPr/>
        <p:txBody>
          <a:bodyPr/>
          <a:lstStyle/>
          <a:p>
            <a:fld id="{8C942323-6EF4-4A35-BBCC-2C9EDBCFED33}" type="slidenum">
              <a:rPr lang="fi-FI" smtClean="0"/>
              <a:t>‹#›</a:t>
            </a:fld>
            <a:endParaRPr lang="fi-FI"/>
          </a:p>
        </p:txBody>
      </p:sp>
    </p:spTree>
    <p:extLst>
      <p:ext uri="{BB962C8B-B14F-4D97-AF65-F5344CB8AC3E}">
        <p14:creationId xmlns:p14="http://schemas.microsoft.com/office/powerpoint/2010/main" val="1152790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D7AC804-8E21-44E0-9F9C-10B6A0629B07}"/>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3A1E6BD3-B22E-4F16-A864-1F30F11976A3}"/>
              </a:ext>
            </a:extLst>
          </p:cNvPr>
          <p:cNvSpPr>
            <a:spLocks noGrp="1"/>
          </p:cNvSpPr>
          <p:nvPr>
            <p:ph type="dt" sz="half" idx="10"/>
          </p:nvPr>
        </p:nvSpPr>
        <p:spPr/>
        <p:txBody>
          <a:bodyPr/>
          <a:lstStyle/>
          <a:p>
            <a:fld id="{8BD6A405-77B6-4086-890D-5D6E3EA3A706}" type="datetimeFigureOut">
              <a:rPr lang="fi-FI" smtClean="0"/>
              <a:t>27.10.2022</a:t>
            </a:fld>
            <a:endParaRPr lang="fi-FI"/>
          </a:p>
        </p:txBody>
      </p:sp>
      <p:sp>
        <p:nvSpPr>
          <p:cNvPr id="4" name="Alatunnisteen paikkamerkki 3">
            <a:extLst>
              <a:ext uri="{FF2B5EF4-FFF2-40B4-BE49-F238E27FC236}">
                <a16:creationId xmlns:a16="http://schemas.microsoft.com/office/drawing/2014/main" id="{1DAE4B1F-0786-4C85-952E-C9B12923A30D}"/>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E0BF4A11-8159-4FFB-9A40-09FDC3FB1029}"/>
              </a:ext>
            </a:extLst>
          </p:cNvPr>
          <p:cNvSpPr>
            <a:spLocks noGrp="1"/>
          </p:cNvSpPr>
          <p:nvPr>
            <p:ph type="sldNum" sz="quarter" idx="12"/>
          </p:nvPr>
        </p:nvSpPr>
        <p:spPr/>
        <p:txBody>
          <a:bodyPr/>
          <a:lstStyle/>
          <a:p>
            <a:fld id="{8C942323-6EF4-4A35-BBCC-2C9EDBCFED33}" type="slidenum">
              <a:rPr lang="fi-FI" smtClean="0"/>
              <a:t>‹#›</a:t>
            </a:fld>
            <a:endParaRPr lang="fi-FI"/>
          </a:p>
        </p:txBody>
      </p:sp>
    </p:spTree>
    <p:extLst>
      <p:ext uri="{BB962C8B-B14F-4D97-AF65-F5344CB8AC3E}">
        <p14:creationId xmlns:p14="http://schemas.microsoft.com/office/powerpoint/2010/main" val="1483192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959DAD17-ED16-45B4-B950-6B0FA16339F6}"/>
              </a:ext>
            </a:extLst>
          </p:cNvPr>
          <p:cNvSpPr>
            <a:spLocks noGrp="1"/>
          </p:cNvSpPr>
          <p:nvPr>
            <p:ph type="dt" sz="half" idx="10"/>
          </p:nvPr>
        </p:nvSpPr>
        <p:spPr/>
        <p:txBody>
          <a:bodyPr/>
          <a:lstStyle/>
          <a:p>
            <a:fld id="{8BD6A405-77B6-4086-890D-5D6E3EA3A706}" type="datetimeFigureOut">
              <a:rPr lang="fi-FI" smtClean="0"/>
              <a:t>27.10.2022</a:t>
            </a:fld>
            <a:endParaRPr lang="fi-FI"/>
          </a:p>
        </p:txBody>
      </p:sp>
      <p:sp>
        <p:nvSpPr>
          <p:cNvPr id="3" name="Alatunnisteen paikkamerkki 2">
            <a:extLst>
              <a:ext uri="{FF2B5EF4-FFF2-40B4-BE49-F238E27FC236}">
                <a16:creationId xmlns:a16="http://schemas.microsoft.com/office/drawing/2014/main" id="{818A28EF-2B4F-476E-A650-0EE3E755AFC8}"/>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F16C0D85-0E0E-439F-9E99-8F3A7BBDB858}"/>
              </a:ext>
            </a:extLst>
          </p:cNvPr>
          <p:cNvSpPr>
            <a:spLocks noGrp="1"/>
          </p:cNvSpPr>
          <p:nvPr>
            <p:ph type="sldNum" sz="quarter" idx="12"/>
          </p:nvPr>
        </p:nvSpPr>
        <p:spPr/>
        <p:txBody>
          <a:bodyPr/>
          <a:lstStyle/>
          <a:p>
            <a:fld id="{8C942323-6EF4-4A35-BBCC-2C9EDBCFED33}" type="slidenum">
              <a:rPr lang="fi-FI" smtClean="0"/>
              <a:t>‹#›</a:t>
            </a:fld>
            <a:endParaRPr lang="fi-FI"/>
          </a:p>
        </p:txBody>
      </p:sp>
    </p:spTree>
    <p:extLst>
      <p:ext uri="{BB962C8B-B14F-4D97-AF65-F5344CB8AC3E}">
        <p14:creationId xmlns:p14="http://schemas.microsoft.com/office/powerpoint/2010/main" val="3027559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D447E52-D308-454E-BF1D-D5C123DCF1A4}"/>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FAB5F0FC-2224-4E02-89BD-3F96655DA5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EAF55F04-7C62-455B-8DF9-637D54FD1A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25A52AA2-C48D-4EA6-BE05-C21B4A06066F}"/>
              </a:ext>
            </a:extLst>
          </p:cNvPr>
          <p:cNvSpPr>
            <a:spLocks noGrp="1"/>
          </p:cNvSpPr>
          <p:nvPr>
            <p:ph type="dt" sz="half" idx="10"/>
          </p:nvPr>
        </p:nvSpPr>
        <p:spPr/>
        <p:txBody>
          <a:bodyPr/>
          <a:lstStyle/>
          <a:p>
            <a:fld id="{8BD6A405-77B6-4086-890D-5D6E3EA3A706}" type="datetimeFigureOut">
              <a:rPr lang="fi-FI" smtClean="0"/>
              <a:t>27.10.2022</a:t>
            </a:fld>
            <a:endParaRPr lang="fi-FI"/>
          </a:p>
        </p:txBody>
      </p:sp>
      <p:sp>
        <p:nvSpPr>
          <p:cNvPr id="6" name="Alatunnisteen paikkamerkki 5">
            <a:extLst>
              <a:ext uri="{FF2B5EF4-FFF2-40B4-BE49-F238E27FC236}">
                <a16:creationId xmlns:a16="http://schemas.microsoft.com/office/drawing/2014/main" id="{C46F0751-071C-4491-9B14-69E4CA5B1CF1}"/>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46A22C95-34A5-4449-BF29-41AF77455D4F}"/>
              </a:ext>
            </a:extLst>
          </p:cNvPr>
          <p:cNvSpPr>
            <a:spLocks noGrp="1"/>
          </p:cNvSpPr>
          <p:nvPr>
            <p:ph type="sldNum" sz="quarter" idx="12"/>
          </p:nvPr>
        </p:nvSpPr>
        <p:spPr/>
        <p:txBody>
          <a:bodyPr/>
          <a:lstStyle/>
          <a:p>
            <a:fld id="{8C942323-6EF4-4A35-BBCC-2C9EDBCFED33}" type="slidenum">
              <a:rPr lang="fi-FI" smtClean="0"/>
              <a:t>‹#›</a:t>
            </a:fld>
            <a:endParaRPr lang="fi-FI"/>
          </a:p>
        </p:txBody>
      </p:sp>
    </p:spTree>
    <p:extLst>
      <p:ext uri="{BB962C8B-B14F-4D97-AF65-F5344CB8AC3E}">
        <p14:creationId xmlns:p14="http://schemas.microsoft.com/office/powerpoint/2010/main" val="895893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431143D-3469-439B-904A-2A34AEB2ECC8}"/>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755D2EF3-D17C-4E9F-B29B-ADF40BD49C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06BD487E-01C6-4752-A584-FF84484327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D69F0457-1D91-4EA1-9156-07E0C99C438A}"/>
              </a:ext>
            </a:extLst>
          </p:cNvPr>
          <p:cNvSpPr>
            <a:spLocks noGrp="1"/>
          </p:cNvSpPr>
          <p:nvPr>
            <p:ph type="dt" sz="half" idx="10"/>
          </p:nvPr>
        </p:nvSpPr>
        <p:spPr/>
        <p:txBody>
          <a:bodyPr/>
          <a:lstStyle/>
          <a:p>
            <a:fld id="{8BD6A405-77B6-4086-890D-5D6E3EA3A706}" type="datetimeFigureOut">
              <a:rPr lang="fi-FI" smtClean="0"/>
              <a:t>27.10.2022</a:t>
            </a:fld>
            <a:endParaRPr lang="fi-FI"/>
          </a:p>
        </p:txBody>
      </p:sp>
      <p:sp>
        <p:nvSpPr>
          <p:cNvPr id="6" name="Alatunnisteen paikkamerkki 5">
            <a:extLst>
              <a:ext uri="{FF2B5EF4-FFF2-40B4-BE49-F238E27FC236}">
                <a16:creationId xmlns:a16="http://schemas.microsoft.com/office/drawing/2014/main" id="{75231EE0-D901-42B8-A963-B6898051567D}"/>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4E4B1901-EA86-4A47-BDD6-B5C9B6DA4633}"/>
              </a:ext>
            </a:extLst>
          </p:cNvPr>
          <p:cNvSpPr>
            <a:spLocks noGrp="1"/>
          </p:cNvSpPr>
          <p:nvPr>
            <p:ph type="sldNum" sz="quarter" idx="12"/>
          </p:nvPr>
        </p:nvSpPr>
        <p:spPr/>
        <p:txBody>
          <a:bodyPr/>
          <a:lstStyle/>
          <a:p>
            <a:fld id="{8C942323-6EF4-4A35-BBCC-2C9EDBCFED33}" type="slidenum">
              <a:rPr lang="fi-FI" smtClean="0"/>
              <a:t>‹#›</a:t>
            </a:fld>
            <a:endParaRPr lang="fi-FI"/>
          </a:p>
        </p:txBody>
      </p:sp>
    </p:spTree>
    <p:extLst>
      <p:ext uri="{BB962C8B-B14F-4D97-AF65-F5344CB8AC3E}">
        <p14:creationId xmlns:p14="http://schemas.microsoft.com/office/powerpoint/2010/main" val="179707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95848A98-74F4-448D-B34B-8C7ABF1107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C37F6F16-7582-4379-8C3D-9F2C9EEDC5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00CE50C7-3DCE-4EB3-8B8E-A561D5067C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D6A405-77B6-4086-890D-5D6E3EA3A706}" type="datetimeFigureOut">
              <a:rPr lang="fi-FI" smtClean="0"/>
              <a:t>27.10.2022</a:t>
            </a:fld>
            <a:endParaRPr lang="fi-FI"/>
          </a:p>
        </p:txBody>
      </p:sp>
      <p:sp>
        <p:nvSpPr>
          <p:cNvPr id="5" name="Alatunnisteen paikkamerkki 4">
            <a:extLst>
              <a:ext uri="{FF2B5EF4-FFF2-40B4-BE49-F238E27FC236}">
                <a16:creationId xmlns:a16="http://schemas.microsoft.com/office/drawing/2014/main" id="{A6B4EF49-00BA-4938-B44D-35BCE406E4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5676026D-CF79-4418-8DD0-0BDC207B15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942323-6EF4-4A35-BBCC-2C9EDBCFED33}" type="slidenum">
              <a:rPr lang="fi-FI" smtClean="0"/>
              <a:t>‹#›</a:t>
            </a:fld>
            <a:endParaRPr lang="fi-FI"/>
          </a:p>
        </p:txBody>
      </p:sp>
    </p:spTree>
    <p:extLst>
      <p:ext uri="{BB962C8B-B14F-4D97-AF65-F5344CB8AC3E}">
        <p14:creationId xmlns:p14="http://schemas.microsoft.com/office/powerpoint/2010/main" val="4170843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link.webropolsurveys.com/Participation/Public/db5801a9-05bf-48bc-9cd3-2c4547867269?displayId=Fin2335789"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5E2FA2C5-5082-4313-8F84-08CEEE73D28C}"/>
              </a:ext>
            </a:extLst>
          </p:cNvPr>
          <p:cNvSpPr>
            <a:spLocks noGrp="1"/>
          </p:cNvSpPr>
          <p:nvPr>
            <p:ph type="ctrTitle"/>
          </p:nvPr>
        </p:nvSpPr>
        <p:spPr>
          <a:xfrm>
            <a:off x="1094096" y="851515"/>
            <a:ext cx="5238466" cy="1428506"/>
          </a:xfrm>
        </p:spPr>
        <p:txBody>
          <a:bodyPr anchor="b">
            <a:normAutofit/>
          </a:bodyPr>
          <a:lstStyle/>
          <a:p>
            <a:pPr algn="l"/>
            <a:r>
              <a:rPr lang="fi-FI" dirty="0"/>
              <a:t>RUORI - ohje</a:t>
            </a:r>
          </a:p>
        </p:txBody>
      </p:sp>
      <p:sp>
        <p:nvSpPr>
          <p:cNvPr id="3" name="Alaotsikko 2">
            <a:extLst>
              <a:ext uri="{FF2B5EF4-FFF2-40B4-BE49-F238E27FC236}">
                <a16:creationId xmlns:a16="http://schemas.microsoft.com/office/drawing/2014/main" id="{40585213-779E-421D-93C2-D76C43B6B71B}"/>
              </a:ext>
            </a:extLst>
          </p:cNvPr>
          <p:cNvSpPr>
            <a:spLocks noGrp="1"/>
          </p:cNvSpPr>
          <p:nvPr>
            <p:ph type="subTitle" idx="1"/>
          </p:nvPr>
        </p:nvSpPr>
        <p:spPr>
          <a:xfrm>
            <a:off x="1186797" y="2347224"/>
            <a:ext cx="4167115" cy="2163551"/>
          </a:xfrm>
        </p:spPr>
        <p:txBody>
          <a:bodyPr anchor="t">
            <a:normAutofit/>
          </a:bodyPr>
          <a:lstStyle/>
          <a:p>
            <a:pPr algn="l"/>
            <a:r>
              <a:rPr lang="fi-FI" sz="2000" dirty="0"/>
              <a:t>RUORI- itsearviointi opiskelijan toimijuuden vahvistajana ja kuulluksi tulemisen välineenä</a:t>
            </a:r>
          </a:p>
          <a:p>
            <a:pPr algn="l"/>
            <a:endParaRPr lang="fi-FI" dirty="0"/>
          </a:p>
        </p:txBody>
      </p:sp>
      <p:sp>
        <p:nvSpPr>
          <p:cNvPr id="18" name="Freeform: Shape 10">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Kuva 3">
            <a:extLst>
              <a:ext uri="{FF2B5EF4-FFF2-40B4-BE49-F238E27FC236}">
                <a16:creationId xmlns:a16="http://schemas.microsoft.com/office/drawing/2014/main" id="{270C0FE8-88D6-4B2A-9C2D-7560BFE900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1503" y="2153437"/>
            <a:ext cx="3217333" cy="3169072"/>
          </a:xfrm>
          <a:prstGeom prst="rect">
            <a:avLst/>
          </a:prstGeom>
        </p:spPr>
      </p:pic>
      <p:pic>
        <p:nvPicPr>
          <p:cNvPr id="16" name="Picture 2" descr="Etusivu">
            <a:extLst>
              <a:ext uri="{FF2B5EF4-FFF2-40B4-BE49-F238E27FC236}">
                <a16:creationId xmlns:a16="http://schemas.microsoft.com/office/drawing/2014/main" id="{5C56A977-7A7F-4C9B-B0CB-38895FDA23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8691" y="5644068"/>
            <a:ext cx="2051679" cy="582036"/>
          </a:xfrm>
          <a:prstGeom prst="rect">
            <a:avLst/>
          </a:prstGeom>
          <a:noFill/>
          <a:extLst>
            <a:ext uri="{909E8E84-426E-40DD-AFC4-6F175D3DCCD1}">
              <a14:hiddenFill xmlns:a14="http://schemas.microsoft.com/office/drawing/2010/main">
                <a:solidFill>
                  <a:srgbClr val="FFFFFF"/>
                </a:solidFill>
              </a14:hiddenFill>
            </a:ext>
          </a:extLst>
        </p:spPr>
      </p:pic>
      <p:pic>
        <p:nvPicPr>
          <p:cNvPr id="7" name="Kuva 6">
            <a:extLst>
              <a:ext uri="{FF2B5EF4-FFF2-40B4-BE49-F238E27FC236}">
                <a16:creationId xmlns:a16="http://schemas.microsoft.com/office/drawing/2014/main" id="{36066BFF-5183-6CDA-DDA1-997427BAC3C4}"/>
              </a:ext>
            </a:extLst>
          </p:cNvPr>
          <p:cNvPicPr>
            <a:picLocks noChangeAspect="1"/>
          </p:cNvPicPr>
          <p:nvPr/>
        </p:nvPicPr>
        <p:blipFill>
          <a:blip r:embed="rId4"/>
          <a:stretch>
            <a:fillRect/>
          </a:stretch>
        </p:blipFill>
        <p:spPr>
          <a:xfrm>
            <a:off x="33804" y="4846187"/>
            <a:ext cx="7000875" cy="838200"/>
          </a:xfrm>
          <a:prstGeom prst="rect">
            <a:avLst/>
          </a:prstGeom>
        </p:spPr>
      </p:pic>
    </p:spTree>
    <p:extLst>
      <p:ext uri="{BB962C8B-B14F-4D97-AF65-F5344CB8AC3E}">
        <p14:creationId xmlns:p14="http://schemas.microsoft.com/office/powerpoint/2010/main" val="3764949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F5F17DF-CDE4-4E2F-B54C-22669FFA54FF}"/>
              </a:ext>
            </a:extLst>
          </p:cNvPr>
          <p:cNvSpPr>
            <a:spLocks noGrp="1"/>
          </p:cNvSpPr>
          <p:nvPr>
            <p:ph type="title"/>
          </p:nvPr>
        </p:nvSpPr>
        <p:spPr>
          <a:xfrm>
            <a:off x="838200" y="142097"/>
            <a:ext cx="10515600" cy="1325563"/>
          </a:xfrm>
        </p:spPr>
        <p:txBody>
          <a:bodyPr>
            <a:normAutofit/>
          </a:bodyPr>
          <a:lstStyle/>
          <a:p>
            <a:r>
              <a:rPr lang="fi-FI" sz="3600" dirty="0"/>
              <a:t>Ohjauskeskustelu</a:t>
            </a:r>
          </a:p>
        </p:txBody>
      </p:sp>
      <p:sp>
        <p:nvSpPr>
          <p:cNvPr id="3" name="Sisällön paikkamerkki 2">
            <a:extLst>
              <a:ext uri="{FF2B5EF4-FFF2-40B4-BE49-F238E27FC236}">
                <a16:creationId xmlns:a16="http://schemas.microsoft.com/office/drawing/2014/main" id="{6D15B8AE-6FAE-45B8-9CDC-A15FCAA33B5C}"/>
              </a:ext>
            </a:extLst>
          </p:cNvPr>
          <p:cNvSpPr>
            <a:spLocks noGrp="1"/>
          </p:cNvSpPr>
          <p:nvPr>
            <p:ph idx="1"/>
          </p:nvPr>
        </p:nvSpPr>
        <p:spPr>
          <a:xfrm>
            <a:off x="681600" y="1467660"/>
            <a:ext cx="3858928" cy="4351338"/>
          </a:xfrm>
        </p:spPr>
        <p:txBody>
          <a:bodyPr>
            <a:noAutofit/>
          </a:bodyPr>
          <a:lstStyle/>
          <a:p>
            <a:r>
              <a:rPr lang="fi-FI" sz="2000" dirty="0"/>
              <a:t>RUORI itsearvioinnin jälkeen tulokset käydään läpi yhdessä opiskelijan kanssa ohjaukeskus-telussa esim. moniammatillista verkostoa edeltävästi tai HOKS keskustelun tukena. Korostetaan opiskelijan voimavaroja ja pärjäävyyttä.</a:t>
            </a:r>
          </a:p>
          <a:p>
            <a:pPr marL="0" indent="0">
              <a:buNone/>
            </a:pPr>
            <a:endParaRPr lang="fi-FI" sz="2000" dirty="0"/>
          </a:p>
          <a:p>
            <a:r>
              <a:rPr lang="fi-FI" sz="2000" dirty="0"/>
              <a:t>Tehdään yhteistä suunnitelmaa tuen tarpeiden osalta, sekä mietitään ketkä yhteistyötahot liitetään mukaan työskentelyyn. </a:t>
            </a:r>
          </a:p>
          <a:p>
            <a:endParaRPr lang="fi-FI" sz="2000" dirty="0"/>
          </a:p>
          <a:p>
            <a:r>
              <a:rPr lang="fi-FI" sz="2000" dirty="0"/>
              <a:t>Ohjaustilanteen tukena voidaan hyödyntää Vetovoimala kortteja</a:t>
            </a:r>
          </a:p>
          <a:p>
            <a:pPr marL="0" indent="0">
              <a:buNone/>
            </a:pPr>
            <a:endParaRPr lang="fi-FI" sz="1800" dirty="0"/>
          </a:p>
        </p:txBody>
      </p:sp>
      <p:pic>
        <p:nvPicPr>
          <p:cNvPr id="4" name="Kuva 3">
            <a:extLst>
              <a:ext uri="{FF2B5EF4-FFF2-40B4-BE49-F238E27FC236}">
                <a16:creationId xmlns:a16="http://schemas.microsoft.com/office/drawing/2014/main" id="{F71E1218-0525-46CD-A325-836DB2EBEA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7000" y="1219154"/>
            <a:ext cx="5182120" cy="5172899"/>
          </a:xfrm>
          <a:prstGeom prst="rect">
            <a:avLst/>
          </a:prstGeom>
        </p:spPr>
      </p:pic>
    </p:spTree>
    <p:extLst>
      <p:ext uri="{BB962C8B-B14F-4D97-AF65-F5344CB8AC3E}">
        <p14:creationId xmlns:p14="http://schemas.microsoft.com/office/powerpoint/2010/main" val="99747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3F59915-F525-4791-8554-C125051965B7}"/>
              </a:ext>
            </a:extLst>
          </p:cNvPr>
          <p:cNvSpPr>
            <a:spLocks noGrp="1"/>
          </p:cNvSpPr>
          <p:nvPr>
            <p:ph type="title"/>
          </p:nvPr>
        </p:nvSpPr>
        <p:spPr/>
        <p:txBody>
          <a:bodyPr>
            <a:normAutofit/>
          </a:bodyPr>
          <a:lstStyle/>
          <a:p>
            <a:r>
              <a:rPr lang="fi-FI" sz="3200" dirty="0"/>
              <a:t>RUORI kokonaistuen kuvaajana</a:t>
            </a:r>
          </a:p>
        </p:txBody>
      </p:sp>
      <p:sp>
        <p:nvSpPr>
          <p:cNvPr id="3" name="Sisällön paikkamerkki 2">
            <a:extLst>
              <a:ext uri="{FF2B5EF4-FFF2-40B4-BE49-F238E27FC236}">
                <a16:creationId xmlns:a16="http://schemas.microsoft.com/office/drawing/2014/main" id="{3FF68D37-3DF7-4C0C-8A91-F4045ED27A1B}"/>
              </a:ext>
            </a:extLst>
          </p:cNvPr>
          <p:cNvSpPr>
            <a:spLocks noGrp="1"/>
          </p:cNvSpPr>
          <p:nvPr>
            <p:ph idx="1"/>
          </p:nvPr>
        </p:nvSpPr>
        <p:spPr>
          <a:xfrm>
            <a:off x="838200" y="1825624"/>
            <a:ext cx="4514636" cy="4536681"/>
          </a:xfrm>
        </p:spPr>
        <p:txBody>
          <a:bodyPr>
            <a:normAutofit/>
          </a:bodyPr>
          <a:lstStyle/>
          <a:p>
            <a:r>
              <a:rPr lang="en-US" sz="1800" dirty="0"/>
              <a:t>RUORI- itsearvioinnissa opiskelija vastaa kysymyksiin opiskelu- ja työelämävalmiuksistaan ja saa tietoa tuen ja ohjauksen tarpeistaan.</a:t>
            </a:r>
          </a:p>
          <a:p>
            <a:r>
              <a:rPr lang="en-US" sz="1800" dirty="0"/>
              <a:t>RUORI- itsearvioinnin voi tehdä yhdessä huoltajan tai opettajan kanssa. Arvioinnista saatavaa yhteenvetoa voidaan käyttää apuna tukitoimien yhteisessä suunnittelussa. </a:t>
            </a:r>
          </a:p>
          <a:p>
            <a:r>
              <a:rPr lang="en-US" sz="1800" dirty="0"/>
              <a:t>Antaa kuvan opiskelijan kokonaistuen tarpeesta.</a:t>
            </a:r>
          </a:p>
          <a:p>
            <a:endParaRPr lang="fi-FI" sz="2000" dirty="0"/>
          </a:p>
        </p:txBody>
      </p:sp>
      <p:pic>
        <p:nvPicPr>
          <p:cNvPr id="4" name="Picture 2" descr="Etusivu">
            <a:extLst>
              <a:ext uri="{FF2B5EF4-FFF2-40B4-BE49-F238E27FC236}">
                <a16:creationId xmlns:a16="http://schemas.microsoft.com/office/drawing/2014/main" id="{A8A347AE-DDDE-4FF9-AD02-6974F9AF19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7776" y="6143946"/>
            <a:ext cx="1986024" cy="563411"/>
          </a:xfrm>
          <a:prstGeom prst="rect">
            <a:avLst/>
          </a:prstGeom>
          <a:noFill/>
          <a:extLst>
            <a:ext uri="{909E8E84-426E-40DD-AFC4-6F175D3DCCD1}">
              <a14:hiddenFill xmlns:a14="http://schemas.microsoft.com/office/drawing/2010/main">
                <a:solidFill>
                  <a:srgbClr val="FFFFFF"/>
                </a:solidFill>
              </a14:hiddenFill>
            </a:ext>
          </a:extLst>
        </p:spPr>
      </p:pic>
      <p:pic>
        <p:nvPicPr>
          <p:cNvPr id="5" name="Sisällön paikkamerkki 4">
            <a:extLst>
              <a:ext uri="{FF2B5EF4-FFF2-40B4-BE49-F238E27FC236}">
                <a16:creationId xmlns:a16="http://schemas.microsoft.com/office/drawing/2014/main" id="{F3EC2146-87E7-495D-ADB7-C50BCAFAFDE2}"/>
              </a:ext>
            </a:extLst>
          </p:cNvPr>
          <p:cNvPicPr>
            <a:picLocks noChangeAspect="1"/>
          </p:cNvPicPr>
          <p:nvPr/>
        </p:nvPicPr>
        <p:blipFill rotWithShape="1">
          <a:blip r:embed="rId3">
            <a:extLst>
              <a:ext uri="{28A0092B-C50C-407E-A947-70E740481C1C}">
                <a14:useLocalDpi xmlns:a14="http://schemas.microsoft.com/office/drawing/2010/main" val="0"/>
              </a:ext>
            </a:extLst>
          </a:blip>
          <a:srcRect r="2" b="11937"/>
          <a:stretch/>
        </p:blipFill>
        <p:spPr>
          <a:xfrm>
            <a:off x="5506949" y="1478933"/>
            <a:ext cx="6030930" cy="4343357"/>
          </a:xfrm>
          <a:prstGeom prst="rect">
            <a:avLst/>
          </a:prstGeom>
        </p:spPr>
      </p:pic>
    </p:spTree>
    <p:extLst>
      <p:ext uri="{BB962C8B-B14F-4D97-AF65-F5344CB8AC3E}">
        <p14:creationId xmlns:p14="http://schemas.microsoft.com/office/powerpoint/2010/main" val="1830194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6074EB-18D9-4035-B78A-27290CB474EF}"/>
              </a:ext>
            </a:extLst>
          </p:cNvPr>
          <p:cNvSpPr>
            <a:spLocks noGrp="1"/>
          </p:cNvSpPr>
          <p:nvPr>
            <p:ph type="title"/>
          </p:nvPr>
        </p:nvSpPr>
        <p:spPr/>
        <p:txBody>
          <a:bodyPr>
            <a:normAutofit/>
          </a:bodyPr>
          <a:lstStyle/>
          <a:p>
            <a:r>
              <a:rPr lang="fi-FI" sz="3200" dirty="0"/>
              <a:t>Ruori itsearvioinnin hyödyntäminen opintojen alussa</a:t>
            </a:r>
          </a:p>
        </p:txBody>
      </p:sp>
      <p:sp>
        <p:nvSpPr>
          <p:cNvPr id="3" name="Sisällön paikkamerkki 2">
            <a:extLst>
              <a:ext uri="{FF2B5EF4-FFF2-40B4-BE49-F238E27FC236}">
                <a16:creationId xmlns:a16="http://schemas.microsoft.com/office/drawing/2014/main" id="{4D991838-4B60-48D9-A847-AFB6A3968F55}"/>
              </a:ext>
            </a:extLst>
          </p:cNvPr>
          <p:cNvSpPr>
            <a:spLocks noGrp="1"/>
          </p:cNvSpPr>
          <p:nvPr>
            <p:ph idx="1"/>
          </p:nvPr>
        </p:nvSpPr>
        <p:spPr/>
        <p:txBody>
          <a:bodyPr>
            <a:normAutofit fontScale="85000" lnSpcReduction="20000"/>
          </a:bodyPr>
          <a:lstStyle/>
          <a:p>
            <a:pPr marL="0" indent="0">
              <a:buNone/>
            </a:pPr>
            <a:r>
              <a:rPr lang="fi-FI" dirty="0"/>
              <a:t>Annetaan opiskelijalle tietoa RUORI-itsearvioinnin tekemisestä:</a:t>
            </a:r>
          </a:p>
          <a:p>
            <a:pPr marL="0" indent="0">
              <a:buNone/>
            </a:pPr>
            <a:endParaRPr lang="en-US" sz="2800" dirty="0"/>
          </a:p>
          <a:p>
            <a:r>
              <a:rPr lang="en-US" sz="2300" dirty="0"/>
              <a:t>RUORI itsearvioinnin avulla opiskelija kartoittaa opiskelu- ja työelämävalmiuksistaan ja saa tietoa tuen ja ohjauksen tarpeistaan. Saatua tietoa hyödynnetään opintoihin liittyvän kokonaistuen suunnittelussa. </a:t>
            </a:r>
          </a:p>
          <a:p>
            <a:pPr marL="0" indent="0">
              <a:buNone/>
            </a:pPr>
            <a:endParaRPr lang="en-US" sz="2300" dirty="0"/>
          </a:p>
          <a:p>
            <a:r>
              <a:rPr lang="en-US" sz="2300" dirty="0"/>
              <a:t>RUORI itsearvioinnin linkki lähetetään sähköpostiin ja itsearvioinnin voi tehdä helposti millä tahansa laitteella, jossa on nettiyhteys. Aikaa itsearvioinnin tekemiseen on hyvä varata n. 15 – 30 minuuttia.</a:t>
            </a:r>
          </a:p>
          <a:p>
            <a:pPr marL="0" indent="0">
              <a:buNone/>
            </a:pPr>
            <a:endParaRPr lang="en-US" sz="2300" dirty="0"/>
          </a:p>
          <a:p>
            <a:r>
              <a:rPr lang="en-US" sz="2300" dirty="0"/>
              <a:t>RUORI kysely on tehty Webropol- palveluun ja kyselyn tiedot tallentuvat sinne. RUORI arvioinnit säilytetään Webrolissa vuoden ajan ja tilastoidaan määränä ja lukuina. Webropol- palvelu on suojattu ja opiskelijalla on mahdolisuus saada oma yhteenveto palvelusta henkilökohtaisella pyynnöllä. Ulkopuoliset tahot eivät näe tai pääse hyödyntämään opiskelijan tekemää arviointia, vaan yhteenveto menee tiedoksi henkilölle jonka opiskelija itse lisää yhteenvedon saajaksi. </a:t>
            </a:r>
          </a:p>
          <a:p>
            <a:pPr marL="0" indent="0">
              <a:buNone/>
            </a:pPr>
            <a:endParaRPr lang="en-US" sz="2600" dirty="0"/>
          </a:p>
          <a:p>
            <a:endParaRPr lang="fi-FI" dirty="0"/>
          </a:p>
        </p:txBody>
      </p:sp>
    </p:spTree>
    <p:extLst>
      <p:ext uri="{BB962C8B-B14F-4D97-AF65-F5344CB8AC3E}">
        <p14:creationId xmlns:p14="http://schemas.microsoft.com/office/powerpoint/2010/main" val="2791912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64E631C-0FE8-4CF6-8C57-ACAB5FACA910}"/>
              </a:ext>
            </a:extLst>
          </p:cNvPr>
          <p:cNvSpPr>
            <a:spLocks noGrp="1"/>
          </p:cNvSpPr>
          <p:nvPr>
            <p:ph type="title"/>
          </p:nvPr>
        </p:nvSpPr>
        <p:spPr/>
        <p:txBody>
          <a:bodyPr>
            <a:normAutofit/>
          </a:bodyPr>
          <a:lstStyle/>
          <a:p>
            <a:r>
              <a:rPr lang="fi-FI" sz="3600" dirty="0"/>
              <a:t>Ohjeen ja linkin lähettäminen </a:t>
            </a:r>
          </a:p>
        </p:txBody>
      </p:sp>
      <p:sp>
        <p:nvSpPr>
          <p:cNvPr id="3" name="Sisällön paikkamerkki 2">
            <a:extLst>
              <a:ext uri="{FF2B5EF4-FFF2-40B4-BE49-F238E27FC236}">
                <a16:creationId xmlns:a16="http://schemas.microsoft.com/office/drawing/2014/main" id="{CAF4AB4F-D3FC-4AB6-A117-239E3EB1189C}"/>
              </a:ext>
            </a:extLst>
          </p:cNvPr>
          <p:cNvSpPr>
            <a:spLocks noGrp="1"/>
          </p:cNvSpPr>
          <p:nvPr>
            <p:ph idx="1"/>
          </p:nvPr>
        </p:nvSpPr>
        <p:spPr/>
        <p:txBody>
          <a:bodyPr>
            <a:normAutofit/>
          </a:bodyPr>
          <a:lstStyle/>
          <a:p>
            <a:r>
              <a:rPr lang="fi-FI" sz="2000" dirty="0"/>
              <a:t>Linkki lähetetään opiskelijalle sähköpostiviestin liitteenä. Suora linkki kyselyyn: </a:t>
            </a:r>
            <a:r>
              <a:rPr lang="fi-FI" sz="2000" dirty="0">
                <a:hlinkClick r:id="rId2"/>
              </a:rPr>
              <a:t>https://link.webropolsurveys.com/Participation/Public/db5801a9-05bf-48bc-9cd3-2c4547867269?displayId=Fin2335789</a:t>
            </a:r>
            <a:endParaRPr lang="fi-FI" sz="2000" dirty="0"/>
          </a:p>
          <a:p>
            <a:pPr marL="0" indent="0">
              <a:buNone/>
            </a:pPr>
            <a:endParaRPr lang="fi-FI" sz="2000" dirty="0"/>
          </a:p>
          <a:p>
            <a:r>
              <a:rPr lang="fi-FI" sz="2000" dirty="0"/>
              <a:t>Kerro viestissä mihin sähköpostiosoitteeseen opiskelija lähettää yhteenvedon. </a:t>
            </a:r>
          </a:p>
          <a:p>
            <a:pPr marL="0" indent="0">
              <a:buNone/>
            </a:pPr>
            <a:endParaRPr lang="fi-FI" sz="2000" dirty="0"/>
          </a:p>
          <a:p>
            <a:r>
              <a:rPr lang="fi-FI" sz="2000" dirty="0"/>
              <a:t>Tässä esityksessä olevia ohjaskuvia voi hyödyntää opiskelijan ohjaamisessa tai oman ohjeesi tekemisessä. Suurin osa opiskelijoista on kokenut itsearvioinnin helppokäyttöiseksi myös lyhyellä kirjallisella ohjeella.</a:t>
            </a:r>
          </a:p>
          <a:p>
            <a:endParaRPr lang="fi-FI" dirty="0"/>
          </a:p>
        </p:txBody>
      </p:sp>
    </p:spTree>
    <p:extLst>
      <p:ext uri="{BB962C8B-B14F-4D97-AF65-F5344CB8AC3E}">
        <p14:creationId xmlns:p14="http://schemas.microsoft.com/office/powerpoint/2010/main" val="4193143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07B223-5297-45F3-A4BB-D8185797C0A2}"/>
              </a:ext>
            </a:extLst>
          </p:cNvPr>
          <p:cNvSpPr>
            <a:spLocks noGrp="1"/>
          </p:cNvSpPr>
          <p:nvPr>
            <p:ph type="title"/>
          </p:nvPr>
        </p:nvSpPr>
        <p:spPr/>
        <p:txBody>
          <a:bodyPr>
            <a:normAutofit/>
          </a:bodyPr>
          <a:lstStyle/>
          <a:p>
            <a:r>
              <a:rPr lang="fi-FI" sz="3600" dirty="0"/>
              <a:t>RUORI-itsearviointi</a:t>
            </a:r>
          </a:p>
        </p:txBody>
      </p:sp>
      <p:sp>
        <p:nvSpPr>
          <p:cNvPr id="3" name="Sisällön paikkamerkki 2">
            <a:extLst>
              <a:ext uri="{FF2B5EF4-FFF2-40B4-BE49-F238E27FC236}">
                <a16:creationId xmlns:a16="http://schemas.microsoft.com/office/drawing/2014/main" id="{1B3FAF31-6040-4152-966C-8919222E1FE7}"/>
              </a:ext>
            </a:extLst>
          </p:cNvPr>
          <p:cNvSpPr>
            <a:spLocks noGrp="1"/>
          </p:cNvSpPr>
          <p:nvPr>
            <p:ph idx="1"/>
          </p:nvPr>
        </p:nvSpPr>
        <p:spPr>
          <a:xfrm>
            <a:off x="728133" y="1994958"/>
            <a:ext cx="4263189" cy="4351338"/>
          </a:xfrm>
        </p:spPr>
        <p:txBody>
          <a:bodyPr/>
          <a:lstStyle/>
          <a:p>
            <a:pPr marL="0" indent="0">
              <a:buNone/>
            </a:pPr>
            <a:endParaRPr lang="en-US" sz="2000" dirty="0"/>
          </a:p>
          <a:p>
            <a:r>
              <a:rPr lang="en-US" sz="1800" dirty="0"/>
              <a:t>Etusivulla opiskelija hyväksyy itsearvioinnin tallentumisen Webropol- tietokantaan.</a:t>
            </a:r>
          </a:p>
          <a:p>
            <a:endParaRPr lang="en-US" sz="2800" dirty="0"/>
          </a:p>
          <a:p>
            <a:endParaRPr lang="fi-FI" dirty="0"/>
          </a:p>
        </p:txBody>
      </p:sp>
      <p:cxnSp>
        <p:nvCxnSpPr>
          <p:cNvPr id="9" name="Suora nuoliyhdysviiva 8">
            <a:extLst>
              <a:ext uri="{FF2B5EF4-FFF2-40B4-BE49-F238E27FC236}">
                <a16:creationId xmlns:a16="http://schemas.microsoft.com/office/drawing/2014/main" id="{8715FD63-D9CB-4F63-A86F-1A01AA91B177}"/>
              </a:ext>
            </a:extLst>
          </p:cNvPr>
          <p:cNvCxnSpPr>
            <a:cxnSpLocks/>
          </p:cNvCxnSpPr>
          <p:nvPr/>
        </p:nvCxnSpPr>
        <p:spPr>
          <a:xfrm>
            <a:off x="3712856" y="3098801"/>
            <a:ext cx="1388533" cy="50800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pic>
        <p:nvPicPr>
          <p:cNvPr id="11" name="Kuva 10">
            <a:extLst>
              <a:ext uri="{FF2B5EF4-FFF2-40B4-BE49-F238E27FC236}">
                <a16:creationId xmlns:a16="http://schemas.microsoft.com/office/drawing/2014/main" id="{B4AEBC18-E8B2-427E-B032-77CF40641834}"/>
              </a:ext>
            </a:extLst>
          </p:cNvPr>
          <p:cNvPicPr>
            <a:picLocks noChangeAspect="1"/>
          </p:cNvPicPr>
          <p:nvPr/>
        </p:nvPicPr>
        <p:blipFill>
          <a:blip r:embed="rId2"/>
          <a:stretch>
            <a:fillRect/>
          </a:stretch>
        </p:blipFill>
        <p:spPr>
          <a:xfrm>
            <a:off x="5101389" y="1483692"/>
            <a:ext cx="6743969" cy="4862604"/>
          </a:xfrm>
          <a:prstGeom prst="rect">
            <a:avLst/>
          </a:prstGeom>
        </p:spPr>
      </p:pic>
    </p:spTree>
    <p:extLst>
      <p:ext uri="{BB962C8B-B14F-4D97-AF65-F5344CB8AC3E}">
        <p14:creationId xmlns:p14="http://schemas.microsoft.com/office/powerpoint/2010/main" val="1574232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5E2080F-A116-42CD-92D8-C9202C19B63F}"/>
              </a:ext>
            </a:extLst>
          </p:cNvPr>
          <p:cNvSpPr>
            <a:spLocks noGrp="1"/>
          </p:cNvSpPr>
          <p:nvPr>
            <p:ph type="title"/>
          </p:nvPr>
        </p:nvSpPr>
        <p:spPr/>
        <p:txBody>
          <a:bodyPr>
            <a:normAutofit/>
          </a:bodyPr>
          <a:lstStyle/>
          <a:p>
            <a:r>
              <a:rPr lang="fi-FI" sz="3600" dirty="0"/>
              <a:t>RUORI-itsearviointi</a:t>
            </a:r>
          </a:p>
        </p:txBody>
      </p:sp>
      <p:sp>
        <p:nvSpPr>
          <p:cNvPr id="3" name="Sisällön paikkamerkki 2">
            <a:extLst>
              <a:ext uri="{FF2B5EF4-FFF2-40B4-BE49-F238E27FC236}">
                <a16:creationId xmlns:a16="http://schemas.microsoft.com/office/drawing/2014/main" id="{D16A6BF0-8AE8-491D-9E9C-DA927251C533}"/>
              </a:ext>
            </a:extLst>
          </p:cNvPr>
          <p:cNvSpPr>
            <a:spLocks noGrp="1"/>
          </p:cNvSpPr>
          <p:nvPr>
            <p:ph idx="1"/>
          </p:nvPr>
        </p:nvSpPr>
        <p:spPr>
          <a:xfrm>
            <a:off x="838200" y="1825625"/>
            <a:ext cx="4725202" cy="4351338"/>
          </a:xfrm>
        </p:spPr>
        <p:txBody>
          <a:bodyPr>
            <a:normAutofit/>
          </a:bodyPr>
          <a:lstStyle/>
          <a:p>
            <a:r>
              <a:rPr lang="en-US" sz="2000" dirty="0"/>
              <a:t>Aloitussivulle opiskelija voi kirjata oman nimen, mutta ei henkilötunnusta. </a:t>
            </a:r>
          </a:p>
          <a:p>
            <a:pPr marL="0" indent="0">
              <a:buNone/>
            </a:pPr>
            <a:endParaRPr lang="en-US" sz="2000" dirty="0"/>
          </a:p>
          <a:p>
            <a:r>
              <a:rPr lang="en-US" sz="2000" dirty="0"/>
              <a:t>Yhteyshenkilöksi merkitään RUORI arvioita pyytäneen työntekijän nimeä. </a:t>
            </a:r>
          </a:p>
          <a:p>
            <a:pPr marL="0" indent="0">
              <a:buNone/>
            </a:pPr>
            <a:endParaRPr lang="en-US" sz="2000" dirty="0"/>
          </a:p>
          <a:p>
            <a:r>
              <a:rPr lang="en-US" sz="2000" dirty="0"/>
              <a:t>Lopuksi valitaan arvioinnin päivämäärä.</a:t>
            </a:r>
            <a:endParaRPr lang="fi-FI" sz="2000" dirty="0"/>
          </a:p>
        </p:txBody>
      </p:sp>
      <p:pic>
        <p:nvPicPr>
          <p:cNvPr id="4" name="Sisällön paikkamerkki 4">
            <a:extLst>
              <a:ext uri="{FF2B5EF4-FFF2-40B4-BE49-F238E27FC236}">
                <a16:creationId xmlns:a16="http://schemas.microsoft.com/office/drawing/2014/main" id="{19B837B2-BAAB-4B41-A41F-716A9E74FA00}"/>
              </a:ext>
            </a:extLst>
          </p:cNvPr>
          <p:cNvPicPr>
            <a:picLocks noChangeAspect="1"/>
          </p:cNvPicPr>
          <p:nvPr/>
        </p:nvPicPr>
        <p:blipFill rotWithShape="1">
          <a:blip r:embed="rId2">
            <a:extLst>
              <a:ext uri="{28A0092B-C50C-407E-A947-70E740481C1C}">
                <a14:useLocalDpi xmlns:a14="http://schemas.microsoft.com/office/drawing/2010/main" val="0"/>
              </a:ext>
            </a:extLst>
          </a:blip>
          <a:srcRect r="-1" b="9288"/>
          <a:stretch/>
        </p:blipFill>
        <p:spPr>
          <a:xfrm>
            <a:off x="5799666" y="1256415"/>
            <a:ext cx="5254879" cy="4647613"/>
          </a:xfrm>
          <a:prstGeom prst="rect">
            <a:avLst/>
          </a:prstGeom>
          <a:effectLst/>
        </p:spPr>
      </p:pic>
    </p:spTree>
    <p:extLst>
      <p:ext uri="{BB962C8B-B14F-4D97-AF65-F5344CB8AC3E}">
        <p14:creationId xmlns:p14="http://schemas.microsoft.com/office/powerpoint/2010/main" val="3211520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683D92F-D492-4250-9276-89B27997BADA}"/>
              </a:ext>
            </a:extLst>
          </p:cNvPr>
          <p:cNvSpPr>
            <a:spLocks noGrp="1"/>
          </p:cNvSpPr>
          <p:nvPr>
            <p:ph type="title"/>
          </p:nvPr>
        </p:nvSpPr>
        <p:spPr/>
        <p:txBody>
          <a:bodyPr>
            <a:normAutofit/>
          </a:bodyPr>
          <a:lstStyle/>
          <a:p>
            <a:r>
              <a:rPr lang="fi-FI" sz="3600" dirty="0"/>
              <a:t>RUORI- itsearviointi</a:t>
            </a:r>
          </a:p>
        </p:txBody>
      </p:sp>
      <p:sp>
        <p:nvSpPr>
          <p:cNvPr id="3" name="Sisällön paikkamerkki 2">
            <a:extLst>
              <a:ext uri="{FF2B5EF4-FFF2-40B4-BE49-F238E27FC236}">
                <a16:creationId xmlns:a16="http://schemas.microsoft.com/office/drawing/2014/main" id="{36081059-F86A-4E2D-BE2E-32C5A899B5E6}"/>
              </a:ext>
            </a:extLst>
          </p:cNvPr>
          <p:cNvSpPr>
            <a:spLocks noGrp="1"/>
          </p:cNvSpPr>
          <p:nvPr>
            <p:ph idx="1"/>
          </p:nvPr>
        </p:nvSpPr>
        <p:spPr>
          <a:xfrm>
            <a:off x="838200" y="1825625"/>
            <a:ext cx="4494196" cy="4351338"/>
          </a:xfrm>
        </p:spPr>
        <p:txBody>
          <a:bodyPr>
            <a:normAutofit/>
          </a:bodyPr>
          <a:lstStyle/>
          <a:p>
            <a:r>
              <a:rPr lang="en-US" sz="2000" dirty="0"/>
              <a:t>Ohjelma antaa opiskelijalle ohjeistuksen itsearvioinnin täyttämiseen, sekä ehdottaa mahdollisuutta arvion tekemiseen myös osissa. </a:t>
            </a:r>
          </a:p>
          <a:p>
            <a:endParaRPr lang="en-US" sz="2000" dirty="0"/>
          </a:p>
          <a:p>
            <a:r>
              <a:rPr lang="en-US" sz="2000" dirty="0"/>
              <a:t>Aikaa itsearvioinnin tekemiseen menee n.15-30 minuuttia, joten kannattaa kannustaa opiskelijaa tekemään itsearviointi rauhassa yhdellä kertaa. </a:t>
            </a:r>
          </a:p>
          <a:p>
            <a:endParaRPr lang="fi-FI" dirty="0"/>
          </a:p>
        </p:txBody>
      </p:sp>
      <p:pic>
        <p:nvPicPr>
          <p:cNvPr id="6" name="Kuva 5">
            <a:extLst>
              <a:ext uri="{FF2B5EF4-FFF2-40B4-BE49-F238E27FC236}">
                <a16:creationId xmlns:a16="http://schemas.microsoft.com/office/drawing/2014/main" id="{BD160299-62CD-4C05-BEAD-F7D560ED4112}"/>
              </a:ext>
            </a:extLst>
          </p:cNvPr>
          <p:cNvPicPr>
            <a:picLocks noChangeAspect="1"/>
          </p:cNvPicPr>
          <p:nvPr/>
        </p:nvPicPr>
        <p:blipFill>
          <a:blip r:embed="rId2"/>
          <a:stretch>
            <a:fillRect/>
          </a:stretch>
        </p:blipFill>
        <p:spPr>
          <a:xfrm>
            <a:off x="5332396" y="1143065"/>
            <a:ext cx="6483274" cy="4351337"/>
          </a:xfrm>
          <a:prstGeom prst="rect">
            <a:avLst/>
          </a:prstGeom>
        </p:spPr>
      </p:pic>
    </p:spTree>
    <p:extLst>
      <p:ext uri="{BB962C8B-B14F-4D97-AF65-F5344CB8AC3E}">
        <p14:creationId xmlns:p14="http://schemas.microsoft.com/office/powerpoint/2010/main" val="3248850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20B8644-B399-4285-8F0D-186590099332}"/>
              </a:ext>
            </a:extLst>
          </p:cNvPr>
          <p:cNvSpPr>
            <a:spLocks noGrp="1"/>
          </p:cNvSpPr>
          <p:nvPr>
            <p:ph type="title"/>
          </p:nvPr>
        </p:nvSpPr>
        <p:spPr/>
        <p:txBody>
          <a:bodyPr>
            <a:normAutofit/>
          </a:bodyPr>
          <a:lstStyle/>
          <a:p>
            <a:r>
              <a:rPr lang="fi-FI" sz="3600" dirty="0"/>
              <a:t>RUORI-itsearviointi</a:t>
            </a:r>
          </a:p>
        </p:txBody>
      </p:sp>
      <p:sp>
        <p:nvSpPr>
          <p:cNvPr id="3" name="Sisällön paikkamerkki 2">
            <a:extLst>
              <a:ext uri="{FF2B5EF4-FFF2-40B4-BE49-F238E27FC236}">
                <a16:creationId xmlns:a16="http://schemas.microsoft.com/office/drawing/2014/main" id="{22898460-AE89-4716-A4BF-C130374600F9}"/>
              </a:ext>
            </a:extLst>
          </p:cNvPr>
          <p:cNvSpPr>
            <a:spLocks noGrp="1"/>
          </p:cNvSpPr>
          <p:nvPr>
            <p:ph idx="1"/>
          </p:nvPr>
        </p:nvSpPr>
        <p:spPr>
          <a:xfrm>
            <a:off x="838200" y="1901825"/>
            <a:ext cx="4051434" cy="4351338"/>
          </a:xfrm>
        </p:spPr>
        <p:txBody>
          <a:bodyPr/>
          <a:lstStyle/>
          <a:p>
            <a:r>
              <a:rPr lang="en-US" sz="2000" dirty="0"/>
              <a:t>Opiskelija vastaa eri osa-alueiden kysymyksiin tämän hetkisen kokemuksensa mukaan. </a:t>
            </a:r>
          </a:p>
          <a:p>
            <a:endParaRPr lang="en-US" sz="2000" dirty="0"/>
          </a:p>
          <a:p>
            <a:r>
              <a:rPr lang="en-US" sz="2000" dirty="0"/>
              <a:t>Visuaalisesti kysely on selkeä ja opiskelijat ovat antaneet palautetta kyselyn helppokäyttöisyydestä.</a:t>
            </a:r>
          </a:p>
          <a:p>
            <a:endParaRPr lang="fi-FI" dirty="0"/>
          </a:p>
        </p:txBody>
      </p:sp>
      <p:pic>
        <p:nvPicPr>
          <p:cNvPr id="4" name="Sisällön paikkamerkki 4">
            <a:extLst>
              <a:ext uri="{FF2B5EF4-FFF2-40B4-BE49-F238E27FC236}">
                <a16:creationId xmlns:a16="http://schemas.microsoft.com/office/drawing/2014/main" id="{0A3E4DDE-F097-424D-84AC-554E8A633E20}"/>
              </a:ext>
            </a:extLst>
          </p:cNvPr>
          <p:cNvPicPr>
            <a:picLocks noChangeAspect="1"/>
          </p:cNvPicPr>
          <p:nvPr/>
        </p:nvPicPr>
        <p:blipFill rotWithShape="1">
          <a:blip r:embed="rId2">
            <a:extLst>
              <a:ext uri="{28A0092B-C50C-407E-A947-70E740481C1C}">
                <a14:useLocalDpi xmlns:a14="http://schemas.microsoft.com/office/drawing/2010/main" val="0"/>
              </a:ext>
            </a:extLst>
          </a:blip>
          <a:srcRect r="2" b="17709"/>
          <a:stretch/>
        </p:blipFill>
        <p:spPr>
          <a:xfrm>
            <a:off x="5164667" y="1106924"/>
            <a:ext cx="5985838" cy="4226480"/>
          </a:xfrm>
          <a:prstGeom prst="rect">
            <a:avLst/>
          </a:prstGeom>
        </p:spPr>
      </p:pic>
    </p:spTree>
    <p:extLst>
      <p:ext uri="{BB962C8B-B14F-4D97-AF65-F5344CB8AC3E}">
        <p14:creationId xmlns:p14="http://schemas.microsoft.com/office/powerpoint/2010/main" val="1781050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57022A3-8F07-408D-8FF3-E2777535F897}"/>
              </a:ext>
            </a:extLst>
          </p:cNvPr>
          <p:cNvSpPr>
            <a:spLocks noGrp="1"/>
          </p:cNvSpPr>
          <p:nvPr>
            <p:ph idx="1"/>
          </p:nvPr>
        </p:nvSpPr>
        <p:spPr>
          <a:xfrm>
            <a:off x="713072" y="4822257"/>
            <a:ext cx="10515600" cy="1212782"/>
          </a:xfrm>
        </p:spPr>
        <p:txBody>
          <a:bodyPr/>
          <a:lstStyle/>
          <a:p>
            <a:r>
              <a:rPr lang="en-US" sz="2000" dirty="0"/>
              <a:t>Kyselyn yhteenvetosivulla opiskelija pääsee tarkastelamaan omia vastauksiaan, sekä valitsemaan sähköpostin johon yhteenveto lähetetään. </a:t>
            </a:r>
          </a:p>
          <a:p>
            <a:endParaRPr lang="fi-FI" dirty="0"/>
          </a:p>
        </p:txBody>
      </p:sp>
      <p:pic>
        <p:nvPicPr>
          <p:cNvPr id="4" name="Sisällön paikkamerkki 12" descr="Kuva, joka sisältää kohteen teksti&#10;&#10;Kuvaus luotu automaattisesti">
            <a:extLst>
              <a:ext uri="{FF2B5EF4-FFF2-40B4-BE49-F238E27FC236}">
                <a16:creationId xmlns:a16="http://schemas.microsoft.com/office/drawing/2014/main" id="{E9786453-B067-4C76-B843-FC461020E6EA}"/>
              </a:ext>
            </a:extLst>
          </p:cNvPr>
          <p:cNvPicPr>
            <a:picLocks noChangeAspect="1"/>
          </p:cNvPicPr>
          <p:nvPr/>
        </p:nvPicPr>
        <p:blipFill rotWithShape="1">
          <a:blip r:embed="rId2">
            <a:extLst>
              <a:ext uri="{28A0092B-C50C-407E-A947-70E740481C1C}">
                <a14:useLocalDpi xmlns:a14="http://schemas.microsoft.com/office/drawing/2010/main" val="0"/>
              </a:ext>
            </a:extLst>
          </a:blip>
          <a:srcRect b="19909"/>
          <a:stretch/>
        </p:blipFill>
        <p:spPr>
          <a:xfrm>
            <a:off x="243744" y="200746"/>
            <a:ext cx="11627298" cy="353874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cxnSp>
        <p:nvCxnSpPr>
          <p:cNvPr id="6" name="Suora nuoliyhdysviiva 5">
            <a:extLst>
              <a:ext uri="{FF2B5EF4-FFF2-40B4-BE49-F238E27FC236}">
                <a16:creationId xmlns:a16="http://schemas.microsoft.com/office/drawing/2014/main" id="{507EE5BC-3341-46B9-9504-CB20FC1DD09E}"/>
              </a:ext>
            </a:extLst>
          </p:cNvPr>
          <p:cNvCxnSpPr>
            <a:cxnSpLocks/>
          </p:cNvCxnSpPr>
          <p:nvPr/>
        </p:nvCxnSpPr>
        <p:spPr>
          <a:xfrm flipH="1" flipV="1">
            <a:off x="963329" y="2608446"/>
            <a:ext cx="605589" cy="208868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4999201"/>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TotalTime>
  <Words>405</Words>
  <Application>Microsoft Office PowerPoint</Application>
  <PresentationFormat>Laajakuva</PresentationFormat>
  <Paragraphs>44</Paragraphs>
  <Slides>10</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10</vt:i4>
      </vt:variant>
    </vt:vector>
  </HeadingPairs>
  <TitlesOfParts>
    <vt:vector size="14" baseType="lpstr">
      <vt:lpstr>Arial</vt:lpstr>
      <vt:lpstr>Calibri</vt:lpstr>
      <vt:lpstr>Calibri Light</vt:lpstr>
      <vt:lpstr>Office-teema</vt:lpstr>
      <vt:lpstr>RUORI - ohje</vt:lpstr>
      <vt:lpstr>RUORI kokonaistuen kuvaajana</vt:lpstr>
      <vt:lpstr>Ruori itsearvioinnin hyödyntäminen opintojen alussa</vt:lpstr>
      <vt:lpstr>Ohjeen ja linkin lähettäminen </vt:lpstr>
      <vt:lpstr>RUORI-itsearviointi</vt:lpstr>
      <vt:lpstr>RUORI-itsearviointi</vt:lpstr>
      <vt:lpstr>RUORI- itsearviointi</vt:lpstr>
      <vt:lpstr>RUORI-itsearviointi</vt:lpstr>
      <vt:lpstr>PowerPoint-esitys</vt:lpstr>
      <vt:lpstr>Ohjauskeskustelu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RUORI - ohje</dc:title>
  <dc:creator>Tanja Asiala</dc:creator>
  <cp:lastModifiedBy>Anne Eteläaho</cp:lastModifiedBy>
  <cp:revision>5</cp:revision>
  <dcterms:created xsi:type="dcterms:W3CDTF">2021-09-21T10:08:14Z</dcterms:created>
  <dcterms:modified xsi:type="dcterms:W3CDTF">2022-10-27T07:40:25Z</dcterms:modified>
</cp:coreProperties>
</file>